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58" r:id="rId5"/>
    <p:sldId id="359" r:id="rId6"/>
    <p:sldId id="332" r:id="rId7"/>
    <p:sldId id="337" r:id="rId8"/>
    <p:sldId id="338" r:id="rId9"/>
    <p:sldId id="341" r:id="rId10"/>
    <p:sldId id="345" r:id="rId11"/>
    <p:sldId id="357" r:id="rId12"/>
    <p:sldId id="339" r:id="rId13"/>
    <p:sldId id="348" r:id="rId14"/>
    <p:sldId id="342" r:id="rId15"/>
    <p:sldId id="344" r:id="rId16"/>
    <p:sldId id="346" r:id="rId17"/>
    <p:sldId id="347" r:id="rId18"/>
    <p:sldId id="349" r:id="rId19"/>
    <p:sldId id="351" r:id="rId20"/>
    <p:sldId id="352" r:id="rId21"/>
    <p:sldId id="353" r:id="rId22"/>
    <p:sldId id="354" r:id="rId23"/>
    <p:sldId id="355" r:id="rId24"/>
    <p:sldId id="343" r:id="rId25"/>
    <p:sldId id="356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358"/>
            <p14:sldId id="359"/>
            <p14:sldId id="332"/>
            <p14:sldId id="337"/>
            <p14:sldId id="338"/>
            <p14:sldId id="341"/>
            <p14:sldId id="345"/>
            <p14:sldId id="357"/>
            <p14:sldId id="339"/>
            <p14:sldId id="348"/>
            <p14:sldId id="342"/>
            <p14:sldId id="344"/>
            <p14:sldId id="346"/>
            <p14:sldId id="347"/>
            <p14:sldId id="349"/>
            <p14:sldId id="351"/>
            <p14:sldId id="352"/>
            <p14:sldId id="353"/>
            <p14:sldId id="354"/>
            <p14:sldId id="355"/>
            <p14:sldId id="343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2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77304" autoAdjust="0"/>
  </p:normalViewPr>
  <p:slideViewPr>
    <p:cSldViewPr snapToGrid="0">
      <p:cViewPr varScale="1">
        <p:scale>
          <a:sx n="87" d="100"/>
          <a:sy n="87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Turns a strong acid/base</a:t>
            </a:r>
            <a:r>
              <a:rPr lang="en-US" baseline="0" dirty="0"/>
              <a:t> into a weak acid/base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57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Acid/Base balance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92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regulation of acid-base balance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The respiratory system provides the second line of defense against acid-base disturbances – regulates concentration of CO</a:t>
            </a:r>
            <a:r>
              <a:rPr lang="en-US" altLang="en-US" baseline="-25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 in extracellular fluid</a:t>
            </a:r>
          </a:p>
          <a:p>
            <a:pPr>
              <a:spcBef>
                <a:spcPct val="200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Increased ventilation eliminates CO</a:t>
            </a:r>
            <a:r>
              <a:rPr lang="en-US" altLang="en-US" baseline="-25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 from extracellular fluid, thereby reducing H</a:t>
            </a:r>
            <a:r>
              <a:rPr lang="en-US" altLang="en-US" baseline="30000" dirty="0">
                <a:latin typeface="Calibri" panose="020F0502020204030204" pitchFamily="34" charset="0"/>
              </a:rPr>
              <a:t>+</a:t>
            </a:r>
            <a:r>
              <a:rPr lang="en-US" altLang="en-US" dirty="0">
                <a:latin typeface="Calibri" panose="020F0502020204030204" pitchFamily="34" charset="0"/>
              </a:rPr>
              <a:t> ion concentration</a:t>
            </a:r>
          </a:p>
          <a:p>
            <a:pPr>
              <a:spcBef>
                <a:spcPct val="200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Conversely, decreased ventilation increases CO</a:t>
            </a:r>
            <a:r>
              <a:rPr lang="en-US" altLang="en-US" baseline="-25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 levels in extracellular fluid, thereby increasing H</a:t>
            </a:r>
            <a:r>
              <a:rPr lang="en-US" altLang="en-US" baseline="30000" dirty="0">
                <a:latin typeface="Calibri" panose="020F0502020204030204" pitchFamily="34" charset="0"/>
              </a:rPr>
              <a:t>+</a:t>
            </a:r>
            <a:r>
              <a:rPr lang="en-US" altLang="en-US" dirty="0">
                <a:latin typeface="Calibri" panose="020F0502020204030204" pitchFamily="34" charset="0"/>
              </a:rPr>
              <a:t> ion concentration</a:t>
            </a:r>
            <a:endParaRPr lang="en-AU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93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buffering - lungs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is a relationship between [H</a:t>
            </a:r>
            <a:r>
              <a:rPr lang="en-US" baseline="30000" dirty="0"/>
              <a:t>+</a:t>
            </a:r>
            <a:r>
              <a:rPr lang="en-US" dirty="0"/>
              <a:t>] and respiratory rate</a:t>
            </a:r>
          </a:p>
          <a:p>
            <a:r>
              <a:rPr lang="en-US" dirty="0"/>
              <a:t>As pH decreases (acidosis) – ventilation dramatically increases to remove the volatile acid</a:t>
            </a:r>
          </a:p>
          <a:p>
            <a:r>
              <a:rPr lang="en-US" dirty="0"/>
              <a:t>As pH increases, there is a modest reduction in respiratory rate</a:t>
            </a:r>
            <a:endParaRPr lang="en-AU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85800" y="1825625"/>
            <a:ext cx="5194576" cy="4148000"/>
            <a:chOff x="1115" y="704"/>
            <a:chExt cx="4118" cy="3035"/>
          </a:xfrm>
        </p:grpSpPr>
        <p:pic>
          <p:nvPicPr>
            <p:cNvPr id="6" name="Picture 8" descr="30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712"/>
              <a:ext cx="4115" cy="30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115" y="704"/>
              <a:ext cx="4115" cy="303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86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contextualize this – adding strong acid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strong acid to the body</a:t>
            </a:r>
          </a:p>
          <a:p>
            <a:pPr lvl="1"/>
            <a:r>
              <a:rPr lang="en-US" dirty="0" err="1"/>
              <a:t>HCl</a:t>
            </a:r>
            <a:endParaRPr lang="en-US" dirty="0"/>
          </a:p>
          <a:p>
            <a:pPr lvl="1"/>
            <a:r>
              <a:rPr lang="en-US" dirty="0"/>
              <a:t>Lactic acid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75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contextualize this – adding strong base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strong base to the body</a:t>
            </a:r>
          </a:p>
          <a:p>
            <a:pPr lvl="1"/>
            <a:r>
              <a:rPr lang="en-US" dirty="0"/>
              <a:t>Sodium hydroxide (</a:t>
            </a:r>
            <a:r>
              <a:rPr lang="en-US" dirty="0" err="1"/>
              <a:t>NaOH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23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link between pH and respiratory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8" descr="ScreenHunter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25625"/>
            <a:ext cx="5063055" cy="462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creenHunter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5026"/>
            <a:ext cx="5899283" cy="2774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8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control of acid-base balance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Renal system regulates acid-base balance by increasing or decreasing HCO3- concentrations in the body fluids</a:t>
            </a:r>
          </a:p>
          <a:p>
            <a:pPr>
              <a:spcBef>
                <a:spcPct val="200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By virtue of the control of bicarb, H+ ion retention or excretion is also affected because</a:t>
            </a:r>
            <a:endParaRPr lang="en-AU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en-AU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Large numbers of bicarb are filtered daily – most is reabsorbed</a:t>
            </a:r>
          </a:p>
          <a:p>
            <a:pPr>
              <a:spcBef>
                <a:spcPct val="20000"/>
              </a:spcBef>
            </a:pPr>
            <a:endParaRPr lang="en-AU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Large numbers of H+ are also secreted daily</a:t>
            </a:r>
          </a:p>
          <a:p>
            <a:pPr>
              <a:spcBef>
                <a:spcPct val="20000"/>
              </a:spcBef>
            </a:pPr>
            <a:endParaRPr lang="en-AU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This balance will alter pH of the blood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76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tubule control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7" descr="ScreenHunter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2" y="2075955"/>
            <a:ext cx="5955988" cy="38506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4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tubule control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7" descr="ScreenHunter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747838"/>
            <a:ext cx="7958138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7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note: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Very powerful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Slowest takes hours to days for effect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A bicarbonate ion must react with a hydrogen ion before it can be absorbed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During alkalosis – the kidneys fail to reabsorb filtered bicarb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Because bicarb buffers H+, the net effect is the same as adding H+ ions to the blood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The phosphate system is capable of generating new bicarbonate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The ammonia (NH3) / ammonium (NH4) system also binds H+ ions in the urine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78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Primary acid-base disturbances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52321"/>
            <a:ext cx="10515600" cy="3923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Double arrows indicate primary event</a:t>
            </a:r>
            <a:endParaRPr lang="en-AU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98941"/>
              </p:ext>
            </p:extLst>
          </p:nvPr>
        </p:nvGraphicFramePr>
        <p:xfrm>
          <a:off x="2097156" y="1367423"/>
          <a:ext cx="7772400" cy="4613344"/>
        </p:xfrm>
        <a:graphic>
          <a:graphicData uri="http://schemas.openxmlformats.org/drawingml/2006/table">
            <a:tbl>
              <a:tblPr/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pH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[H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]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CO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2</a:t>
                      </a:r>
                      <a:endParaRPr kumimoji="0" lang="en-AU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HCO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3</a:t>
                      </a:r>
                      <a:r>
                        <a:rPr kumimoji="0" lang="en-US" sz="2400" b="0" i="0" u="none" strike="noStrike" cap="none" normalizeH="0" baseline="5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-</a:t>
                      </a:r>
                      <a:endParaRPr kumimoji="0" lang="en-AU" sz="2400" b="0" i="0" u="none" strike="noStrike" cap="none" normalizeH="0" baseline="5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Normal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7.4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40 nmol/L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40 mmHg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24 mmol/L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Respiratory Acidosis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  <a:endParaRPr kumimoji="0" lang="en-A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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Respiratory Alkalosis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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Metabolic Acidosis</a:t>
                      </a: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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</a:rPr>
                        <a:t>Metabolic Alkalosis</a:t>
                      </a:r>
                      <a:endParaRPr kumimoji="0" lang="en-A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-96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-96" charset="-128"/>
                          <a:sym typeface="Symbol" pitchFamily="18" charset="2"/>
                        </a:rPr>
                        <a:t>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10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Compensatory mechanisms</a:t>
            </a:r>
            <a:endParaRPr lang="en-AU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1650"/>
              </p:ext>
            </p:extLst>
          </p:nvPr>
        </p:nvGraphicFramePr>
        <p:xfrm>
          <a:off x="675861" y="1239838"/>
          <a:ext cx="10446026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71680" imgH="6001322" progId="Word.Document.8">
                  <p:embed/>
                </p:oleObj>
              </mc:Choice>
              <mc:Fallback>
                <p:oleObj name="Document" r:id="rId2" imgW="6271680" imgH="6001322" progId="Word.Document.8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61" y="1239838"/>
                        <a:ext cx="10446026" cy="5611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2700" dir="2700000" algn="ctr" rotWithShape="0">
                          <a:srgbClr val="808080">
                            <a:alpha val="89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97565" y="2435087"/>
            <a:ext cx="11032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7565" y="2935356"/>
            <a:ext cx="11032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7565" y="5390322"/>
            <a:ext cx="11032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77470" y="4164496"/>
            <a:ext cx="2216426" cy="122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88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Davenport Acid/Base nomogram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2" descr="~AUT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191" y="1359219"/>
            <a:ext cx="6349862" cy="53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7101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measurements – arterial blood gases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Reference ranges you should be familiar with – </a:t>
            </a:r>
          </a:p>
          <a:p>
            <a:endParaRPr lang="en-AU" altLang="en-US" dirty="0">
              <a:latin typeface="Century Gothic" panose="020B0502020202020204" pitchFamily="34" charset="0"/>
              <a:ea typeface="ヒラギノ角ゴ Pro W3" pitchFamily="1" charset="-128"/>
            </a:endParaRP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Bicarbonate 22 –26 </a:t>
            </a:r>
            <a:r>
              <a:rPr lang="en-AU" altLang="en-US" dirty="0" err="1">
                <a:latin typeface="Century Gothic" panose="020B0502020202020204" pitchFamily="34" charset="0"/>
                <a:ea typeface="ヒラギノ角ゴ Pro W3" pitchFamily="1" charset="-128"/>
              </a:rPr>
              <a:t>mmol</a:t>
            </a:r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/L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Chloride 95 – 110 </a:t>
            </a:r>
            <a:r>
              <a:rPr lang="en-AU" altLang="en-US" dirty="0" err="1">
                <a:latin typeface="Century Gothic" panose="020B0502020202020204" pitchFamily="34" charset="0"/>
                <a:ea typeface="ヒラギノ角ゴ Pro W3" pitchFamily="1" charset="-128"/>
              </a:rPr>
              <a:t>mmol</a:t>
            </a:r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/L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Sodium 137 – 146 </a:t>
            </a:r>
            <a:r>
              <a:rPr lang="en-AU" altLang="en-US" dirty="0" err="1">
                <a:latin typeface="Century Gothic" panose="020B0502020202020204" pitchFamily="34" charset="0"/>
                <a:ea typeface="ヒラギノ角ゴ Pro W3" pitchFamily="1" charset="-128"/>
              </a:rPr>
              <a:t>mmol</a:t>
            </a:r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/L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pH 7.36 – 7.44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PaCO</a:t>
            </a:r>
            <a:r>
              <a:rPr lang="en-AU" altLang="en-US" baseline="-25000" dirty="0">
                <a:latin typeface="Century Gothic" panose="020B0502020202020204" pitchFamily="34" charset="0"/>
                <a:ea typeface="ヒラギノ角ゴ Pro W3" pitchFamily="1" charset="-128"/>
              </a:rPr>
              <a:t>2</a:t>
            </a:r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 35 – 45 mm Hg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PaO</a:t>
            </a:r>
            <a:r>
              <a:rPr lang="en-AU" altLang="en-US" baseline="-25000" dirty="0">
                <a:latin typeface="Century Gothic" panose="020B0502020202020204" pitchFamily="34" charset="0"/>
                <a:ea typeface="ヒラギノ角ゴ Pro W3" pitchFamily="1" charset="-128"/>
              </a:rPr>
              <a:t>2</a:t>
            </a:r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 80 – 100 mm Hg</a:t>
            </a:r>
          </a:p>
          <a:p>
            <a:pPr lvl="1"/>
            <a:r>
              <a:rPr lang="en-AU" altLang="en-US" dirty="0">
                <a:latin typeface="Century Gothic" panose="020B0502020202020204" pitchFamily="34" charset="0"/>
                <a:ea typeface="ヒラギノ角ゴ Pro W3" pitchFamily="1" charset="-128"/>
              </a:rPr>
              <a:t>Saturation (SpO2)95-100%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ea typeface="ヒラギノ角ゴ Pro W3" pitchFamily="1" charset="-128"/>
              </a:rPr>
              <a:t>Base excess +/- 2 </a:t>
            </a:r>
            <a:r>
              <a:rPr lang="en-US" altLang="en-US" dirty="0" err="1">
                <a:latin typeface="Century Gothic" panose="020B0502020202020204" pitchFamily="34" charset="0"/>
                <a:ea typeface="ヒラギノ角ゴ Pro W3" pitchFamily="1" charset="-128"/>
              </a:rPr>
              <a:t>mmol</a:t>
            </a:r>
            <a:r>
              <a:rPr lang="en-US" altLang="en-US" dirty="0">
                <a:latin typeface="Century Gothic" panose="020B0502020202020204" pitchFamily="34" charset="0"/>
                <a:ea typeface="ヒラギノ角ゴ Pro W3" pitchFamily="1" charset="-128"/>
              </a:rPr>
              <a:t>/l </a:t>
            </a:r>
            <a:r>
              <a:rPr lang="en-US" altLang="en-US" baseline="30000" dirty="0">
                <a:latin typeface="Century Gothic" panose="020B0502020202020204" pitchFamily="34" charset="0"/>
                <a:ea typeface="ヒラギノ角ゴ Pro W3" pitchFamily="1" charset="-128"/>
              </a:rPr>
              <a:t>-1</a:t>
            </a:r>
            <a:endParaRPr lang="en-AU" altLang="en-US" dirty="0">
              <a:latin typeface="Century Gothic" panose="020B0502020202020204" pitchFamily="34" charset="0"/>
              <a:ea typeface="ヒラギノ角ゴ Pro W3" pitchFamily="1" charset="-128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09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– Base Balance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Why is pH regulation Critical?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The conformation of functional proteins (e.g. enzymes), and hence their activity, is affected by a change in pH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pH affects the protonation of molecules, thereby affecting chemical reactions that involve oxidation and reduction</a:t>
            </a:r>
            <a:endParaRPr lang="en-AU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Normal pH of arterial blood is 7.40 </a:t>
            </a:r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 </a:t>
            </a:r>
            <a:r>
              <a:rPr lang="en-US" altLang="en-US" dirty="0">
                <a:latin typeface="Calibri" panose="020F0502020204030204" pitchFamily="34" charset="0"/>
                <a:sym typeface="WP MathA" pitchFamily="2" charset="2"/>
              </a:rPr>
              <a:t>0.05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  <a:sym typeface="WP MathA" pitchFamily="2" charset="2"/>
              </a:rPr>
              <a:t>Lower limit of pH at which someone can live for more than a couple of hours is pH 6.8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  <a:sym typeface="WP MathA" pitchFamily="2" charset="2"/>
              </a:rPr>
              <a:t>Upper limit of pH at which someone can live for more than a couple of hours is pH 8.0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  <a:sym typeface="WP MathA" pitchFamily="2" charset="2"/>
              </a:rPr>
              <a:t>Severe acidosis – depression of synaptic transmission, disorientation, coma and death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  <a:sym typeface="WP MathA" pitchFamily="2" charset="2"/>
              </a:rPr>
              <a:t>Severe alkalosis – over-excitability of synaptic transmission, nervousness, muscle spasm and death</a:t>
            </a:r>
            <a:endParaRPr lang="en-AU" altLang="en-US" dirty="0">
              <a:latin typeface="Calibri" panose="020F0502020204030204" pitchFamily="34" charset="0"/>
              <a:sym typeface="WP MathA" pitchFamily="2" charset="2"/>
            </a:endParaRPr>
          </a:p>
          <a:p>
            <a:endParaRPr lang="en-AU" dirty="0"/>
          </a:p>
        </p:txBody>
      </p:sp>
      <p:pic>
        <p:nvPicPr>
          <p:cNvPr id="5" name="Picture 7" descr="ScreenHunter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0" y="3866357"/>
            <a:ext cx="5219252" cy="231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physiologically active acids and 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Acids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CO2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Lactic acid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H+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 err="1">
                <a:latin typeface="Calibri" panose="020F0502020204030204" pitchFamily="34" charset="0"/>
              </a:rPr>
              <a:t>HCl</a:t>
            </a:r>
            <a:endParaRPr lang="en-AU" altLang="en-US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H2SO4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H3PO4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Beta </a:t>
            </a:r>
            <a:r>
              <a:rPr lang="en-AU" altLang="en-US" dirty="0" err="1">
                <a:latin typeface="Calibri" panose="020F0502020204030204" pitchFamily="34" charset="0"/>
              </a:rPr>
              <a:t>hydroxybutyric</a:t>
            </a:r>
            <a:r>
              <a:rPr lang="en-AU" altLang="en-US" dirty="0">
                <a:latin typeface="Calibri" panose="020F0502020204030204" pitchFamily="34" charset="0"/>
              </a:rPr>
              <a:t> acid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AU" altLang="en-US" dirty="0">
                <a:latin typeface="Calibri" panose="020F0502020204030204" pitchFamily="34" charset="0"/>
              </a:rPr>
              <a:t>Bases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HCO3-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Lactate –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OH-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NH3-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SO4-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H2PO4-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dirty="0">
                <a:latin typeface="Calibri" panose="020F0502020204030204" pitchFamily="34" charset="0"/>
              </a:rPr>
              <a:t>Beta </a:t>
            </a:r>
            <a:r>
              <a:rPr lang="en-AU" altLang="en-US" dirty="0" err="1">
                <a:latin typeface="Calibri" panose="020F0502020204030204" pitchFamily="34" charset="0"/>
              </a:rPr>
              <a:t>hydroxybutyrate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750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systems that regulate acid-base balance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Tx/>
              <a:buAutoNum type="arabicPeriod"/>
            </a:pPr>
            <a:r>
              <a:rPr lang="en-AU" altLang="en-US" dirty="0">
                <a:latin typeface="Calibri" panose="020F0502020204030204" pitchFamily="34" charset="0"/>
              </a:rPr>
              <a:t>Chemical acid-base buffer systems of the body – immediately combine with acid or base to prevent excessive changes in hydrogen ion concentration.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AU" altLang="en-US" dirty="0">
                <a:latin typeface="Calibri" panose="020F0502020204030204" pitchFamily="34" charset="0"/>
              </a:rPr>
              <a:t>The respiratory centre that regulates the removal of carbon dioxide (and therefore H2CO3) from the blood.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AU" altLang="en-US" dirty="0">
                <a:latin typeface="Calibri" panose="020F0502020204030204" pitchFamily="34" charset="0"/>
              </a:rPr>
              <a:t>The kidneys – which are capable of excreting large amounts of acid or base during acidosis or alkalosis.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5" name="Picture 7" descr="ScreenHunter_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764696" cy="41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0739" y="1958009"/>
            <a:ext cx="387626" cy="367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59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Bicarbonate buffer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Acids release hydrogen ions (H+)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 err="1">
                <a:latin typeface="Calibri" panose="020F0502020204030204" pitchFamily="34" charset="0"/>
              </a:rPr>
              <a:t>HCl</a:t>
            </a:r>
            <a:r>
              <a:rPr lang="en-US" altLang="en-US" sz="2000" dirty="0">
                <a:latin typeface="Calibri" panose="020F0502020204030204" pitchFamily="34" charset="0"/>
              </a:rPr>
              <a:t> is a strong acid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</a:rPr>
              <a:t>H2CO3 is a weak acid (carbonic acid)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Bases accept a hydrogen 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</a:rPr>
              <a:t>Bicarbonate (HCO3 combines with H+ to form Carbonic acid)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Proteins with net negative charge act as buffers –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 err="1">
                <a:latin typeface="Calibri" panose="020F0502020204030204" pitchFamily="34" charset="0"/>
              </a:rPr>
              <a:t>Hb</a:t>
            </a:r>
            <a:r>
              <a:rPr lang="en-US" altLang="en-US" sz="2000" dirty="0">
                <a:latin typeface="Calibri" panose="020F0502020204030204" pitchFamily="34" charset="0"/>
              </a:rPr>
              <a:t> protein takes up excess H+ ions and releases oxygen from the </a:t>
            </a:r>
            <a:r>
              <a:rPr lang="en-US" altLang="en-US" sz="2000" dirty="0" err="1">
                <a:latin typeface="Calibri" panose="020F0502020204030204" pitchFamily="34" charset="0"/>
              </a:rPr>
              <a:t>heme</a:t>
            </a:r>
            <a:r>
              <a:rPr lang="en-US" altLang="en-US" sz="2000" dirty="0">
                <a:latin typeface="Calibri" panose="020F0502020204030204" pitchFamily="34" charset="0"/>
              </a:rPr>
              <a:t> group as a consequence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bicarbonate buffer system consists of two main ingredients in an aqueous solution</a:t>
            </a:r>
          </a:p>
          <a:p>
            <a:pPr lvl="1"/>
            <a:r>
              <a:rPr lang="en-US" dirty="0"/>
              <a:t>A weak acid - </a:t>
            </a:r>
            <a:r>
              <a:rPr lang="en-AU" altLang="en-US" dirty="0">
                <a:latin typeface="Calibri" panose="020F0502020204030204" pitchFamily="34" charset="0"/>
              </a:rPr>
              <a:t>carbonic acid (H2CO3) </a:t>
            </a:r>
          </a:p>
          <a:p>
            <a:pPr lvl="1"/>
            <a:r>
              <a:rPr lang="en-AU" altLang="en-US" dirty="0">
                <a:latin typeface="Calibri" panose="020F0502020204030204" pitchFamily="34" charset="0"/>
              </a:rPr>
              <a:t>a bicarbonate salt such as NaHCO3 (sodium bicarbonate)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/>
            <a:endParaRPr lang="en-AU" dirty="0"/>
          </a:p>
        </p:txBody>
      </p:sp>
      <p:pic>
        <p:nvPicPr>
          <p:cNvPr id="5" name="Picture 8" descr="ScreenHunter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3" y="4472608"/>
            <a:ext cx="3558343" cy="127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creenHunter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99" y="5855282"/>
            <a:ext cx="5429250" cy="9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8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7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buffering (lungs and kidneys)</a:t>
            </a:r>
            <a:endParaRPr lang="en-AU" dirty="0"/>
          </a:p>
        </p:txBody>
      </p:sp>
      <p:pic>
        <p:nvPicPr>
          <p:cNvPr id="4" name="Picture 2" descr="~AUT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936" y="1836447"/>
            <a:ext cx="7754127" cy="43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035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1BB67-FCF4-458C-ADC4-69915E97288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e2c7b5f6-78cd-4269-bae5-6665e666fc46"/>
    <ds:schemaRef ds:uri="http://schemas.microsoft.com/office/infopath/2007/PartnerControls"/>
    <ds:schemaRef ds:uri="http://schemas.microsoft.com/office/2006/metadata/properties"/>
    <ds:schemaRef ds:uri="f9c8d4ca-78b6-4c6c-9b82-54060e39b7f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773</Words>
  <Application>Microsoft Office PowerPoint</Application>
  <PresentationFormat>Widescreen</PresentationFormat>
  <Paragraphs>130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Office Theme</vt:lpstr>
      <vt:lpstr>Document</vt:lpstr>
      <vt:lpstr>Introduction Acid/Base balance</vt:lpstr>
      <vt:lpstr>PowerPoint Presentation</vt:lpstr>
      <vt:lpstr>Acid – Base Balance</vt:lpstr>
      <vt:lpstr>Major physiologically active acids and bases</vt:lpstr>
      <vt:lpstr>3 systems that regulate acid-base balance</vt:lpstr>
      <vt:lpstr>Bicarbonate buffer system</vt:lpstr>
      <vt:lpstr>PowerPoint Presentation</vt:lpstr>
      <vt:lpstr>PowerPoint Presentation</vt:lpstr>
      <vt:lpstr>Physiological buffering (lungs and kidneys)</vt:lpstr>
      <vt:lpstr>Respiratory regulation of acid-base balance</vt:lpstr>
      <vt:lpstr>Physiological buffering - lungs</vt:lpstr>
      <vt:lpstr>Let’s contextualize this – adding strong acid</vt:lpstr>
      <vt:lpstr>Let’s contextualize this – adding strong base</vt:lpstr>
      <vt:lpstr>See the link between pH and respiratory rate</vt:lpstr>
      <vt:lpstr>Renal control of acid-base balance</vt:lpstr>
      <vt:lpstr>Proximal tubule control</vt:lpstr>
      <vt:lpstr>Distal tubule control</vt:lpstr>
      <vt:lpstr>Some things to note:</vt:lpstr>
      <vt:lpstr>4 Primary acid-base disturbances</vt:lpstr>
      <vt:lpstr>Compensatory mechanisms</vt:lpstr>
      <vt:lpstr>Davenport Acid/Base nomogram</vt:lpstr>
      <vt:lpstr>Clinical measurements – arterial blood gases 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Colleen Hodgins</cp:lastModifiedBy>
  <cp:revision>418</cp:revision>
  <cp:lastPrinted>2020-07-24T01:37:41Z</cp:lastPrinted>
  <dcterms:created xsi:type="dcterms:W3CDTF">2019-12-16T05:03:29Z</dcterms:created>
  <dcterms:modified xsi:type="dcterms:W3CDTF">2024-10-23T23:24:35Z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