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326" r:id="rId7"/>
    <p:sldId id="329" r:id="rId8"/>
    <p:sldId id="330" r:id="rId9"/>
    <p:sldId id="331" r:id="rId10"/>
    <p:sldId id="336" r:id="rId11"/>
    <p:sldId id="328" r:id="rId12"/>
    <p:sldId id="332" r:id="rId13"/>
    <p:sldId id="333" r:id="rId14"/>
    <p:sldId id="334" r:id="rId15"/>
    <p:sldId id="335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256"/>
            <p14:sldId id="257"/>
            <p14:sldId id="326"/>
            <p14:sldId id="329"/>
            <p14:sldId id="330"/>
            <p14:sldId id="331"/>
            <p14:sldId id="336"/>
            <p14:sldId id="328"/>
            <p14:sldId id="332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2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77304" autoAdjust="0"/>
  </p:normalViewPr>
  <p:slideViewPr>
    <p:cSldViewPr snapToGrid="0">
      <p:cViewPr varScale="1">
        <p:scale>
          <a:sx n="85" d="100"/>
          <a:sy n="85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05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63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Insulin and counter regulatory hormones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Assoc. Prof. John Smithson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regulatory hormones - glucagon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92238"/>
            <a:ext cx="3406070" cy="54181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Released from Alpha cells of pancreatic islet cells</a:t>
            </a:r>
          </a:p>
          <a:p>
            <a:r>
              <a:rPr lang="en-US" dirty="0" smtClean="0"/>
              <a:t>Released in response to </a:t>
            </a:r>
            <a:r>
              <a:rPr lang="en-US" dirty="0" err="1" smtClean="0"/>
              <a:t>hypoglycaemia</a:t>
            </a:r>
            <a:endParaRPr lang="en-US" dirty="0" smtClean="0"/>
          </a:p>
          <a:p>
            <a:r>
              <a:rPr lang="en-US" dirty="0" smtClean="0"/>
              <a:t>Released in response to increased sympathetic division of ANS</a:t>
            </a:r>
          </a:p>
          <a:p>
            <a:r>
              <a:rPr lang="en-US" dirty="0"/>
              <a:t>R</a:t>
            </a:r>
            <a:r>
              <a:rPr lang="en-US" dirty="0" smtClean="0"/>
              <a:t>aises blood glucose by increasing liver breakdown of glycogen to glucose (</a:t>
            </a:r>
            <a:r>
              <a:rPr lang="en-US" dirty="0" err="1" smtClean="0"/>
              <a:t>glucogenolysis</a:t>
            </a:r>
            <a:r>
              <a:rPr lang="en-US" dirty="0" smtClean="0"/>
              <a:t>) and gluconeogenesis (AA to glucose)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FAST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520" y="6396335"/>
            <a:ext cx="73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18.19 taken from </a:t>
            </a:r>
            <a:r>
              <a:rPr lang="en-US" sz="1200" dirty="0" err="1" smtClean="0"/>
              <a:t>Tortora</a:t>
            </a:r>
            <a:r>
              <a:rPr lang="en-US" sz="1200" dirty="0"/>
              <a:t>, GJ., </a:t>
            </a:r>
            <a:r>
              <a:rPr lang="en-US" sz="1200" dirty="0" err="1"/>
              <a:t>Derrickson</a:t>
            </a:r>
            <a:r>
              <a:rPr lang="en-US" sz="1200" dirty="0"/>
              <a:t>, B., Burkett, B., Peoples, </a:t>
            </a:r>
            <a:r>
              <a:rPr lang="en-US" sz="1200" dirty="0" err="1"/>
              <a:t>G.,Dye</a:t>
            </a:r>
            <a:r>
              <a:rPr lang="en-US" sz="1200" dirty="0"/>
              <a:t>, D., Cooke, J., et al. Principles of anatomy and physiology. Second Asia-Pacific ed. Queensland, Australia: John Wiley &amp; Sons; </a:t>
            </a:r>
            <a:r>
              <a:rPr lang="en-US" sz="1200" dirty="0" smtClean="0"/>
              <a:t>2019</a:t>
            </a:r>
            <a:r>
              <a:rPr lang="en-US" sz="1200" dirty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6401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counter </a:t>
            </a:r>
            <a:r>
              <a:rPr lang="en-US" dirty="0"/>
              <a:t>regulatory hormones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Adrenaline – other main counter regulatory hormone</a:t>
            </a:r>
          </a:p>
          <a:p>
            <a:r>
              <a:rPr lang="en-US" dirty="0" smtClean="0"/>
              <a:t>Increases hepatic glucose production by stimulating </a:t>
            </a:r>
            <a:r>
              <a:rPr lang="en-US" dirty="0" err="1" smtClean="0"/>
              <a:t>glycogenolysis</a:t>
            </a:r>
            <a:r>
              <a:rPr lang="en-US" dirty="0" smtClean="0"/>
              <a:t> and gluconeogenesis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FAST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Cortisol – longer term (hours) response to </a:t>
            </a:r>
            <a:r>
              <a:rPr lang="en-US" dirty="0" err="1" smtClean="0"/>
              <a:t>hypoglycaemia</a:t>
            </a:r>
            <a:endParaRPr lang="en-US" dirty="0" smtClean="0"/>
          </a:p>
          <a:p>
            <a:r>
              <a:rPr lang="en-US" dirty="0" smtClean="0"/>
              <a:t>Stimulates the hepatic production of glucose from protein (gluconeogenesis) and lipids</a:t>
            </a:r>
          </a:p>
          <a:p>
            <a:r>
              <a:rPr lang="en-US" dirty="0" smtClean="0"/>
              <a:t>Inhibits insulin release and promotes glucagon release</a:t>
            </a:r>
          </a:p>
          <a:p>
            <a:r>
              <a:rPr lang="en-US" dirty="0" smtClean="0"/>
              <a:t>Decreases muscle uptake of glucose – switches to protein derived glucose supply (gluconeogenesis)</a:t>
            </a:r>
          </a:p>
          <a:p>
            <a:r>
              <a:rPr lang="en-US" dirty="0" smtClean="0"/>
              <a:t>Stimulates lipolysis </a:t>
            </a:r>
            <a:r>
              <a:rPr lang="en-US" dirty="0" smtClean="0">
                <a:sym typeface="Wingdings" panose="05000000000000000000" pitchFamily="2" charset="2"/>
              </a:rPr>
              <a:t> releases glycerol and free fatty acids  energy</a:t>
            </a:r>
          </a:p>
          <a:p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SLOWER (Hours)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counter </a:t>
            </a:r>
            <a:r>
              <a:rPr lang="en-US" dirty="0"/>
              <a:t>regulatory hormones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hormone – increases blood glucose levels through</a:t>
            </a:r>
          </a:p>
          <a:p>
            <a:r>
              <a:rPr lang="en-US" dirty="0" smtClean="0"/>
              <a:t>Gluconeogenesis and </a:t>
            </a:r>
            <a:r>
              <a:rPr lang="en-US" dirty="0" err="1" smtClean="0"/>
              <a:t>glyconeolysis</a:t>
            </a:r>
            <a:endParaRPr lang="en-US" dirty="0" smtClean="0"/>
          </a:p>
          <a:p>
            <a:r>
              <a:rPr lang="en-US" dirty="0" smtClean="0"/>
              <a:t>Suppresses glucose uptake in adipose tissue</a:t>
            </a:r>
          </a:p>
          <a:p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SLOWER (Hours)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01578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Describe the role of the pancreas and liver in blood glucose regulation</a:t>
            </a:r>
            <a:endParaRPr lang="en-AU" dirty="0" smtClean="0"/>
          </a:p>
          <a:p>
            <a:r>
              <a:rPr lang="en-AU" dirty="0" smtClean="0"/>
              <a:t>Describe the role of insulin in the regulation of blood glucose levels</a:t>
            </a:r>
          </a:p>
          <a:p>
            <a:r>
              <a:rPr lang="en-US" dirty="0" smtClean="0"/>
              <a:t>Describe the role of the counter regulatory hormones on blood glucose levels</a:t>
            </a:r>
          </a:p>
          <a:p>
            <a:r>
              <a:rPr lang="en-US" dirty="0" smtClean="0"/>
              <a:t>Predict the effect of increasing or decreasing insulin or glucagon levels and the regulation of these two important blood glucose regulators</a:t>
            </a:r>
          </a:p>
          <a:p>
            <a:r>
              <a:rPr lang="en-US" dirty="0" smtClean="0"/>
              <a:t>Compare the physiological effect of increased corticosteroid administration on blood </a:t>
            </a:r>
            <a:r>
              <a:rPr lang="en-US" smtClean="0"/>
              <a:t>glucose levels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pancreas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227721"/>
            <a:ext cx="4457700" cy="51305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Exocrine and endocrine gland</a:t>
            </a:r>
          </a:p>
          <a:p>
            <a:r>
              <a:rPr lang="en-US" dirty="0" smtClean="0"/>
              <a:t>Majority of </a:t>
            </a:r>
            <a:r>
              <a:rPr lang="en-US" dirty="0" err="1" smtClean="0"/>
              <a:t>pancrease</a:t>
            </a:r>
            <a:r>
              <a:rPr lang="en-US" dirty="0" smtClean="0"/>
              <a:t> function is exocrine – important in digestive system</a:t>
            </a:r>
          </a:p>
          <a:p>
            <a:r>
              <a:rPr lang="en-US" dirty="0" smtClean="0"/>
              <a:t>Endocrine function is related to tiny clusters of pancreatic islets (aka </a:t>
            </a:r>
            <a:r>
              <a:rPr lang="en-US" i="1" dirty="0" smtClean="0"/>
              <a:t>islets of </a:t>
            </a:r>
            <a:r>
              <a:rPr lang="en-US" i="1" dirty="0" err="1" smtClean="0"/>
              <a:t>Langerhands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4 main endocrine cells of pancreas: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Alpha cells – glucagon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Beta cells – insulin</a:t>
            </a:r>
          </a:p>
          <a:p>
            <a:pPr lvl="1"/>
            <a:r>
              <a:rPr lang="en-US" dirty="0" smtClean="0"/>
              <a:t>Delta cells – somatostatin</a:t>
            </a:r>
          </a:p>
          <a:p>
            <a:pPr lvl="1"/>
            <a:r>
              <a:rPr lang="en-US" dirty="0" smtClean="0"/>
              <a:t>F cells – pancreatic polypeptide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6358283"/>
            <a:ext cx="73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18.18 taken from </a:t>
            </a:r>
            <a:r>
              <a:rPr lang="en-US" sz="1200" dirty="0" err="1" smtClean="0"/>
              <a:t>Tortora</a:t>
            </a:r>
            <a:r>
              <a:rPr lang="en-US" sz="1200" dirty="0"/>
              <a:t>, GJ., </a:t>
            </a:r>
            <a:r>
              <a:rPr lang="en-US" sz="1200" dirty="0" err="1"/>
              <a:t>Derrickson</a:t>
            </a:r>
            <a:r>
              <a:rPr lang="en-US" sz="1200" dirty="0"/>
              <a:t>, B., Burkett, B., Peoples, </a:t>
            </a:r>
            <a:r>
              <a:rPr lang="en-US" sz="1200" dirty="0" err="1"/>
              <a:t>G.,Dye</a:t>
            </a:r>
            <a:r>
              <a:rPr lang="en-US" sz="1200" dirty="0"/>
              <a:t>, D., Cooke, J., et al. Principles of anatomy and physiology. Second Asia-Pacific ed. Queensland, Australia: John Wiley &amp; Sons; </a:t>
            </a:r>
            <a:r>
              <a:rPr lang="en-US" sz="1200" dirty="0" smtClean="0"/>
              <a:t>2019</a:t>
            </a:r>
            <a:r>
              <a:rPr lang="en-US" sz="1200" dirty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23162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liver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4" y="1958975"/>
            <a:ext cx="5907741" cy="38750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Secretes bile salts, cholesterol, lecithin, bilirubin and ions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Stores glycogen, vitamins and minerals for later use</a:t>
            </a:r>
          </a:p>
          <a:p>
            <a:r>
              <a:rPr lang="en-US" dirty="0" smtClean="0"/>
              <a:t>Activates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  <a:p>
            <a:r>
              <a:rPr lang="en-US" dirty="0" err="1" smtClean="0"/>
              <a:t>Metabolises</a:t>
            </a:r>
            <a:r>
              <a:rPr lang="en-US" dirty="0" smtClean="0"/>
              <a:t> lipids and produces cholesterol</a:t>
            </a:r>
          </a:p>
          <a:p>
            <a:r>
              <a:rPr lang="en-US" dirty="0" smtClean="0"/>
              <a:t>Processes drugs and hormones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6358283"/>
            <a:ext cx="73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24.16 adapted from </a:t>
            </a:r>
            <a:r>
              <a:rPr lang="en-US" sz="1200" dirty="0" err="1" smtClean="0"/>
              <a:t>Tortora</a:t>
            </a:r>
            <a:r>
              <a:rPr lang="en-US" sz="1200" dirty="0"/>
              <a:t>, GJ., </a:t>
            </a:r>
            <a:r>
              <a:rPr lang="en-US" sz="1200" dirty="0" err="1"/>
              <a:t>Derrickson</a:t>
            </a:r>
            <a:r>
              <a:rPr lang="en-US" sz="1200" dirty="0"/>
              <a:t>, B., Burkett, B., Peoples, </a:t>
            </a:r>
            <a:r>
              <a:rPr lang="en-US" sz="1200" dirty="0" err="1"/>
              <a:t>G.,Dye</a:t>
            </a:r>
            <a:r>
              <a:rPr lang="en-US" sz="1200" dirty="0"/>
              <a:t>, D., Cooke, J., et al. Principles of anatomy and physiology. Second Asia-Pacific ed. Queensland, Australia: John Wiley &amp; Sons; </a:t>
            </a:r>
            <a:r>
              <a:rPr lang="en-US" sz="1200" dirty="0" smtClean="0"/>
              <a:t>2019</a:t>
            </a:r>
            <a:r>
              <a:rPr lang="en-US" sz="1200" dirty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071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liver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4" y="1958975"/>
            <a:ext cx="5907741" cy="38750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Stores glycogen, vitamins and minerals for later use</a:t>
            </a:r>
          </a:p>
          <a:p>
            <a:r>
              <a:rPr lang="en-US" dirty="0" err="1" smtClean="0"/>
              <a:t>Glucogenolysis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Carbohydrate metabolism – glycogen is converted to glucose </a:t>
            </a:r>
          </a:p>
          <a:p>
            <a:r>
              <a:rPr lang="en-US" dirty="0"/>
              <a:t>Converts other sugars (fructose and galactose) into </a:t>
            </a:r>
            <a:r>
              <a:rPr lang="en-US" dirty="0" smtClean="0"/>
              <a:t>glucose</a:t>
            </a:r>
          </a:p>
          <a:p>
            <a:r>
              <a:rPr lang="en-US" dirty="0" smtClean="0"/>
              <a:t>Gluconeogenesis</a:t>
            </a:r>
          </a:p>
          <a:p>
            <a:pPr lvl="1"/>
            <a:r>
              <a:rPr lang="en-US" dirty="0" smtClean="0"/>
              <a:t>Converts amino acids and lactic acid to glucose</a:t>
            </a:r>
          </a:p>
          <a:p>
            <a:r>
              <a:rPr lang="en-US" dirty="0" smtClean="0"/>
              <a:t>When blood glucose is high, liver converts glucose to glycogen and triglycerides for storage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1" y="6358283"/>
            <a:ext cx="73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24.16 adapted from </a:t>
            </a:r>
            <a:r>
              <a:rPr lang="en-US" sz="1200" dirty="0" err="1" smtClean="0"/>
              <a:t>Tortora</a:t>
            </a:r>
            <a:r>
              <a:rPr lang="en-US" sz="1200" dirty="0"/>
              <a:t>, GJ., </a:t>
            </a:r>
            <a:r>
              <a:rPr lang="en-US" sz="1200" dirty="0" err="1"/>
              <a:t>Derrickson</a:t>
            </a:r>
            <a:r>
              <a:rPr lang="en-US" sz="1200" dirty="0"/>
              <a:t>, B., Burkett, B., Peoples, </a:t>
            </a:r>
            <a:r>
              <a:rPr lang="en-US" sz="1200" dirty="0" err="1"/>
              <a:t>G.,Dye</a:t>
            </a:r>
            <a:r>
              <a:rPr lang="en-US" sz="1200" dirty="0"/>
              <a:t>, D., Cooke, J., et al. Principles of anatomy and physiology. Second Asia-Pacific ed. Queensland, Australia: John Wiley &amp; Sons; </a:t>
            </a:r>
            <a:r>
              <a:rPr lang="en-US" sz="1200" dirty="0" smtClean="0"/>
              <a:t>2019</a:t>
            </a:r>
            <a:r>
              <a:rPr lang="en-US" sz="1200" dirty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05568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Insulin and counter regulatory hormones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Insulin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Protects against hyperglycemia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444" y="1755246"/>
            <a:ext cx="5181600" cy="4351338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Counter regulatory hormones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Protects against hypoglycemia – counters effect of insulin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000979" y="3081249"/>
            <a:ext cx="1670755" cy="1840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86844" y="3081249"/>
            <a:ext cx="7699023" cy="1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2311" y="2447793"/>
            <a:ext cx="130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Insulin</a:t>
            </a:r>
            <a:endParaRPr lang="en-A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19156" y="1603921"/>
            <a:ext cx="2455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Glucagon</a:t>
            </a:r>
          </a:p>
          <a:p>
            <a:r>
              <a:rPr lang="en-US" b="1" dirty="0" smtClean="0"/>
              <a:t>Adrenaline</a:t>
            </a:r>
          </a:p>
          <a:p>
            <a:r>
              <a:rPr lang="en-US" b="1" dirty="0" smtClean="0"/>
              <a:t>Somatostatin</a:t>
            </a:r>
          </a:p>
          <a:p>
            <a:r>
              <a:rPr lang="en-US" b="1" dirty="0" smtClean="0"/>
              <a:t>Growth Hormone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780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Produced by Beta cells of pancreatic islets</a:t>
            </a:r>
          </a:p>
          <a:p>
            <a:r>
              <a:rPr lang="en-US" dirty="0" smtClean="0"/>
              <a:t>Main anabolic hormone regulating metabolism of 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Protein</a:t>
            </a:r>
          </a:p>
          <a:p>
            <a:r>
              <a:rPr lang="en-US" dirty="0" smtClean="0"/>
              <a:t>Promotes absorption of glucose from blood into</a:t>
            </a:r>
          </a:p>
          <a:p>
            <a:pPr lvl="1"/>
            <a:r>
              <a:rPr lang="en-US" dirty="0" smtClean="0"/>
              <a:t>Liver - increases hepatic conversion of glucose to glycogen (glycogenesis) for storage</a:t>
            </a:r>
          </a:p>
          <a:p>
            <a:pPr lvl="1"/>
            <a:r>
              <a:rPr lang="en-US" dirty="0" smtClean="0"/>
              <a:t>Fat – inhibits breakdown of triglycerides and the release of fatty acids &amp; facilitates entry of glucose into adipocytes </a:t>
            </a:r>
            <a:r>
              <a:rPr lang="en-US" dirty="0" smtClean="0">
                <a:sym typeface="Wingdings" panose="05000000000000000000" pitchFamily="2" charset="2"/>
              </a:rPr>
              <a:t> glycogen</a:t>
            </a:r>
            <a:endParaRPr lang="en-US" dirty="0" smtClean="0"/>
          </a:p>
          <a:p>
            <a:pPr lvl="1"/>
            <a:r>
              <a:rPr lang="en-US" dirty="0" smtClean="0"/>
              <a:t>Skeletal Muscle – increases uptake of glucose, promotes protein and glucose synthesis (and inhibits their breakdown in muscle)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203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67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Insulin released in response to high blood glucose levels (</a:t>
            </a:r>
            <a:r>
              <a:rPr lang="en-US" dirty="0" err="1" smtClean="0"/>
              <a:t>hyperglycaemia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BGL detected by beta cells in pancreas</a:t>
            </a:r>
          </a:p>
          <a:p>
            <a:r>
              <a:rPr lang="en-US" dirty="0" smtClean="0"/>
              <a:t>Insulin released in response to glucagon</a:t>
            </a:r>
          </a:p>
          <a:p>
            <a:r>
              <a:rPr lang="en-US" dirty="0" smtClean="0"/>
              <a:t>Consumption of protein and presence of glucose in small intestine</a:t>
            </a:r>
          </a:p>
          <a:p>
            <a:r>
              <a:rPr lang="en-US" dirty="0" smtClean="0"/>
              <a:t>Insulin inhibited by –</a:t>
            </a:r>
            <a:r>
              <a:rPr lang="en-US" dirty="0" err="1" smtClean="0"/>
              <a:t>ve</a:t>
            </a:r>
            <a:r>
              <a:rPr lang="en-US" dirty="0" smtClean="0"/>
              <a:t> feedback – </a:t>
            </a:r>
            <a:r>
              <a:rPr lang="en-US" dirty="0" err="1" smtClean="0"/>
              <a:t>hypoglycaemia</a:t>
            </a:r>
            <a:r>
              <a:rPr lang="en-US" dirty="0" smtClean="0"/>
              <a:t> decreases insulin release and glucagon release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FAST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199071"/>
            <a:ext cx="4019550" cy="6394004"/>
          </a:xfrm>
        </p:spPr>
      </p:pic>
      <p:sp>
        <p:nvSpPr>
          <p:cNvPr id="6" name="TextBox 5"/>
          <p:cNvSpPr txBox="1"/>
          <p:nvPr/>
        </p:nvSpPr>
        <p:spPr>
          <a:xfrm>
            <a:off x="152401" y="6358283"/>
            <a:ext cx="73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18.19 taken from </a:t>
            </a:r>
            <a:r>
              <a:rPr lang="en-US" sz="1200" dirty="0" err="1" smtClean="0"/>
              <a:t>Tortora</a:t>
            </a:r>
            <a:r>
              <a:rPr lang="en-US" sz="1200" dirty="0"/>
              <a:t>, GJ., </a:t>
            </a:r>
            <a:r>
              <a:rPr lang="en-US" sz="1200" dirty="0" err="1"/>
              <a:t>Derrickson</a:t>
            </a:r>
            <a:r>
              <a:rPr lang="en-US" sz="1200" dirty="0"/>
              <a:t>, B., Burkett, B., Peoples, </a:t>
            </a:r>
            <a:r>
              <a:rPr lang="en-US" sz="1200" dirty="0" err="1"/>
              <a:t>G.,Dye</a:t>
            </a:r>
            <a:r>
              <a:rPr lang="en-US" sz="1200" dirty="0"/>
              <a:t>, D., Cooke, J., et al. Principles of anatomy and physiology. Second Asia-Pacific ed. Queensland, Australia: John Wiley &amp; Sons; </a:t>
            </a:r>
            <a:r>
              <a:rPr lang="en-US" sz="1200" dirty="0" smtClean="0"/>
              <a:t>2019</a:t>
            </a:r>
            <a:r>
              <a:rPr lang="en-US" sz="1200" dirty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72047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91BB67-FCF4-458C-ADC4-69915E97288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9c8d4ca-78b6-4c6c-9b82-54060e39b7f4"/>
    <ds:schemaRef ds:uri="e2c7b5f6-78cd-4269-bae5-6665e666fc46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11988</TotalTime>
  <Words>811</Words>
  <Application>Microsoft Office PowerPoint</Application>
  <PresentationFormat>Widescreen</PresentationFormat>
  <Paragraphs>103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Insulin and counter regulatory hormones</vt:lpstr>
      <vt:lpstr>Learning outcomes</vt:lpstr>
      <vt:lpstr>PowerPoint Presentation</vt:lpstr>
      <vt:lpstr>Anatomy of the pancreas</vt:lpstr>
      <vt:lpstr>Anatomy of the liver</vt:lpstr>
      <vt:lpstr>Anatomy of the liver</vt:lpstr>
      <vt:lpstr>Insulin and counter regulatory hormones</vt:lpstr>
      <vt:lpstr>Insulin</vt:lpstr>
      <vt:lpstr>Insulin</vt:lpstr>
      <vt:lpstr>Counter regulatory hormones - glucagon</vt:lpstr>
      <vt:lpstr>Other counter regulatory hormones </vt:lpstr>
      <vt:lpstr>Other counter regulatory hormones 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Smithson, John</cp:lastModifiedBy>
  <cp:revision>474</cp:revision>
  <cp:lastPrinted>2020-08-07T03:46:25Z</cp:lastPrinted>
  <dcterms:created xsi:type="dcterms:W3CDTF">2019-12-16T05:03:29Z</dcterms:created>
  <dcterms:modified xsi:type="dcterms:W3CDTF">2021-02-19T00:33:01Z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