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257" r:id="rId6"/>
    <p:sldId id="326" r:id="rId7"/>
    <p:sldId id="327" r:id="rId8"/>
    <p:sldId id="328" r:id="rId9"/>
    <p:sldId id="332" r:id="rId10"/>
    <p:sldId id="329" r:id="rId11"/>
    <p:sldId id="334" r:id="rId12"/>
    <p:sldId id="335" r:id="rId13"/>
    <p:sldId id="333" r:id="rId14"/>
    <p:sldId id="336" r:id="rId15"/>
    <p:sldId id="337" r:id="rId16"/>
    <p:sldId id="331" r:id="rId17"/>
    <p:sldId id="342" r:id="rId18"/>
    <p:sldId id="343" r:id="rId19"/>
    <p:sldId id="344" r:id="rId20"/>
    <p:sldId id="338" r:id="rId21"/>
    <p:sldId id="339" r:id="rId22"/>
    <p:sldId id="340" r:id="rId23"/>
    <p:sldId id="341" r:id="rId24"/>
    <p:sldId id="345" r:id="rId25"/>
    <p:sldId id="346" r:id="rId26"/>
    <p:sldId id="347" r:id="rId27"/>
    <p:sldId id="348" r:id="rId28"/>
    <p:sldId id="349" r:id="rId29"/>
    <p:sldId id="350" r:id="rId30"/>
    <p:sldId id="351" r:id="rId3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EFA8038-2E2F-48E9-B326-DAEBF2D4E8FF}">
          <p14:sldIdLst>
            <p14:sldId id="256"/>
            <p14:sldId id="257"/>
            <p14:sldId id="326"/>
            <p14:sldId id="327"/>
            <p14:sldId id="328"/>
            <p14:sldId id="332"/>
            <p14:sldId id="329"/>
            <p14:sldId id="334"/>
            <p14:sldId id="335"/>
            <p14:sldId id="333"/>
            <p14:sldId id="336"/>
            <p14:sldId id="337"/>
            <p14:sldId id="331"/>
            <p14:sldId id="342"/>
            <p14:sldId id="343"/>
            <p14:sldId id="344"/>
            <p14:sldId id="338"/>
            <p14:sldId id="339"/>
            <p14:sldId id="340"/>
            <p14:sldId id="341"/>
            <p14:sldId id="345"/>
            <p14:sldId id="346"/>
            <p14:sldId id="347"/>
            <p14:sldId id="348"/>
            <p14:sldId id="349"/>
            <p14:sldId id="350"/>
            <p14:sldId id="35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ithson, John" initials="SJ" lastIdx="3" clrIdx="0">
    <p:extLst>
      <p:ext uri="{19B8F6BF-5375-455C-9EA6-DF929625EA0E}">
        <p15:presenceInfo xmlns:p15="http://schemas.microsoft.com/office/powerpoint/2012/main" userId="Smithson, Joh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86" autoAdjust="0"/>
    <p:restoredTop sz="77304" autoAdjust="0"/>
  </p:normalViewPr>
  <p:slideViewPr>
    <p:cSldViewPr snapToGrid="0">
      <p:cViewPr varScale="1">
        <p:scale>
          <a:sx n="72" d="100"/>
          <a:sy n="72" d="100"/>
        </p:scale>
        <p:origin x="23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17B61-A39A-45C1-AEA4-40AE5B195536}" type="datetimeFigureOut">
              <a:rPr lang="en-AU" smtClean="0"/>
              <a:t>27/07/2020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17A70-513E-4B9B-9C7D-05683AE0EB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2749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2EB5E-6D7F-42BF-A015-09E360571FF0}" type="datetimeFigureOut">
              <a:rPr lang="en-AU" smtClean="0"/>
              <a:t>27/07/2020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2AC20-447E-437A-A29D-26F01BDD6D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979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765115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20-447E-437A-A29D-26F01BDD6D7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5638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20-447E-437A-A29D-26F01BDD6D79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2601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Hydrocortisone and cortisone – short acting (8-12 hours) and relatively</a:t>
            </a:r>
            <a:r>
              <a:rPr lang="en-US" baseline="0" dirty="0" smtClean="0"/>
              <a:t> lower glucocorticoid activity</a:t>
            </a:r>
          </a:p>
          <a:p>
            <a:r>
              <a:rPr lang="en-US" baseline="0" dirty="0" err="1" smtClean="0"/>
              <a:t>Prednis</a:t>
            </a:r>
            <a:r>
              <a:rPr lang="en-US" baseline="0" dirty="0" smtClean="0"/>
              <a:t>(</a:t>
            </a:r>
            <a:r>
              <a:rPr lang="en-US" baseline="0" dirty="0" err="1" smtClean="0"/>
              <a:t>ol</a:t>
            </a:r>
            <a:r>
              <a:rPr lang="en-US" baseline="0" dirty="0" smtClean="0"/>
              <a:t>)one, methylprednisolone and triamcinolone – intermediate acting (12-36 hours) and relatively potent glucocorticoid activity.</a:t>
            </a:r>
          </a:p>
          <a:p>
            <a:r>
              <a:rPr lang="en-US" baseline="0" dirty="0" smtClean="0"/>
              <a:t>Dexamethasone and betamethasone – long acting (36-72 hours) and very potent glucocorticoid activity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Liu, D., Ahmet, A., Ward, L. et al. A practical guide to the monitoring and management of the complications of systemic corticosteroid therapy.  Allergy, Asthma and Clinical Immunology. 2013; 9(1): 30.  Available at </a:t>
            </a:r>
            <a:r>
              <a:rPr lang="en-AU" dirty="0" smtClean="0">
                <a:hlinkClick r:id="rId3"/>
              </a:rPr>
              <a:t>https://www.ncbi.nlm.nih.gov/pmc/articles/PMC3765115/</a:t>
            </a:r>
            <a:r>
              <a:rPr lang="en-AU" dirty="0" smtClean="0"/>
              <a:t>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20-447E-437A-A29D-26F01BDD6D79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1117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27/07/2020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497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27/07/2020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391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27/07/2020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648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27/07/2020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653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27/07/2020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176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27/07/2020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694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27/07/2020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201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27/07/2020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425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27/07/2020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49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27/07/2020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4734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27/07/2020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717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136A5-2151-4F8B-A30C-233299DD6034}" type="datetimeFigureOut">
              <a:rPr lang="en-AU" smtClean="0"/>
              <a:t>27/07/2020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539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jpcc.com/storage/manuscripts/volume-15/issue-5-nov/130-17/130-17%20Panel%203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4ghkNlg86tU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fGP0vKQO4CY" TargetMode="External"/><Relationship Id="rId3" Type="http://schemas.openxmlformats.org/officeDocument/2006/relationships/video" Target="https://www.youtube.com/embed/vDdJo0RPKa8" TargetMode="External"/><Relationship Id="rId7" Type="http://schemas.openxmlformats.org/officeDocument/2006/relationships/image" Target="../media/image4.jpeg"/><Relationship Id="rId2" Type="http://schemas.openxmlformats.org/officeDocument/2006/relationships/video" Target="https://www.youtube.com/embed/s7qomuX0Gjw" TargetMode="External"/><Relationship Id="rId1" Type="http://schemas.openxmlformats.org/officeDocument/2006/relationships/video" Target="https://www.youtube.com/embed/fGP0vKQO4CY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5.jpeg"/><Relationship Id="rId5" Type="http://schemas.openxmlformats.org/officeDocument/2006/relationships/notesSlide" Target="../notesSlides/notesSlide2.xml"/><Relationship Id="rId10" Type="http://schemas.openxmlformats.org/officeDocument/2006/relationships/hyperlink" Target="https://youtu.be/vDdJo0RPKa8" TargetMode="External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youtu.be/s7qomuX0Gjw?t=2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59/00032124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867" y="1122363"/>
            <a:ext cx="10862733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Children’s respiratory conditions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Assoc. Prof. John Smithson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75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Croup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Severe or life threatening Croup</a:t>
            </a:r>
            <a:endParaRPr lang="en-US" dirty="0"/>
          </a:p>
          <a:p>
            <a:pPr lvl="2"/>
            <a:r>
              <a:rPr lang="en-US" u="sng" dirty="0" smtClean="0"/>
              <a:t>Urgent</a:t>
            </a:r>
            <a:r>
              <a:rPr lang="en-US" dirty="0" smtClean="0"/>
              <a:t> </a:t>
            </a:r>
            <a:r>
              <a:rPr lang="en-US" dirty="0" err="1" smtClean="0"/>
              <a:t>nebulised</a:t>
            </a:r>
            <a:r>
              <a:rPr lang="en-US" dirty="0" smtClean="0"/>
              <a:t> adrenaline 1:1000 x 5ml undiluted.  Use oxygen as driving gas if possible.  Repeat after 30 minutes if no improvement </a:t>
            </a:r>
            <a:r>
              <a:rPr lang="en-US" u="sng" dirty="0" smtClean="0"/>
              <a:t>plus</a:t>
            </a:r>
          </a:p>
          <a:p>
            <a:pPr lvl="2"/>
            <a:r>
              <a:rPr lang="en-US" dirty="0" err="1" smtClean="0"/>
              <a:t>Nebulised</a:t>
            </a:r>
            <a:r>
              <a:rPr lang="en-US" dirty="0" smtClean="0"/>
              <a:t> or oral corticosteroids – as per mild-moderate croup</a:t>
            </a:r>
          </a:p>
          <a:p>
            <a:pPr lvl="2"/>
            <a:r>
              <a:rPr lang="en-US" dirty="0" smtClean="0"/>
              <a:t>Ambulance to hospital</a:t>
            </a:r>
            <a:endParaRPr lang="en-US" dirty="0"/>
          </a:p>
          <a:p>
            <a:pPr lvl="1"/>
            <a:r>
              <a:rPr lang="en-US" dirty="0" smtClean="0"/>
              <a:t>Observation for at least 4 hours after treatment with adrenaline</a:t>
            </a:r>
          </a:p>
          <a:p>
            <a:pPr lvl="1"/>
            <a:r>
              <a:rPr lang="en-US" dirty="0" smtClean="0"/>
              <a:t>Allow </a:t>
            </a:r>
            <a:r>
              <a:rPr lang="en-US" dirty="0"/>
              <a:t>child to adopt the most comfortable position</a:t>
            </a:r>
          </a:p>
          <a:p>
            <a:pPr lvl="1"/>
            <a:r>
              <a:rPr lang="en-US" dirty="0"/>
              <a:t>Do not upset the child (will worsen the symptoms)</a:t>
            </a:r>
          </a:p>
          <a:p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8412"/>
            <a:ext cx="5181600" cy="3445764"/>
          </a:xfrm>
        </p:spPr>
      </p:pic>
    </p:spTree>
    <p:extLst>
      <p:ext uri="{BB962C8B-B14F-4D97-AF65-F5344CB8AC3E}">
        <p14:creationId xmlns:p14="http://schemas.microsoft.com/office/powerpoint/2010/main" val="490706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Croup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Severe or life threatening Croup</a:t>
            </a:r>
          </a:p>
          <a:p>
            <a:pPr lvl="2"/>
            <a:r>
              <a:rPr lang="en-US" u="sng" dirty="0">
                <a:solidFill>
                  <a:schemeClr val="bg1">
                    <a:lumMod val="50000"/>
                  </a:schemeClr>
                </a:solidFill>
              </a:rPr>
              <a:t>Urgent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nebulised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adrenaline 1:1000 x 5ml undiluted.  Use oxygen as driving gas if possible.  Repeat after 30 minutes if no improvement </a:t>
            </a:r>
            <a:r>
              <a:rPr lang="en-US" u="sng" dirty="0">
                <a:solidFill>
                  <a:schemeClr val="bg1">
                    <a:lumMod val="50000"/>
                  </a:schemeClr>
                </a:solidFill>
              </a:rPr>
              <a:t>plus</a:t>
            </a:r>
          </a:p>
          <a:p>
            <a:pPr lvl="2"/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Nebulised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or oral corticosteroids – as per mild-moderate croup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Ambulance to hospital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Observation for at least 4 hours after treatment with adrenaline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Allow child to adopt the most comfortable position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Do not upset the child (will worsen the symptoms)</a:t>
            </a:r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Improvement in symptoms fairly fast</a:t>
            </a:r>
          </a:p>
          <a:p>
            <a:pPr lvl="1"/>
            <a:r>
              <a:rPr lang="en-US" dirty="0" err="1" smtClean="0"/>
              <a:t>Nebulised</a:t>
            </a:r>
            <a:r>
              <a:rPr lang="en-US" dirty="0" smtClean="0"/>
              <a:t> adrenaline – 10-30 minutes</a:t>
            </a:r>
          </a:p>
          <a:p>
            <a:pPr lvl="1"/>
            <a:r>
              <a:rPr lang="en-US" dirty="0" smtClean="0"/>
              <a:t>Effect can last for as little as 2 hours – watch rebound airway obstruction</a:t>
            </a:r>
          </a:p>
          <a:p>
            <a:pPr lvl="1"/>
            <a:r>
              <a:rPr lang="en-US" dirty="0" smtClean="0"/>
              <a:t>Oral corticosteroids – improvement in around 6 hours.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400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Croup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Benefits of steroids in Croup</a:t>
            </a:r>
          </a:p>
          <a:p>
            <a:pPr lvl="1"/>
            <a:r>
              <a:rPr lang="en-US" dirty="0" smtClean="0"/>
              <a:t>Moderate to severe Croup</a:t>
            </a:r>
          </a:p>
          <a:p>
            <a:pPr lvl="2"/>
            <a:r>
              <a:rPr lang="en-US" dirty="0" smtClean="0"/>
              <a:t>Improve respiratory symptoms</a:t>
            </a:r>
          </a:p>
          <a:p>
            <a:pPr lvl="2"/>
            <a:r>
              <a:rPr lang="en-US" dirty="0" smtClean="0"/>
              <a:t>Reduction in hospital administration</a:t>
            </a:r>
          </a:p>
          <a:p>
            <a:pPr lvl="2"/>
            <a:r>
              <a:rPr lang="en-US" dirty="0" smtClean="0"/>
              <a:t>Reduced hospital stay</a:t>
            </a:r>
          </a:p>
          <a:p>
            <a:pPr lvl="2"/>
            <a:r>
              <a:rPr lang="en-US" dirty="0" smtClean="0"/>
              <a:t>Reduced admission to ICU</a:t>
            </a:r>
          </a:p>
          <a:p>
            <a:pPr lvl="2"/>
            <a:r>
              <a:rPr lang="en-US" dirty="0" smtClean="0"/>
              <a:t>Reduction in representation to GP</a:t>
            </a:r>
          </a:p>
          <a:p>
            <a:pPr lvl="1"/>
            <a:r>
              <a:rPr lang="en-US" dirty="0" smtClean="0"/>
              <a:t>Mild Croup (normal mental state, no stridor or only when distressed, no accessory muscle use, normal heart rate, can talk)</a:t>
            </a:r>
          </a:p>
          <a:p>
            <a:pPr lvl="2"/>
            <a:r>
              <a:rPr lang="en-US" dirty="0" smtClean="0"/>
              <a:t>Still benefit</a:t>
            </a:r>
          </a:p>
          <a:p>
            <a:pPr lvl="2"/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All children with Croup benefit from corticosteroids – irrespective of duration or severity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6640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Croup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Refer all suspected cases of Croup to GP or in severe cases – ambulance to hospital – do not delay referral</a:t>
            </a:r>
          </a:p>
          <a:p>
            <a:r>
              <a:rPr lang="en-US" dirty="0" smtClean="0"/>
              <a:t>Affected children may also have asthma – treatment is the same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 recommended</a:t>
            </a:r>
          </a:p>
          <a:p>
            <a:pPr lvl="1"/>
            <a:r>
              <a:rPr lang="en-US" dirty="0" smtClean="0"/>
              <a:t>Hydrocortisone as treating steroid – shorter duration of action does not give adequate coverage</a:t>
            </a:r>
          </a:p>
          <a:p>
            <a:pPr lvl="1"/>
            <a:r>
              <a:rPr lang="en-US" dirty="0" smtClean="0"/>
              <a:t>Upsetting the child – keep child with </a:t>
            </a:r>
            <a:r>
              <a:rPr lang="en-US" dirty="0" err="1" smtClean="0"/>
              <a:t>carer</a:t>
            </a:r>
            <a:r>
              <a:rPr lang="en-US" dirty="0" smtClean="0"/>
              <a:t> - do not separate</a:t>
            </a:r>
          </a:p>
          <a:p>
            <a:pPr lvl="1"/>
            <a:r>
              <a:rPr lang="en-US" dirty="0" smtClean="0"/>
              <a:t>Humidifiers or steam – no evidence of benefit</a:t>
            </a:r>
          </a:p>
          <a:p>
            <a:pPr lvl="1"/>
            <a:r>
              <a:rPr lang="en-US" dirty="0" smtClean="0"/>
              <a:t>Examining the airway in a pharmacy setting</a:t>
            </a:r>
          </a:p>
          <a:p>
            <a:pPr lvl="1"/>
            <a:r>
              <a:rPr lang="en-US" dirty="0" smtClean="0"/>
              <a:t>Antibiotics (most common cause parainfluenza virus)</a:t>
            </a:r>
            <a:endParaRPr lang="en-AU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7" y="4006987"/>
            <a:ext cx="5792166" cy="27081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84578" y="5847870"/>
            <a:ext cx="50484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i="1" dirty="0"/>
              <a:t>Table 14-6 Comparison of oral/parental corticosteroids</a:t>
            </a:r>
            <a:r>
              <a:rPr lang="en-US" sz="1600" i="1" dirty="0"/>
              <a:t> in section 14.5.2 Corticosteroids (page 677) in the Australian Medicines Handbook (2019).</a:t>
            </a:r>
            <a:endParaRPr lang="en-AU" sz="16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8899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Bronchitis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Acute self-limiting lower respiratory tract infection of the bronchi</a:t>
            </a:r>
          </a:p>
          <a:p>
            <a:r>
              <a:rPr lang="en-US" dirty="0" smtClean="0"/>
              <a:t>Most common cause of presentation of cough in General Practice</a:t>
            </a:r>
          </a:p>
          <a:p>
            <a:r>
              <a:rPr lang="en-US" dirty="0" smtClean="0"/>
              <a:t>90% of cases caused by common respiratory virus</a:t>
            </a:r>
          </a:p>
          <a:p>
            <a:pPr lvl="1"/>
            <a:r>
              <a:rPr lang="en-US" dirty="0" smtClean="0"/>
              <a:t>Influenza</a:t>
            </a:r>
          </a:p>
          <a:p>
            <a:pPr lvl="1"/>
            <a:r>
              <a:rPr lang="en-US" dirty="0" smtClean="0"/>
              <a:t>Respiratory syncytial virus (RSV)</a:t>
            </a:r>
          </a:p>
          <a:p>
            <a:pPr lvl="1"/>
            <a:r>
              <a:rPr lang="en-US" dirty="0" smtClean="0"/>
              <a:t>Parainfluenza virus</a:t>
            </a:r>
          </a:p>
          <a:p>
            <a:pPr lvl="1"/>
            <a:r>
              <a:rPr lang="en-US" dirty="0" smtClean="0"/>
              <a:t>Adenoviruses</a:t>
            </a:r>
          </a:p>
          <a:p>
            <a:r>
              <a:rPr lang="en-US" dirty="0" smtClean="0"/>
              <a:t>Less common cause</a:t>
            </a:r>
          </a:p>
          <a:p>
            <a:pPr lvl="1"/>
            <a:r>
              <a:rPr lang="en-US" i="1" dirty="0" smtClean="0"/>
              <a:t>Mycoplasma </a:t>
            </a:r>
            <a:r>
              <a:rPr lang="en-US" i="1" dirty="0" err="1" smtClean="0"/>
              <a:t>peumoniae</a:t>
            </a:r>
            <a:endParaRPr lang="en-US" i="1" dirty="0" smtClean="0"/>
          </a:p>
          <a:p>
            <a:pPr lvl="1"/>
            <a:r>
              <a:rPr lang="en-US" i="1" dirty="0" err="1" smtClean="0"/>
              <a:t>Chlamydophila</a:t>
            </a:r>
            <a:r>
              <a:rPr lang="en-US" i="1" dirty="0" smtClean="0"/>
              <a:t> pneumonia</a:t>
            </a:r>
          </a:p>
          <a:p>
            <a:r>
              <a:rPr lang="en-US" i="1" dirty="0" smtClean="0"/>
              <a:t>Bacterial infection less common</a:t>
            </a:r>
            <a:endParaRPr lang="en-AU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AU" dirty="0"/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463" y="1192611"/>
            <a:ext cx="5209337" cy="45026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61538" y="5761464"/>
            <a:ext cx="4403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taken from </a:t>
            </a:r>
            <a:r>
              <a:rPr lang="en-US" sz="1200" dirty="0" err="1" smtClean="0"/>
              <a:t>Tortora</a:t>
            </a:r>
            <a:r>
              <a:rPr lang="en-US" sz="1200" dirty="0"/>
              <a:t>, GJ., </a:t>
            </a:r>
            <a:r>
              <a:rPr lang="en-US" sz="1200" dirty="0" err="1"/>
              <a:t>Derrickson</a:t>
            </a:r>
            <a:r>
              <a:rPr lang="en-US" sz="1200" dirty="0"/>
              <a:t>, B., Burkett, B., Peoples, </a:t>
            </a:r>
            <a:r>
              <a:rPr lang="en-US" sz="1200" dirty="0" err="1"/>
              <a:t>G.,Dye</a:t>
            </a:r>
            <a:r>
              <a:rPr lang="en-US" sz="1200" dirty="0"/>
              <a:t>, D., Cooke, J., et al. Principles of anatomy and physiology. Second Asia-Pacific ed. Queensland, Australia: John Wiley &amp; Sons; </a:t>
            </a:r>
            <a:r>
              <a:rPr lang="en-US" sz="1200" dirty="0" smtClean="0"/>
              <a:t>2019</a:t>
            </a:r>
            <a:r>
              <a:rPr lang="en-US" sz="1200" dirty="0"/>
              <a:t>.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2892528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Bronchitis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Non-specific symptoms</a:t>
            </a:r>
          </a:p>
          <a:p>
            <a:pPr lvl="1"/>
            <a:r>
              <a:rPr lang="en-US" dirty="0" smtClean="0"/>
              <a:t>purulent </a:t>
            </a:r>
            <a:r>
              <a:rPr lang="en-US" dirty="0"/>
              <a:t>or </a:t>
            </a:r>
            <a:r>
              <a:rPr lang="en-US" dirty="0" err="1"/>
              <a:t>coloured</a:t>
            </a:r>
            <a:r>
              <a:rPr lang="en-US" dirty="0"/>
              <a:t> sputum</a:t>
            </a:r>
          </a:p>
          <a:p>
            <a:pPr lvl="1"/>
            <a:r>
              <a:rPr lang="en-US" dirty="0" err="1"/>
              <a:t>dyspnoea</a:t>
            </a:r>
            <a:endParaRPr lang="en-US" dirty="0"/>
          </a:p>
          <a:p>
            <a:pPr lvl="1"/>
            <a:r>
              <a:rPr lang="en-US" dirty="0"/>
              <a:t>wheeze</a:t>
            </a:r>
          </a:p>
          <a:p>
            <a:pPr lvl="1"/>
            <a:r>
              <a:rPr lang="en-US" dirty="0"/>
              <a:t>chest discomfort or pain (due to frequent coughing)</a:t>
            </a:r>
          </a:p>
          <a:p>
            <a:pPr lvl="1"/>
            <a:r>
              <a:rPr lang="en-US" dirty="0"/>
              <a:t>nasal congestion</a:t>
            </a:r>
          </a:p>
          <a:p>
            <a:pPr lvl="1"/>
            <a:r>
              <a:rPr lang="en-US" dirty="0"/>
              <a:t>headache</a:t>
            </a:r>
          </a:p>
          <a:p>
            <a:pPr lvl="1"/>
            <a:r>
              <a:rPr lang="en-US" dirty="0"/>
              <a:t>fever.</a:t>
            </a:r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Cough typically lasts for 2-3 weeks and is resolved within 4 weeks for most patients</a:t>
            </a:r>
          </a:p>
          <a:p>
            <a:r>
              <a:rPr lang="en-US" dirty="0" smtClean="0"/>
              <a:t>Cough may persist for up to 8 weeks.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9672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Bronchitis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Self-limiting condition</a:t>
            </a:r>
          </a:p>
          <a:p>
            <a:r>
              <a:rPr lang="en-US" dirty="0" smtClean="0"/>
              <a:t>Viral in nature</a:t>
            </a:r>
          </a:p>
          <a:p>
            <a:r>
              <a:rPr lang="en-US" dirty="0" smtClean="0"/>
              <a:t>Antibiotics not typically indicated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Patient expectation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Antibiotics are reasonably commonly prescribed despite lack of evidence for benefit and risk of harm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May be used if the patient is at high risk of developing / has developed pneumonia</a:t>
            </a:r>
          </a:p>
          <a:p>
            <a:r>
              <a:rPr lang="en-US" dirty="0" smtClean="0"/>
              <a:t>Pain from cough and fever:</a:t>
            </a:r>
          </a:p>
          <a:p>
            <a:pPr lvl="1"/>
            <a:r>
              <a:rPr lang="en-US" dirty="0" smtClean="0"/>
              <a:t>NSAIDs or paracetamol</a:t>
            </a:r>
          </a:p>
          <a:p>
            <a:r>
              <a:rPr lang="en-US" dirty="0" smtClean="0"/>
              <a:t>Quit smoking</a:t>
            </a:r>
          </a:p>
          <a:p>
            <a:r>
              <a:rPr lang="en-US" dirty="0" smtClean="0"/>
              <a:t>Avoid irritants – dust, chemical fumes, other air pollutants</a:t>
            </a:r>
            <a:endParaRPr lang="en-US" dirty="0"/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Useful to communicate this risk to patients who might ask you about antibiotics and bronchitis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Antibiotic resistance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Thrush infections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Clostridium difficile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Diarrhoea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Rash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Nausea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Hypersensitivity reactions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923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Bronchitis and </a:t>
            </a:r>
            <a:r>
              <a:rPr lang="en-US" dirty="0" err="1" smtClean="0"/>
              <a:t>broniolitis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Bronchitis</a:t>
            </a:r>
          </a:p>
          <a:p>
            <a:pPr lvl="1"/>
            <a:r>
              <a:rPr lang="en-US" dirty="0" smtClean="0"/>
              <a:t>Affects bronchi – larger airways and is more common in older children and adults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Bronchiolitis</a:t>
            </a:r>
          </a:p>
          <a:p>
            <a:pPr lvl="1"/>
            <a:r>
              <a:rPr lang="en-US" dirty="0" smtClean="0"/>
              <a:t>Affects the smaller bronchioles and is more common in children under two years of age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0936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Bronchiolitis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Viral infection of the lower respiratory tract</a:t>
            </a:r>
          </a:p>
          <a:p>
            <a:r>
              <a:rPr lang="en-US" dirty="0" smtClean="0"/>
              <a:t>Affects children more commonly under the age of 1 year– more common in that group under the age of 6 months</a:t>
            </a:r>
          </a:p>
          <a:p>
            <a:r>
              <a:rPr lang="en-US" dirty="0" smtClean="0"/>
              <a:t>Risk factors</a:t>
            </a:r>
          </a:p>
          <a:p>
            <a:pPr lvl="1"/>
            <a:r>
              <a:rPr lang="en-US" dirty="0" smtClean="0"/>
              <a:t>Exposure to smoke</a:t>
            </a:r>
          </a:p>
          <a:p>
            <a:pPr lvl="1"/>
            <a:r>
              <a:rPr lang="en-US" dirty="0" smtClean="0"/>
              <a:t>Premature birth</a:t>
            </a:r>
          </a:p>
          <a:p>
            <a:pPr lvl="1"/>
            <a:r>
              <a:rPr lang="en-US" dirty="0" smtClean="0"/>
              <a:t>Hematological malignancy</a:t>
            </a:r>
          </a:p>
          <a:p>
            <a:pPr lvl="1"/>
            <a:r>
              <a:rPr lang="en-US" dirty="0" smtClean="0"/>
              <a:t>Male children</a:t>
            </a:r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Usually begins with an acute upper respiratory tract infection followed by </a:t>
            </a:r>
          </a:p>
          <a:p>
            <a:pPr lvl="1"/>
            <a:r>
              <a:rPr lang="en-US" dirty="0"/>
              <a:t>Cough</a:t>
            </a:r>
          </a:p>
          <a:p>
            <a:pPr lvl="1"/>
            <a:r>
              <a:rPr lang="en-US" dirty="0" err="1"/>
              <a:t>Tachypnoea</a:t>
            </a:r>
            <a:endParaRPr lang="en-US" dirty="0"/>
          </a:p>
          <a:p>
            <a:pPr lvl="1"/>
            <a:r>
              <a:rPr lang="en-US" dirty="0" smtClean="0"/>
              <a:t>Intercostal recession</a:t>
            </a:r>
            <a:endParaRPr lang="en-US" dirty="0"/>
          </a:p>
          <a:p>
            <a:pPr lvl="1"/>
            <a:r>
              <a:rPr lang="en-US" dirty="0"/>
              <a:t>Widespread </a:t>
            </a:r>
            <a:r>
              <a:rPr lang="en-US" dirty="0" smtClean="0"/>
              <a:t>inspiratory crackles</a:t>
            </a:r>
          </a:p>
          <a:p>
            <a:pPr lvl="1"/>
            <a:r>
              <a:rPr lang="en-US" dirty="0" smtClean="0"/>
              <a:t>Expiratory wheeze</a:t>
            </a:r>
            <a:endParaRPr lang="en-US" dirty="0"/>
          </a:p>
          <a:p>
            <a:pPr lvl="1"/>
            <a:r>
              <a:rPr lang="en-US" dirty="0" smtClean="0"/>
              <a:t>Fever</a:t>
            </a:r>
          </a:p>
          <a:p>
            <a:pPr lvl="1"/>
            <a:endParaRPr lang="en-US" dirty="0"/>
          </a:p>
          <a:p>
            <a:r>
              <a:rPr lang="en-US" dirty="0" smtClean="0"/>
              <a:t>Post-viral cough may persist for weeks after resolution of bronchiolitis</a:t>
            </a:r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6596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Bronchiolitis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Diagnosis based on clinical presentation</a:t>
            </a:r>
          </a:p>
          <a:p>
            <a:r>
              <a:rPr lang="en-US" dirty="0" smtClean="0"/>
              <a:t>No investigations </a:t>
            </a:r>
          </a:p>
          <a:p>
            <a:r>
              <a:rPr lang="en-US" u="sng" dirty="0" smtClean="0"/>
              <a:t>No</a:t>
            </a:r>
            <a:r>
              <a:rPr lang="en-US" dirty="0" smtClean="0"/>
              <a:t> pharmacological  management</a:t>
            </a:r>
          </a:p>
          <a:p>
            <a:pPr lvl="1"/>
            <a:r>
              <a:rPr lang="en-US" dirty="0" smtClean="0"/>
              <a:t>Supporting feeding and fluid intake</a:t>
            </a:r>
          </a:p>
          <a:p>
            <a:pPr lvl="2"/>
            <a:r>
              <a:rPr lang="en-US" dirty="0" smtClean="0"/>
              <a:t>Small frequent feeds or</a:t>
            </a:r>
          </a:p>
          <a:p>
            <a:pPr lvl="2"/>
            <a:r>
              <a:rPr lang="en-US" dirty="0" smtClean="0"/>
              <a:t>Nasogastric tube feeding</a:t>
            </a:r>
          </a:p>
          <a:p>
            <a:pPr lvl="1"/>
            <a:r>
              <a:rPr lang="en-US" dirty="0" smtClean="0"/>
              <a:t>Oxygenation as required (when SpO2&lt; 90%)</a:t>
            </a:r>
          </a:p>
          <a:p>
            <a:pPr lvl="1"/>
            <a:r>
              <a:rPr lang="en-US" dirty="0" smtClean="0"/>
              <a:t>Minimal handling of infant</a:t>
            </a:r>
          </a:p>
          <a:p>
            <a:pPr lvl="1"/>
            <a:r>
              <a:rPr lang="en-US" dirty="0" smtClean="0"/>
              <a:t>Admission to hospital for moderate to severe bronchiolitis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Normally self limiting</a:t>
            </a:r>
          </a:p>
          <a:p>
            <a:r>
              <a:rPr lang="en-US" dirty="0"/>
              <a:t>Peak severity usually around day 2-3 of illness with resolution over about 7-10 </a:t>
            </a:r>
            <a:r>
              <a:rPr lang="en-US" dirty="0" smtClean="0"/>
              <a:t>days</a:t>
            </a:r>
          </a:p>
          <a:p>
            <a:r>
              <a:rPr lang="en-US" dirty="0" smtClean="0"/>
              <a:t>Admission to hospital typically required for symptomatic care </a:t>
            </a:r>
          </a:p>
          <a:p>
            <a:pPr lvl="1"/>
            <a:r>
              <a:rPr lang="en-US" dirty="0"/>
              <a:t>difficulty feeding</a:t>
            </a:r>
          </a:p>
          <a:p>
            <a:pPr lvl="1"/>
            <a:r>
              <a:rPr lang="en-US" dirty="0"/>
              <a:t>moderate to severe work of breathing</a:t>
            </a:r>
          </a:p>
          <a:p>
            <a:pPr lvl="1"/>
            <a:r>
              <a:rPr lang="en-US" dirty="0"/>
              <a:t>increased respiratory rate. </a:t>
            </a:r>
            <a:endParaRPr lang="en-US" dirty="0" smtClean="0"/>
          </a:p>
          <a:p>
            <a:pPr lvl="1"/>
            <a:r>
              <a:rPr lang="en-US" dirty="0" smtClean="0"/>
              <a:t>oxygen </a:t>
            </a:r>
            <a:r>
              <a:rPr lang="en-US" dirty="0"/>
              <a:t>saturation measured by pulse oximetry (SpO</a:t>
            </a:r>
            <a:r>
              <a:rPr lang="en-US" baseline="-25000" dirty="0"/>
              <a:t>2</a:t>
            </a:r>
            <a:r>
              <a:rPr lang="en-US" dirty="0"/>
              <a:t>) less than 94%.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4042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Be able to</a:t>
            </a:r>
            <a:r>
              <a:rPr lang="en-US" dirty="0" smtClean="0"/>
              <a:t>:</a:t>
            </a:r>
          </a:p>
          <a:p>
            <a:r>
              <a:rPr lang="en-AU" sz="2000" dirty="0" smtClean="0"/>
              <a:t>Be able to describe the pathophysiology of asthma, bronchitis, bronchiolitis, croup and epiglottitis.</a:t>
            </a:r>
          </a:p>
          <a:p>
            <a:r>
              <a:rPr lang="en-AU" sz="2000" dirty="0" smtClean="0"/>
              <a:t>Recognise the cardinal symptoms of croup and describe the pharmacological rationale for steroid therapy.</a:t>
            </a:r>
          </a:p>
          <a:p>
            <a:r>
              <a:rPr lang="en-US" sz="2000" dirty="0"/>
              <a:t>P</a:t>
            </a:r>
            <a:r>
              <a:rPr lang="en-US" sz="2000" dirty="0" smtClean="0"/>
              <a:t>rovide relevant evidence based education to patients and </a:t>
            </a:r>
            <a:r>
              <a:rPr lang="en-US" sz="2000" dirty="0" err="1" smtClean="0"/>
              <a:t>carers</a:t>
            </a:r>
            <a:r>
              <a:rPr lang="en-US" sz="2000" dirty="0" smtClean="0"/>
              <a:t> regarding the pathophysiology and treatment of bronchitis and bronchiolitis.</a:t>
            </a:r>
          </a:p>
          <a:p>
            <a:r>
              <a:rPr lang="en-US" sz="2000" dirty="0" smtClean="0"/>
              <a:t>Describe the appropriate signs and symptoms and referral of a patient with suspected epiglottitis</a:t>
            </a:r>
          </a:p>
          <a:p>
            <a:r>
              <a:rPr lang="en-US" sz="2000" dirty="0" smtClean="0"/>
              <a:t>Describe typical antibiotic and corticosteroid therapy for patients with epiglottitis.</a:t>
            </a:r>
            <a:endParaRPr lang="en-AU" sz="2000" dirty="0" smtClean="0"/>
          </a:p>
          <a:p>
            <a:endParaRPr lang="en-AU" sz="2000" dirty="0" smtClean="0"/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25873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Bronchiolitis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useful</a:t>
            </a:r>
          </a:p>
          <a:p>
            <a:pPr lvl="1"/>
            <a:r>
              <a:rPr lang="en-US" dirty="0"/>
              <a:t>B2-agonists</a:t>
            </a:r>
          </a:p>
          <a:p>
            <a:pPr lvl="1"/>
            <a:r>
              <a:rPr lang="en-US" dirty="0"/>
              <a:t>Corticosteroids</a:t>
            </a:r>
          </a:p>
          <a:p>
            <a:pPr lvl="1"/>
            <a:r>
              <a:rPr lang="en-US" dirty="0"/>
              <a:t>Adrenaline unless in arrest or </a:t>
            </a:r>
            <a:r>
              <a:rPr lang="en-US" dirty="0" err="1"/>
              <a:t>peri</a:t>
            </a:r>
            <a:r>
              <a:rPr lang="en-US" dirty="0"/>
              <a:t>-arrest</a:t>
            </a:r>
          </a:p>
          <a:p>
            <a:pPr lvl="1"/>
            <a:r>
              <a:rPr lang="en-US" dirty="0" err="1"/>
              <a:t>Nebulised</a:t>
            </a:r>
            <a:r>
              <a:rPr lang="en-US" dirty="0"/>
              <a:t> hypertonic saline</a:t>
            </a:r>
          </a:p>
          <a:p>
            <a:pPr lvl="1"/>
            <a:r>
              <a:rPr lang="en-US" dirty="0"/>
              <a:t>Antibiotics</a:t>
            </a:r>
          </a:p>
          <a:p>
            <a:pPr lvl="1"/>
            <a:r>
              <a:rPr lang="en-US" dirty="0"/>
              <a:t>antivirals</a:t>
            </a:r>
            <a:endParaRPr lang="en-AU" dirty="0"/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2400" dirty="0" smtClean="0"/>
              <a:t>Antibiotics may be used when there is evidence of a secondary bacterial lung infection</a:t>
            </a:r>
            <a:endParaRPr lang="en-AU" sz="2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195145" y="4424855"/>
            <a:ext cx="2743200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427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Epiglottitis – acute upper airway obstruction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Epiglottis small tissue covered cartilage flap that closes over the larynx and trachea to protect airway during swallowing </a:t>
            </a:r>
          </a:p>
          <a:p>
            <a:r>
              <a:rPr lang="en-US" dirty="0" smtClean="0"/>
              <a:t>During epiglottitis, the epiglottis and surrounding tissue swells and can block off the larynx / airway</a:t>
            </a:r>
          </a:p>
          <a:p>
            <a:r>
              <a:rPr lang="en-US" dirty="0" smtClean="0"/>
              <a:t>Very serious event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692166" y="6248838"/>
            <a:ext cx="10157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taken from </a:t>
            </a:r>
            <a:r>
              <a:rPr lang="en-US" dirty="0" err="1" smtClean="0"/>
              <a:t>Tortora</a:t>
            </a:r>
            <a:r>
              <a:rPr lang="en-US" dirty="0"/>
              <a:t>, GJ., </a:t>
            </a:r>
            <a:r>
              <a:rPr lang="en-US" dirty="0" err="1"/>
              <a:t>Derrickson</a:t>
            </a:r>
            <a:r>
              <a:rPr lang="en-US" dirty="0"/>
              <a:t>, B., Burkett, B., Peoples, </a:t>
            </a:r>
            <a:r>
              <a:rPr lang="en-US" dirty="0" err="1"/>
              <a:t>G.,Dye</a:t>
            </a:r>
            <a:r>
              <a:rPr lang="en-US" dirty="0"/>
              <a:t>, D., Cooke, J., et al. Principles of anatomy and physiology. Second Asia-Pacific ed. Queensland, Australia: John Wiley &amp; Sons; </a:t>
            </a:r>
            <a:r>
              <a:rPr lang="en-US" dirty="0" smtClean="0"/>
              <a:t>2019</a:t>
            </a:r>
            <a:r>
              <a:rPr lang="en-US" dirty="0"/>
              <a:t>.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47146"/>
            <a:ext cx="5503298" cy="466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18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Epiglottitis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Can be caused by bacterial infection of the epiglottis and surrounding tissue</a:t>
            </a:r>
          </a:p>
          <a:p>
            <a:pPr lvl="1"/>
            <a:r>
              <a:rPr lang="en-US" i="1" dirty="0" err="1" smtClean="0"/>
              <a:t>Haemophilus</a:t>
            </a:r>
            <a:r>
              <a:rPr lang="en-US" i="1" dirty="0" smtClean="0"/>
              <a:t> influenza </a:t>
            </a:r>
            <a:r>
              <a:rPr lang="en-US" dirty="0" smtClean="0"/>
              <a:t>type B</a:t>
            </a:r>
          </a:p>
          <a:p>
            <a:pPr lvl="1"/>
            <a:r>
              <a:rPr lang="en-US" i="1" dirty="0" smtClean="0"/>
              <a:t>Streptococcus </a:t>
            </a:r>
            <a:r>
              <a:rPr lang="en-US" i="1" dirty="0" err="1" smtClean="0"/>
              <a:t>pneumoniae</a:t>
            </a:r>
            <a:endParaRPr lang="en-US" i="1" dirty="0" smtClean="0"/>
          </a:p>
          <a:p>
            <a:r>
              <a:rPr lang="en-US" dirty="0" smtClean="0"/>
              <a:t>Before the routine vaccination against </a:t>
            </a:r>
            <a:r>
              <a:rPr lang="en-US" i="1" dirty="0" err="1"/>
              <a:t>Haemophilus</a:t>
            </a:r>
            <a:r>
              <a:rPr lang="en-US" i="1" dirty="0"/>
              <a:t> influenza </a:t>
            </a:r>
            <a:r>
              <a:rPr lang="en-US" dirty="0"/>
              <a:t>type </a:t>
            </a:r>
            <a:r>
              <a:rPr lang="en-US" dirty="0" smtClean="0"/>
              <a:t>B with the Hib vaccine (at 2, 4, 6 and 18 months), infection most common in children </a:t>
            </a:r>
            <a:endParaRPr lang="en-US" dirty="0"/>
          </a:p>
          <a:p>
            <a:r>
              <a:rPr lang="en-US" dirty="0" smtClean="0"/>
              <a:t> now more common in adults and those not vaccinated against </a:t>
            </a:r>
            <a:r>
              <a:rPr lang="en-US" i="1" dirty="0" err="1" smtClean="0"/>
              <a:t>Haemophilus</a:t>
            </a:r>
            <a:r>
              <a:rPr lang="en-US" i="1" dirty="0" smtClean="0"/>
              <a:t> influenza</a:t>
            </a:r>
            <a:r>
              <a:rPr lang="en-US" dirty="0" smtClean="0"/>
              <a:t> type B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Children as still at greater risk of poor outcome due to smaller airway compared with adults</a:t>
            </a:r>
          </a:p>
          <a:p>
            <a:r>
              <a:rPr lang="en-US" dirty="0" smtClean="0"/>
              <a:t>Still potential fatal in both groups</a:t>
            </a:r>
            <a:endParaRPr lang="en-AU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27" y="3376776"/>
            <a:ext cx="5166173" cy="26198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91333" y="6163333"/>
            <a:ext cx="3331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Normal epiglottis and vocal folds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8665609" y="6163332"/>
            <a:ext cx="3331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. Epiglottitis with ETT tube inserted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8455489" y="3572466"/>
            <a:ext cx="1124606" cy="38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Epiglottis</a:t>
            </a:r>
            <a:endParaRPr lang="en-AU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8029903" y="3778038"/>
            <a:ext cx="425586" cy="3871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469821" y="3816628"/>
            <a:ext cx="555734" cy="3875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563201" y="5552445"/>
            <a:ext cx="235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Vocal folds and larynx</a:t>
            </a:r>
            <a:endParaRPr lang="en-AU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7651531" y="5160579"/>
            <a:ext cx="11170" cy="5039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46229" y="5921777"/>
            <a:ext cx="50070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Image adapted from figure provided in Southwest Journal of Pulmonary and Critical Care quiz available at </a:t>
            </a:r>
            <a:r>
              <a:rPr lang="en-US" sz="1100" i="1" u="sng" dirty="0">
                <a:hlinkClick r:id="rId3"/>
              </a:rPr>
              <a:t>http://www.swjpcc.com/storage/manuscripts/volume-15/issue-5-nov/130-17/130-17%20Panel%203.html</a:t>
            </a:r>
            <a:r>
              <a:rPr lang="en-US" sz="1100" i="1" dirty="0"/>
              <a:t>. Accessed July 2020.</a:t>
            </a:r>
            <a:endParaRPr lang="en-AU" sz="1100" dirty="0"/>
          </a:p>
        </p:txBody>
      </p:sp>
    </p:spTree>
    <p:extLst>
      <p:ext uri="{BB962C8B-B14F-4D97-AF65-F5344CB8AC3E}">
        <p14:creationId xmlns:p14="http://schemas.microsoft.com/office/powerpoint/2010/main" val="1193387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epiglottitis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AU" dirty="0" smtClean="0">
              <a:hlinkClick r:id="rId2"/>
            </a:endParaRPr>
          </a:p>
          <a:p>
            <a:endParaRPr lang="en-AU" dirty="0">
              <a:hlinkClick r:id="rId2"/>
            </a:endParaRPr>
          </a:p>
          <a:p>
            <a:endParaRPr lang="en-AU" dirty="0" smtClean="0">
              <a:hlinkClick r:id="rId2"/>
            </a:endParaRPr>
          </a:p>
          <a:p>
            <a:endParaRPr lang="en-AU" dirty="0">
              <a:hlinkClick r:id="rId2"/>
            </a:endParaRPr>
          </a:p>
          <a:p>
            <a:endParaRPr lang="en-AU" dirty="0" smtClean="0">
              <a:hlinkClick r:id="rId2"/>
            </a:endParaRPr>
          </a:p>
          <a:p>
            <a:endParaRPr lang="en-AU" dirty="0">
              <a:hlinkClick r:id="rId2"/>
            </a:endParaRPr>
          </a:p>
          <a:p>
            <a:endParaRPr lang="en-AU" dirty="0" smtClean="0">
              <a:hlinkClick r:id="rId2"/>
            </a:endParaRPr>
          </a:p>
          <a:p>
            <a:endParaRPr lang="en-AU" dirty="0">
              <a:hlinkClick r:id="rId2"/>
            </a:endParaRPr>
          </a:p>
          <a:p>
            <a:pPr marL="0" indent="0" algn="ctr">
              <a:buNone/>
            </a:pPr>
            <a:r>
              <a:rPr lang="en-AU" dirty="0" smtClean="0">
                <a:hlinkClick r:id="rId2"/>
              </a:rPr>
              <a:t>https</a:t>
            </a:r>
            <a:r>
              <a:rPr lang="en-AU" dirty="0">
                <a:hlinkClick r:id="rId2"/>
              </a:rPr>
              <a:t>://</a:t>
            </a:r>
            <a:r>
              <a:rPr lang="en-AU" dirty="0" smtClean="0">
                <a:hlinkClick r:id="rId2"/>
              </a:rPr>
              <a:t>youtu.be/4ghkNlg86tU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9894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Epiglottitis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Sudden development of symptoms</a:t>
            </a:r>
          </a:p>
          <a:p>
            <a:pPr lvl="1"/>
            <a:r>
              <a:rPr lang="en-US" dirty="0" smtClean="0"/>
              <a:t>Severe throat pain</a:t>
            </a:r>
          </a:p>
          <a:p>
            <a:pPr lvl="1"/>
            <a:r>
              <a:rPr lang="en-US" dirty="0" smtClean="0"/>
              <a:t>Difficulty / pain swallowing</a:t>
            </a:r>
          </a:p>
          <a:p>
            <a:pPr lvl="1"/>
            <a:r>
              <a:rPr lang="en-US" dirty="0" smtClean="0"/>
              <a:t>Fever</a:t>
            </a:r>
          </a:p>
          <a:p>
            <a:pPr lvl="1"/>
            <a:r>
              <a:rPr lang="en-US" dirty="0" smtClean="0"/>
              <a:t>Drooling</a:t>
            </a:r>
          </a:p>
          <a:p>
            <a:pPr lvl="1"/>
            <a:r>
              <a:rPr lang="en-US" dirty="0" smtClean="0"/>
              <a:t>Change in voice – sounds muffled</a:t>
            </a:r>
          </a:p>
          <a:p>
            <a:pPr lvl="1"/>
            <a:endParaRPr lang="en-US" dirty="0"/>
          </a:p>
          <a:p>
            <a:r>
              <a:rPr lang="en-US" dirty="0" smtClean="0"/>
              <a:t>Sepsis often accompanies epiglottitis </a:t>
            </a:r>
          </a:p>
          <a:p>
            <a:pPr lvl="1"/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Airway management – ETT</a:t>
            </a:r>
          </a:p>
          <a:p>
            <a:pPr lvl="1"/>
            <a:r>
              <a:rPr lang="en-US" dirty="0" smtClean="0"/>
              <a:t>Tracheotomy</a:t>
            </a:r>
          </a:p>
          <a:p>
            <a:pPr lvl="1"/>
            <a:r>
              <a:rPr lang="en-US" dirty="0" smtClean="0"/>
              <a:t>IV Antibiotics</a:t>
            </a:r>
          </a:p>
          <a:p>
            <a:pPr lvl="1"/>
            <a:r>
              <a:rPr lang="en-US" dirty="0" smtClean="0"/>
              <a:t>Maybe steroids</a:t>
            </a:r>
          </a:p>
          <a:p>
            <a:pPr lvl="1"/>
            <a:r>
              <a:rPr lang="en-US" dirty="0" smtClean="0"/>
              <a:t>Transition to oral therapy</a:t>
            </a:r>
          </a:p>
          <a:p>
            <a:pPr lvl="1"/>
            <a:endParaRPr lang="en-US" dirty="0"/>
          </a:p>
          <a:p>
            <a:r>
              <a:rPr lang="en-US" dirty="0" smtClean="0"/>
              <a:t>Prevention</a:t>
            </a:r>
          </a:p>
          <a:p>
            <a:pPr lvl="1"/>
            <a:r>
              <a:rPr lang="en-US" dirty="0" err="1" smtClean="0"/>
              <a:t>Haemophilus</a:t>
            </a:r>
            <a:r>
              <a:rPr lang="en-US" dirty="0" smtClean="0"/>
              <a:t> influenza type B vaccine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8689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Epiglottitis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If you suspect epiglottitis – do not look at the throat – it can trigger a complete closure of the larynx and respiratory </a:t>
            </a:r>
            <a:r>
              <a:rPr lang="en-US" dirty="0" err="1" smtClean="0"/>
              <a:t>arreast</a:t>
            </a:r>
            <a:endParaRPr lang="en-US" dirty="0" smtClean="0"/>
          </a:p>
          <a:p>
            <a:pPr lvl="1"/>
            <a:r>
              <a:rPr lang="en-US" dirty="0" smtClean="0"/>
              <a:t>Epiglottitis is a medical emergency and needs to be sent to hospital</a:t>
            </a:r>
          </a:p>
          <a:p>
            <a:pPr lvl="1"/>
            <a:r>
              <a:rPr lang="en-US" dirty="0" smtClean="0"/>
              <a:t>Keep the person calm and comfortable</a:t>
            </a:r>
          </a:p>
          <a:p>
            <a:pPr lvl="1"/>
            <a:r>
              <a:rPr lang="en-US" dirty="0" smtClean="0"/>
              <a:t>Keep </a:t>
            </a:r>
            <a:r>
              <a:rPr lang="en-US" dirty="0" err="1" smtClean="0"/>
              <a:t>carer</a:t>
            </a:r>
            <a:r>
              <a:rPr lang="en-US" dirty="0" smtClean="0"/>
              <a:t> with child</a:t>
            </a:r>
          </a:p>
          <a:p>
            <a:pPr lvl="1"/>
            <a:r>
              <a:rPr lang="en-US" dirty="0" smtClean="0"/>
              <a:t>Call ambulance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Examination of the airway needs to be done with airway management facilities at hand</a:t>
            </a:r>
          </a:p>
          <a:p>
            <a:pPr lvl="1"/>
            <a:r>
              <a:rPr lang="en-US" dirty="0" smtClean="0"/>
              <a:t>ED</a:t>
            </a:r>
          </a:p>
          <a:p>
            <a:pPr lvl="1"/>
            <a:r>
              <a:rPr lang="en-US" dirty="0" smtClean="0"/>
              <a:t>Theatre</a:t>
            </a:r>
          </a:p>
          <a:p>
            <a:pPr lvl="1"/>
            <a:r>
              <a:rPr lang="en-US" dirty="0" smtClean="0"/>
              <a:t>ICU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3073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Epiglottitis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IV antibiotics for acute epiglottitis</a:t>
            </a:r>
          </a:p>
          <a:p>
            <a:pPr lvl="1"/>
            <a:r>
              <a:rPr lang="en-US" dirty="0"/>
              <a:t>ceftriaxone 1 g (child 1 month or older: 50 mg/kg up to 1 g) intravenously, </a:t>
            </a:r>
            <a:r>
              <a:rPr lang="en-US" b="1" dirty="0"/>
              <a:t>daily</a:t>
            </a:r>
            <a:r>
              <a:rPr lang="en-US" dirty="0"/>
              <a:t>;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patients with septic shock or requiring intensive care support, use ceftriaxone 1 g (child 1 month or older: 50 mg/kg up to 1 g) intravenously, </a:t>
            </a:r>
            <a:r>
              <a:rPr lang="en-US" b="1" dirty="0"/>
              <a:t>12-hourly</a:t>
            </a:r>
            <a:r>
              <a:rPr lang="en-US" dirty="0"/>
              <a:t>.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cefotaxime</a:t>
            </a:r>
            <a:r>
              <a:rPr lang="en-US" dirty="0"/>
              <a:t> 1 g (child: 50 mg/kg up to </a:t>
            </a:r>
            <a:r>
              <a:rPr lang="en-US" b="1" dirty="0"/>
              <a:t>1 g</a:t>
            </a:r>
            <a:r>
              <a:rPr lang="en-US" dirty="0"/>
              <a:t>) intravenously, 8-hourly;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patients with septic shock or requiring intensive care support, use </a:t>
            </a:r>
            <a:r>
              <a:rPr lang="en-US" dirty="0" err="1"/>
              <a:t>cefotaxime</a:t>
            </a:r>
            <a:r>
              <a:rPr lang="en-US" dirty="0"/>
              <a:t> </a:t>
            </a:r>
            <a:r>
              <a:rPr lang="en-US" b="1" dirty="0"/>
              <a:t>2 g</a:t>
            </a:r>
            <a:r>
              <a:rPr lang="en-US" dirty="0"/>
              <a:t> (child: 50 mg/kg up to 2 g) intravenously, 8-hourly.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6194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Epiglottitis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Alternative to ceftriaxone or </a:t>
            </a:r>
            <a:r>
              <a:rPr lang="en-US" dirty="0" err="1" smtClean="0"/>
              <a:t>cefotaxamine</a:t>
            </a:r>
            <a:r>
              <a:rPr lang="en-US" dirty="0" smtClean="0"/>
              <a:t> is </a:t>
            </a:r>
            <a:r>
              <a:rPr lang="en-US" dirty="0" err="1" smtClean="0"/>
              <a:t>moxifloxacin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IV Dexamethasone</a:t>
            </a:r>
          </a:p>
          <a:p>
            <a:pPr lvl="1"/>
            <a:r>
              <a:rPr lang="en-US" dirty="0" smtClean="0"/>
              <a:t>0.15mg/kg up to 10 mg single dose</a:t>
            </a:r>
          </a:p>
          <a:p>
            <a:pPr lvl="1"/>
            <a:r>
              <a:rPr lang="en-US" dirty="0" smtClean="0"/>
              <a:t>Can repeat after 24 hours if necessary</a:t>
            </a:r>
          </a:p>
          <a:p>
            <a:pPr lvl="1"/>
            <a:r>
              <a:rPr lang="en-US" dirty="0" smtClean="0"/>
              <a:t>Evidence weak for benefit of corticosteroids but still commonly administered in epiglottitis</a:t>
            </a:r>
          </a:p>
          <a:p>
            <a:pPr lvl="1"/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Once patient begins to improve</a:t>
            </a:r>
          </a:p>
          <a:p>
            <a:endParaRPr lang="en-US" dirty="0"/>
          </a:p>
          <a:p>
            <a:r>
              <a:rPr lang="en-US" dirty="0" smtClean="0"/>
              <a:t>Switch to oral therapy</a:t>
            </a:r>
          </a:p>
          <a:p>
            <a:pPr lvl="1"/>
            <a:r>
              <a:rPr lang="en-US" dirty="0" smtClean="0"/>
              <a:t>Amoxicillin + </a:t>
            </a:r>
            <a:r>
              <a:rPr lang="en-US" dirty="0" err="1" smtClean="0"/>
              <a:t>Clavulanate</a:t>
            </a:r>
            <a:r>
              <a:rPr lang="en-US" dirty="0" smtClean="0"/>
              <a:t> 875+125 mg 12 hourly</a:t>
            </a:r>
          </a:p>
          <a:p>
            <a:pPr marL="457200" lvl="1" indent="0">
              <a:buNone/>
            </a:pPr>
            <a:r>
              <a:rPr lang="en-US" dirty="0" smtClean="0"/>
              <a:t>             or</a:t>
            </a:r>
          </a:p>
          <a:p>
            <a:pPr lvl="1"/>
            <a:r>
              <a:rPr lang="en-US" dirty="0" err="1" smtClean="0"/>
              <a:t>Cefuroximine</a:t>
            </a:r>
            <a:r>
              <a:rPr lang="en-US" dirty="0" smtClean="0"/>
              <a:t> 12 hourly</a:t>
            </a:r>
          </a:p>
          <a:p>
            <a:pPr marL="457200" lvl="1" indent="0">
              <a:buNone/>
            </a:pPr>
            <a:r>
              <a:rPr lang="en-US" dirty="0" smtClean="0"/>
              <a:t>             or</a:t>
            </a:r>
          </a:p>
          <a:p>
            <a:pPr lvl="1"/>
            <a:r>
              <a:rPr lang="en-US" dirty="0" err="1" smtClean="0"/>
              <a:t>moxifloxacin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6253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79" y="546653"/>
            <a:ext cx="10058400" cy="542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0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respiratory conditions in children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Asthma </a:t>
            </a:r>
            <a:r>
              <a:rPr lang="en-US" dirty="0" smtClean="0">
                <a:solidFill>
                  <a:srgbClr val="FF0000"/>
                </a:solidFill>
              </a:rPr>
              <a:t>in children – </a:t>
            </a:r>
            <a:r>
              <a:rPr lang="en-US" dirty="0">
                <a:solidFill>
                  <a:srgbClr val="FF0000"/>
                </a:solidFill>
              </a:rPr>
              <a:t>previously </a:t>
            </a:r>
            <a:r>
              <a:rPr lang="en-US" dirty="0" smtClean="0">
                <a:solidFill>
                  <a:srgbClr val="FF0000"/>
                </a:solidFill>
              </a:rPr>
              <a:t>covered in Asthma lecture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Croup</a:t>
            </a:r>
          </a:p>
          <a:p>
            <a:r>
              <a:rPr lang="en-US" dirty="0" smtClean="0"/>
              <a:t>Bronchitis</a:t>
            </a:r>
          </a:p>
          <a:p>
            <a:r>
              <a:rPr lang="en-US" dirty="0" err="1" smtClean="0"/>
              <a:t>Broncholitis</a:t>
            </a:r>
            <a:endParaRPr lang="en-US" dirty="0" smtClean="0"/>
          </a:p>
          <a:p>
            <a:r>
              <a:rPr lang="en-US" dirty="0" smtClean="0"/>
              <a:t>Epiglottitis - uncommon but rapidly life threatening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192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Croup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Also known as </a:t>
            </a:r>
            <a:r>
              <a:rPr lang="en-US" dirty="0" err="1" smtClean="0"/>
              <a:t>laryngotrachoebronchitis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Common childhood disease</a:t>
            </a:r>
          </a:p>
          <a:p>
            <a:r>
              <a:rPr lang="en-US" dirty="0" err="1" smtClean="0"/>
              <a:t>Characterised</a:t>
            </a:r>
            <a:r>
              <a:rPr lang="en-US" dirty="0" smtClean="0"/>
              <a:t> by a sudden onset of distinctive barking or brassy cough accompanied by</a:t>
            </a:r>
          </a:p>
          <a:p>
            <a:pPr lvl="1"/>
            <a:r>
              <a:rPr lang="en-US" dirty="0" smtClean="0"/>
              <a:t>Stridor – a </a:t>
            </a:r>
            <a:r>
              <a:rPr lang="en-US" dirty="0"/>
              <a:t>noisy high pitched inspiratory breathing sound</a:t>
            </a:r>
            <a:endParaRPr lang="en-US" dirty="0" smtClean="0"/>
          </a:p>
          <a:p>
            <a:pPr lvl="1"/>
            <a:r>
              <a:rPr lang="en-US" dirty="0" smtClean="0"/>
              <a:t>Hoarse voice in children who are old enough to talk</a:t>
            </a:r>
          </a:p>
          <a:p>
            <a:pPr lvl="1"/>
            <a:r>
              <a:rPr lang="en-US" dirty="0" smtClean="0"/>
              <a:t>Upper airway obstruction causing respiratory distress</a:t>
            </a:r>
          </a:p>
          <a:p>
            <a:pPr lvl="1"/>
            <a:r>
              <a:rPr lang="en-US" dirty="0" smtClean="0"/>
              <a:t>Usually accompanied by fever and </a:t>
            </a:r>
            <a:r>
              <a:rPr lang="en-US" dirty="0" err="1" smtClean="0"/>
              <a:t>coryza</a:t>
            </a:r>
            <a:r>
              <a:rPr lang="en-US" dirty="0" smtClean="0"/>
              <a:t> (inflammation of the mucous membrane in the nose)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More common in children under the age of 5 </a:t>
            </a:r>
            <a:endParaRPr lang="en-US" dirty="0" smtClean="0"/>
          </a:p>
          <a:p>
            <a:pPr lvl="1"/>
            <a:r>
              <a:rPr lang="en-US" dirty="0" smtClean="0"/>
              <a:t>More common in children 1-3 years</a:t>
            </a:r>
          </a:p>
          <a:p>
            <a:pPr lvl="1"/>
            <a:r>
              <a:rPr lang="en-US" dirty="0" smtClean="0"/>
              <a:t>but </a:t>
            </a:r>
            <a:r>
              <a:rPr lang="en-US" dirty="0"/>
              <a:t>can occur at any age.</a:t>
            </a:r>
          </a:p>
          <a:p>
            <a:r>
              <a:rPr lang="en-US" dirty="0"/>
              <a:t>Adults less susceptible due to larger airways</a:t>
            </a:r>
            <a:endParaRPr lang="en-AU" dirty="0"/>
          </a:p>
          <a:p>
            <a:r>
              <a:rPr lang="en-US" dirty="0" smtClean="0"/>
              <a:t>Mostly a self-limiting disease and relatively easily treated with a short course of corticosteroids but can be life threatening</a:t>
            </a:r>
          </a:p>
          <a:p>
            <a:pPr lvl="1"/>
            <a:r>
              <a:rPr lang="en-US" dirty="0" smtClean="0"/>
              <a:t>Duration usually around 2-5 days</a:t>
            </a:r>
          </a:p>
          <a:p>
            <a:pPr lvl="1"/>
            <a:r>
              <a:rPr lang="en-US" dirty="0" smtClean="0"/>
              <a:t>Post-infective cough may persist</a:t>
            </a:r>
          </a:p>
          <a:p>
            <a:pPr lvl="1"/>
            <a:r>
              <a:rPr lang="en-US" dirty="0" smtClean="0"/>
              <a:t>Treatment is indicated for all presentations of Croup</a:t>
            </a:r>
          </a:p>
          <a:p>
            <a:r>
              <a:rPr lang="en-US" dirty="0" smtClean="0"/>
              <a:t>More severe cases may require </a:t>
            </a:r>
            <a:r>
              <a:rPr lang="en-US" dirty="0" err="1" smtClean="0"/>
              <a:t>hospitilisation</a:t>
            </a:r>
            <a:r>
              <a:rPr lang="en-US" dirty="0" smtClean="0"/>
              <a:t> / overnight monitoring</a:t>
            </a:r>
          </a:p>
          <a:p>
            <a:r>
              <a:rPr lang="en-US" dirty="0" smtClean="0"/>
              <a:t>Infrequently can cause death – less common now as Croup is better understood in the community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941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Croup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Caused by a viral infection leading to swelling of the larynx and trachea</a:t>
            </a:r>
            <a:endParaRPr lang="en-AU" dirty="0"/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Croup usually caused by parainfluenza, influenza or other </a:t>
            </a:r>
            <a:r>
              <a:rPr lang="en-US" dirty="0" smtClean="0"/>
              <a:t>virus</a:t>
            </a:r>
          </a:p>
          <a:p>
            <a:r>
              <a:rPr lang="en-US" dirty="0" smtClean="0"/>
              <a:t>Swelling of the airway narrows airway and causes distinctive symptoms</a:t>
            </a:r>
          </a:p>
          <a:p>
            <a:r>
              <a:rPr lang="en-US" dirty="0" smtClean="0"/>
              <a:t>Croup is a clinical diagnosis – based on the signs rather than a laboratory diagnostic test</a:t>
            </a:r>
          </a:p>
          <a:p>
            <a:r>
              <a:rPr lang="en-US" dirty="0" smtClean="0"/>
              <a:t>Nasopharyngeal aspirate (NPA) confirms croup but does not alter management</a:t>
            </a:r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742" y="2480441"/>
            <a:ext cx="4276694" cy="36965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841590"/>
            <a:ext cx="4403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taken from </a:t>
            </a:r>
            <a:r>
              <a:rPr lang="en-US" sz="1200" dirty="0" err="1" smtClean="0"/>
              <a:t>Tortora</a:t>
            </a:r>
            <a:r>
              <a:rPr lang="en-US" sz="1200" dirty="0"/>
              <a:t>, GJ., </a:t>
            </a:r>
            <a:r>
              <a:rPr lang="en-US" sz="1200" dirty="0" err="1"/>
              <a:t>Derrickson</a:t>
            </a:r>
            <a:r>
              <a:rPr lang="en-US" sz="1200" dirty="0"/>
              <a:t>, B., Burkett, B., Peoples, </a:t>
            </a:r>
            <a:r>
              <a:rPr lang="en-US" sz="1200" dirty="0" err="1"/>
              <a:t>G.,Dye</a:t>
            </a:r>
            <a:r>
              <a:rPr lang="en-US" sz="1200" dirty="0"/>
              <a:t>, D., Cooke, J., et al. Principles of anatomy and physiology. Second Asia-Pacific ed. Queensland, Australia: John Wiley &amp; Sons; </a:t>
            </a:r>
            <a:r>
              <a:rPr lang="en-US" sz="1200" dirty="0" smtClean="0"/>
              <a:t>2019</a:t>
            </a:r>
            <a:r>
              <a:rPr lang="en-US" sz="1200" dirty="0"/>
              <a:t>.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528504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161690" cy="1325563"/>
          </a:xfrm>
        </p:spPr>
        <p:txBody>
          <a:bodyPr/>
          <a:lstStyle/>
          <a:p>
            <a:r>
              <a:rPr lang="en-US" dirty="0" smtClean="0"/>
              <a:t>The barking cough and stridor or croup</a:t>
            </a:r>
            <a:endParaRPr lang="en-AU" dirty="0"/>
          </a:p>
        </p:txBody>
      </p:sp>
      <p:pic>
        <p:nvPicPr>
          <p:cNvPr id="5" name="fGP0vKQO4CY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52972" y="2270234"/>
            <a:ext cx="5698943" cy="3205656"/>
          </a:xfrm>
          <a:prstGeom prst="rect">
            <a:avLst/>
          </a:prstGeom>
        </p:spPr>
      </p:pic>
      <p:pic>
        <p:nvPicPr>
          <p:cNvPr id="7" name="s7qomuX0Gjw"/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6382114" y="3216165"/>
            <a:ext cx="5063652" cy="2848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2971" y="5854262"/>
            <a:ext cx="5698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Infant with croup and a barking </a:t>
            </a:r>
            <a:r>
              <a:rPr lang="en-US" dirty="0"/>
              <a:t>cough </a:t>
            </a:r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youtu.be/fGP0vKQO4CY</a:t>
            </a:r>
            <a:r>
              <a:rPr lang="en-US" dirty="0" smtClean="0"/>
              <a:t> 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6463862" y="6064469"/>
            <a:ext cx="4981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year old boy with croup and a </a:t>
            </a:r>
            <a:r>
              <a:rPr lang="en-US" dirty="0"/>
              <a:t>barking cough </a:t>
            </a:r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youtu.be/s7qomuX0Gjw?t=20</a:t>
            </a:r>
            <a:r>
              <a:rPr lang="en-US" dirty="0" smtClean="0"/>
              <a:t> 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6999890" y="2696974"/>
            <a:ext cx="4792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Stridor audio - </a:t>
            </a:r>
            <a:r>
              <a:rPr lang="en-US" dirty="0">
                <a:hlinkClick r:id="rId10"/>
              </a:rPr>
              <a:t>https://</a:t>
            </a:r>
            <a:r>
              <a:rPr lang="en-US" dirty="0" smtClean="0">
                <a:hlinkClick r:id="rId10"/>
              </a:rPr>
              <a:t>youtu.be/vDdJo0RPKa8</a:t>
            </a:r>
            <a:r>
              <a:rPr lang="en-US" dirty="0" smtClean="0"/>
              <a:t> </a:t>
            </a:r>
            <a:endParaRPr lang="en-AU" dirty="0"/>
          </a:p>
        </p:txBody>
      </p:sp>
      <p:pic>
        <p:nvPicPr>
          <p:cNvPr id="10" name="vDdJo0RPKa8"/>
          <p:cNvPicPr>
            <a:picLocks noRot="1" noChangeAspect="1"/>
          </p:cNvPicPr>
          <p:nvPr>
            <a:videoFile r:link="rId3"/>
          </p:nvPr>
        </p:nvPicPr>
        <p:blipFill>
          <a:blip r:embed="rId11"/>
          <a:stretch>
            <a:fillRect/>
          </a:stretch>
        </p:blipFill>
        <p:spPr>
          <a:xfrm>
            <a:off x="7501125" y="281042"/>
            <a:ext cx="4108133" cy="231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1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Croup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Croup symptoms </a:t>
            </a:r>
            <a:r>
              <a:rPr lang="en-US" dirty="0"/>
              <a:t>features more predominantly at night or early in the morning as the diurnal levels of endogenous </a:t>
            </a:r>
            <a:r>
              <a:rPr lang="en-US" dirty="0" smtClean="0"/>
              <a:t>glucocorticoids are lower</a:t>
            </a:r>
            <a:endParaRPr lang="en-AU" dirty="0"/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004" y="1975945"/>
            <a:ext cx="6049992" cy="34926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72200" y="5075213"/>
            <a:ext cx="57304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Image </a:t>
            </a:r>
            <a:r>
              <a:rPr lang="en-AU" dirty="0" smtClean="0"/>
              <a:t>taken </a:t>
            </a:r>
            <a:r>
              <a:rPr lang="en-AU" dirty="0"/>
              <a:t>from </a:t>
            </a:r>
            <a:r>
              <a:rPr lang="en-AU" dirty="0" err="1"/>
              <a:t>Debono</a:t>
            </a:r>
            <a:r>
              <a:rPr lang="en-AU" dirty="0"/>
              <a:t>, M. &amp; Ross, R. Optimal glucocorticoid therapy (Figure 1). </a:t>
            </a:r>
            <a:r>
              <a:rPr lang="en-AU" i="1" dirty="0"/>
              <a:t>Endocrine development</a:t>
            </a:r>
            <a:r>
              <a:rPr lang="en-AU" dirty="0"/>
              <a:t>. 2011;20:173-180. </a:t>
            </a:r>
            <a:r>
              <a:rPr lang="en-AU" u="sng" dirty="0">
                <a:hlinkClick r:id="rId3"/>
              </a:rPr>
              <a:t>10.1159/000321241</a:t>
            </a:r>
            <a:r>
              <a:rPr lang="en-AU" dirty="0"/>
              <a:t>. Accessed date 11 February 2020.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7486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Croup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Severity assessed on clinical features which will direct therapy</a:t>
            </a:r>
          </a:p>
          <a:p>
            <a:pPr lvl="1"/>
            <a:r>
              <a:rPr lang="en-US" dirty="0" smtClean="0"/>
              <a:t>Increased respiratory rate</a:t>
            </a:r>
          </a:p>
          <a:p>
            <a:pPr lvl="1"/>
            <a:r>
              <a:rPr lang="en-US" dirty="0" smtClean="0"/>
              <a:t>Increased heart rate</a:t>
            </a:r>
          </a:p>
          <a:p>
            <a:pPr lvl="1"/>
            <a:r>
              <a:rPr lang="en-US" dirty="0" smtClean="0"/>
              <a:t>Presence of anxiety, agitation or confusion</a:t>
            </a:r>
          </a:p>
          <a:p>
            <a:pPr lvl="1"/>
            <a:r>
              <a:rPr lang="en-US" dirty="0" smtClean="0"/>
              <a:t>Use of accessory muscles indicating increased work of breathing</a:t>
            </a:r>
          </a:p>
          <a:p>
            <a:pPr lvl="1"/>
            <a:r>
              <a:rPr lang="en-US" dirty="0" smtClean="0"/>
              <a:t>Presence and degree of stridor</a:t>
            </a:r>
          </a:p>
          <a:p>
            <a:pPr lvl="1"/>
            <a:r>
              <a:rPr lang="en-US" dirty="0" smtClean="0"/>
              <a:t>Hypoxia – a late sign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Management is simple</a:t>
            </a:r>
          </a:p>
          <a:p>
            <a:pPr lvl="1"/>
            <a:r>
              <a:rPr lang="en-US" dirty="0" smtClean="0"/>
              <a:t>Mild to moderate croup</a:t>
            </a:r>
          </a:p>
          <a:p>
            <a:pPr lvl="2"/>
            <a:r>
              <a:rPr lang="en-US" dirty="0" smtClean="0"/>
              <a:t>Oral corticosteroids</a:t>
            </a:r>
          </a:p>
          <a:p>
            <a:pPr lvl="3"/>
            <a:r>
              <a:rPr lang="en-US" dirty="0" smtClean="0"/>
              <a:t>Single dose budesonide 2mg via nebulizer </a:t>
            </a:r>
          </a:p>
          <a:p>
            <a:pPr lvl="3"/>
            <a:r>
              <a:rPr lang="en-US" dirty="0" smtClean="0"/>
              <a:t>Dexamethasone 0.15mg/kg orally as a single dose</a:t>
            </a:r>
          </a:p>
          <a:p>
            <a:pPr lvl="3"/>
            <a:r>
              <a:rPr lang="en-US" dirty="0" err="1" smtClean="0"/>
              <a:t>Prednis</a:t>
            </a:r>
            <a:r>
              <a:rPr lang="en-US" dirty="0" smtClean="0"/>
              <a:t>(</a:t>
            </a:r>
            <a:r>
              <a:rPr lang="en-US" dirty="0" err="1" smtClean="0"/>
              <a:t>ol</a:t>
            </a:r>
            <a:r>
              <a:rPr lang="en-US" dirty="0" smtClean="0"/>
              <a:t>)one 1mg/kg</a:t>
            </a:r>
          </a:p>
          <a:p>
            <a:pPr lvl="2"/>
            <a:r>
              <a:rPr lang="en-US" dirty="0" smtClean="0"/>
              <a:t>Observation for first hour</a:t>
            </a:r>
          </a:p>
          <a:p>
            <a:pPr lvl="1"/>
            <a:r>
              <a:rPr lang="en-US" dirty="0" smtClean="0"/>
              <a:t>Allow child to adopt the most comfortable position</a:t>
            </a:r>
          </a:p>
          <a:p>
            <a:pPr lvl="1"/>
            <a:r>
              <a:rPr lang="en-US" dirty="0" smtClean="0"/>
              <a:t>Do not upset the child (will worsen the symptoms)</a:t>
            </a:r>
          </a:p>
        </p:txBody>
      </p:sp>
    </p:spTree>
    <p:extLst>
      <p:ext uri="{BB962C8B-B14F-4D97-AF65-F5344CB8AC3E}">
        <p14:creationId xmlns:p14="http://schemas.microsoft.com/office/powerpoint/2010/main" val="1459242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4F3980C4A4194E8E85496EB0168827" ma:contentTypeVersion="13" ma:contentTypeDescription="Create a new document." ma:contentTypeScope="" ma:versionID="6a3ddc6da40ec2a7e8aed2fe750ed6e3">
  <xsd:schema xmlns:xsd="http://www.w3.org/2001/XMLSchema" xmlns:xs="http://www.w3.org/2001/XMLSchema" xmlns:p="http://schemas.microsoft.com/office/2006/metadata/properties" xmlns:ns3="e2c7b5f6-78cd-4269-bae5-6665e666fc46" xmlns:ns4="f9c8d4ca-78b6-4c6c-9b82-54060e39b7f4" targetNamespace="http://schemas.microsoft.com/office/2006/metadata/properties" ma:root="true" ma:fieldsID="4f0cdefab43738ca769154c0b7f22b5e" ns3:_="" ns4:_="">
    <xsd:import namespace="e2c7b5f6-78cd-4269-bae5-6665e666fc46"/>
    <xsd:import namespace="f9c8d4ca-78b6-4c6c-9b82-54060e39b7f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c7b5f6-78cd-4269-bae5-6665e666fc4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8d4ca-78b6-4c6c-9b82-54060e39b7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91BB67-FCF4-458C-ADC4-69915E97288B}">
  <ds:schemaRefs>
    <ds:schemaRef ds:uri="http://purl.org/dc/dcmitype/"/>
    <ds:schemaRef ds:uri="f9c8d4ca-78b6-4c6c-9b82-54060e39b7f4"/>
    <ds:schemaRef ds:uri="e2c7b5f6-78cd-4269-bae5-6665e666fc46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F17BC9F-A2C6-443A-AC9A-CE79D5F413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c7b5f6-78cd-4269-bae5-6665e666fc46"/>
    <ds:schemaRef ds:uri="f9c8d4ca-78b6-4c6c-9b82-54060e39b7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350428-8A5F-4A65-BE4B-65F6230BA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12350</TotalTime>
  <Words>1989</Words>
  <Application>Microsoft Office PowerPoint</Application>
  <PresentationFormat>Widescreen</PresentationFormat>
  <Paragraphs>286</Paragraphs>
  <Slides>27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Children’s respiratory conditions</vt:lpstr>
      <vt:lpstr>Learning outcomes</vt:lpstr>
      <vt:lpstr>PowerPoint Presentation</vt:lpstr>
      <vt:lpstr>Common respiratory conditions in children</vt:lpstr>
      <vt:lpstr>Croup</vt:lpstr>
      <vt:lpstr>Croup</vt:lpstr>
      <vt:lpstr>The barking cough and stridor or croup</vt:lpstr>
      <vt:lpstr>Croup</vt:lpstr>
      <vt:lpstr>Croup</vt:lpstr>
      <vt:lpstr>Croup</vt:lpstr>
      <vt:lpstr>Croup</vt:lpstr>
      <vt:lpstr>Croup</vt:lpstr>
      <vt:lpstr>Croup</vt:lpstr>
      <vt:lpstr>Bronchitis</vt:lpstr>
      <vt:lpstr>Bronchitis</vt:lpstr>
      <vt:lpstr>Bronchitis</vt:lpstr>
      <vt:lpstr>Bronchitis and broniolitis</vt:lpstr>
      <vt:lpstr>Bronchiolitis</vt:lpstr>
      <vt:lpstr>Bronchiolitis</vt:lpstr>
      <vt:lpstr>Bronchiolitis</vt:lpstr>
      <vt:lpstr>Epiglottitis – acute upper airway obstruction</vt:lpstr>
      <vt:lpstr>Epiglottitis</vt:lpstr>
      <vt:lpstr>Scope of epiglottitis</vt:lpstr>
      <vt:lpstr>Epiglottitis</vt:lpstr>
      <vt:lpstr>Epiglottitis</vt:lpstr>
      <vt:lpstr>Epiglottitis</vt:lpstr>
      <vt:lpstr>Epiglottitis</vt:lpstr>
    </vt:vector>
  </TitlesOfParts>
  <Company>James Cook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Drugs that affect cholinergic transmission</dc:title>
  <dc:creator>Smithson, John</dc:creator>
  <cp:lastModifiedBy>Smithson, John</cp:lastModifiedBy>
  <cp:revision>566</cp:revision>
  <cp:lastPrinted>2020-07-27T03:58:23Z</cp:lastPrinted>
  <dcterms:created xsi:type="dcterms:W3CDTF">2019-12-16T05:03:29Z</dcterms:created>
  <dcterms:modified xsi:type="dcterms:W3CDTF">2020-07-27T06:18:13Z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0x010100F24F3980C4A4194E8E85496EB0168827</vt:lpwstr>
  </property>
</Properties>
</file>