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26" r:id="rId7"/>
    <p:sldId id="327" r:id="rId8"/>
    <p:sldId id="330" r:id="rId9"/>
    <p:sldId id="331" r:id="rId10"/>
    <p:sldId id="332" r:id="rId11"/>
    <p:sldId id="328" r:id="rId12"/>
    <p:sldId id="338" r:id="rId13"/>
    <p:sldId id="329" r:id="rId14"/>
    <p:sldId id="334" r:id="rId15"/>
    <p:sldId id="333" r:id="rId16"/>
    <p:sldId id="336" r:id="rId17"/>
    <p:sldId id="337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A8038-2E2F-48E9-B326-DAEBF2D4E8FF}">
          <p14:sldIdLst>
            <p14:sldId id="256"/>
            <p14:sldId id="257"/>
            <p14:sldId id="326"/>
            <p14:sldId id="327"/>
            <p14:sldId id="330"/>
            <p14:sldId id="331"/>
            <p14:sldId id="332"/>
            <p14:sldId id="328"/>
            <p14:sldId id="338"/>
            <p14:sldId id="329"/>
            <p14:sldId id="334"/>
            <p14:sldId id="333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son, John" initials="SJ" lastIdx="3" clrIdx="0">
    <p:extLst>
      <p:ext uri="{19B8F6BF-5375-455C-9EA6-DF929625EA0E}">
        <p15:presenceInfo xmlns:p15="http://schemas.microsoft.com/office/powerpoint/2012/main" userId="Smithson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6" autoAdjust="0"/>
    <p:restoredTop sz="77304" autoAdjust="0"/>
  </p:normalViewPr>
  <p:slideViewPr>
    <p:cSldViewPr snapToGrid="0">
      <p:cViewPr varScale="1">
        <p:scale>
          <a:sx n="52" d="100"/>
          <a:sy n="52" d="100"/>
        </p:scale>
        <p:origin x="7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17B61-A39A-45C1-AEA4-40AE5B195536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7A70-513E-4B9B-9C7D-05683AE0E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74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2EB5E-6D7F-42BF-A015-09E360571FF0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AC20-447E-437A-A29D-26F01BDD6D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7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AC20-447E-437A-A29D-26F01BDD6D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63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9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1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48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65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7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4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01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25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73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7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36A5-2151-4F8B-A30C-233299DD6034}" type="datetimeFigureOut">
              <a:rPr lang="en-AU" smtClean="0"/>
              <a:t>27/07/2020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F4C3B-AA99-4FE1-9B1E-91F693907F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3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kflow.com/top_nav/normal_valu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asthma.org.au/living-with-asthma/how-to-videos/performing-spirometry-in-primary-ca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8z57tiamduo7.cloudfront.net/resources/NAC_Spirometry-Quick-Reference-Guide_2020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867" y="1122363"/>
            <a:ext cx="1086273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Pulmonary Function Tests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Assoc. Prof. John Smithson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Spirometry – obstructive defect with reversibility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159" y="1819331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Perform baseline spirometry</a:t>
            </a:r>
          </a:p>
          <a:p>
            <a:r>
              <a:rPr lang="en-US" dirty="0" smtClean="0"/>
              <a:t>Administer bronchodilator (4 puffs salbutamol via MDI and spacer</a:t>
            </a:r>
          </a:p>
          <a:p>
            <a:r>
              <a:rPr lang="en-US" dirty="0" smtClean="0"/>
              <a:t>Wait 10-15 minutes</a:t>
            </a:r>
          </a:p>
          <a:p>
            <a:r>
              <a:rPr lang="en-US" dirty="0" smtClean="0"/>
              <a:t>Repeat spirometry</a:t>
            </a:r>
          </a:p>
          <a:p>
            <a:r>
              <a:rPr lang="en-US" dirty="0" smtClean="0"/>
              <a:t>The </a:t>
            </a:r>
            <a:r>
              <a:rPr lang="en-US" dirty="0"/>
              <a:t>obstructive defect is reversible because at least one of the two measurements (FVC or FEV</a:t>
            </a:r>
            <a:r>
              <a:rPr lang="en-US" baseline="-25000" dirty="0"/>
              <a:t>1</a:t>
            </a:r>
            <a:r>
              <a:rPr lang="en-US" dirty="0"/>
              <a:t>) increased by at least 0.2 L and by at least 12%.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AU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59" y="1027906"/>
            <a:ext cx="6544762" cy="570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35" y="5929980"/>
            <a:ext cx="4824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taken from Johnson, J. and </a:t>
            </a:r>
            <a:r>
              <a:rPr lang="en-US" sz="1400" i="1" dirty="0" err="1"/>
              <a:t>Theurer</a:t>
            </a:r>
            <a:r>
              <a:rPr lang="en-US" sz="1400" i="1" dirty="0"/>
              <a:t>, W. A stepwise </a:t>
            </a:r>
            <a:r>
              <a:rPr lang="en-US" sz="1400" i="1" dirty="0" smtClean="0"/>
              <a:t>approach </a:t>
            </a:r>
            <a:r>
              <a:rPr lang="en-US" sz="1400" i="1" dirty="0"/>
              <a:t>to the </a:t>
            </a:r>
            <a:r>
              <a:rPr lang="en-US" sz="1400" i="1" dirty="0" smtClean="0"/>
              <a:t>interpretation </a:t>
            </a:r>
            <a:r>
              <a:rPr lang="en-US" sz="1400" i="1" dirty="0"/>
              <a:t>of pulmonary function tests. American Family Physician. 2014 Mar 1;89(5):359-366.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69727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respiratory </a:t>
            </a:r>
            <a:br>
              <a:rPr lang="en-US" dirty="0" smtClean="0"/>
            </a:br>
            <a:r>
              <a:rPr lang="en-US" dirty="0" smtClean="0"/>
              <a:t>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</a:p>
          <a:p>
            <a:pPr lvl="1"/>
            <a:r>
              <a:rPr lang="en-US" dirty="0" smtClean="0"/>
              <a:t>Low baseline FEV1</a:t>
            </a:r>
          </a:p>
          <a:p>
            <a:pPr lvl="1"/>
            <a:r>
              <a:rPr lang="en-US" dirty="0" smtClean="0"/>
              <a:t>Low baseline FEV1/FVC</a:t>
            </a:r>
          </a:p>
          <a:p>
            <a:pPr lvl="1"/>
            <a:r>
              <a:rPr lang="en-US" dirty="0" smtClean="0"/>
              <a:t>Post-bronchodilator</a:t>
            </a:r>
          </a:p>
          <a:p>
            <a:pPr lvl="2"/>
            <a:r>
              <a:rPr lang="en-US" dirty="0" smtClean="0"/>
              <a:t>Improvement in FEV1</a:t>
            </a:r>
          </a:p>
          <a:p>
            <a:pPr lvl="2"/>
            <a:r>
              <a:rPr lang="en-US" dirty="0" smtClean="0"/>
              <a:t>Improvement in FVC</a:t>
            </a:r>
          </a:p>
          <a:p>
            <a:pPr lvl="2"/>
            <a:r>
              <a:rPr lang="en-US" dirty="0" smtClean="0"/>
              <a:t>FEV1/FVC ration improvement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061" y="56414"/>
            <a:ext cx="4393210" cy="6801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15298"/>
            <a:ext cx="521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taken from: Borg, B. &amp; </a:t>
            </a:r>
            <a:r>
              <a:rPr lang="en-US" dirty="0" err="1" smtClean="0"/>
              <a:t>Maughton</a:t>
            </a:r>
            <a:r>
              <a:rPr lang="en-US" dirty="0" smtClean="0"/>
              <a:t>, M.  Spirometry.  Australian Family Physician.  2011, April;40:4;216-219.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99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Measures peak (maximum) rate at which a person can expel air</a:t>
            </a:r>
          </a:p>
          <a:p>
            <a:r>
              <a:rPr lang="en-US" dirty="0" smtClean="0"/>
              <a:t>Provides an indication of the degree of obstruction in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COPD</a:t>
            </a:r>
          </a:p>
          <a:p>
            <a:r>
              <a:rPr lang="en-US" dirty="0" smtClean="0"/>
              <a:t>Only used by a minority of patient</a:t>
            </a:r>
          </a:p>
          <a:p>
            <a:pPr lvl="1"/>
            <a:r>
              <a:rPr lang="en-US" dirty="0" smtClean="0"/>
              <a:t>Can objectively identify disease flares</a:t>
            </a:r>
          </a:p>
          <a:p>
            <a:pPr lvl="1"/>
            <a:r>
              <a:rPr lang="en-US" dirty="0" smtClean="0"/>
              <a:t>Disease progress over time (spirometry better for this)</a:t>
            </a:r>
          </a:p>
          <a:p>
            <a:r>
              <a:rPr lang="en-US" dirty="0" smtClean="0"/>
              <a:t>Not diagnostic for asthma or COPD</a:t>
            </a:r>
          </a:p>
          <a:p>
            <a:r>
              <a:rPr lang="en-US" dirty="0" smtClean="0"/>
              <a:t>Just useful for home measurement</a:t>
            </a:r>
          </a:p>
          <a:p>
            <a:pPr lvl="1"/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37" y="814383"/>
            <a:ext cx="2941150" cy="5362580"/>
          </a:xfrm>
        </p:spPr>
      </p:pic>
    </p:spTree>
    <p:extLst>
      <p:ext uri="{BB962C8B-B14F-4D97-AF65-F5344CB8AC3E}">
        <p14:creationId xmlns:p14="http://schemas.microsoft.com/office/powerpoint/2010/main" val="270269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664" y="1"/>
            <a:ext cx="9732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45" y="1027906"/>
            <a:ext cx="738664" cy="501722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AU" dirty="0" smtClean="0">
                <a:hlinkClick r:id="rId3"/>
              </a:rPr>
              <a:t>Image taken from http</a:t>
            </a:r>
            <a:r>
              <a:rPr lang="en-AU" dirty="0">
                <a:hlinkClick r:id="rId3"/>
              </a:rPr>
              <a:t>://www.peakflow.com/top_nav/normal_values/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83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7" y="14847"/>
            <a:ext cx="9124206" cy="6843153"/>
          </a:xfrm>
        </p:spPr>
      </p:pic>
    </p:spTree>
    <p:extLst>
      <p:ext uri="{BB962C8B-B14F-4D97-AF65-F5344CB8AC3E}">
        <p14:creationId xmlns:p14="http://schemas.microsoft.com/office/powerpoint/2010/main" val="229816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r>
              <a:rPr lang="en-AU" sz="2000" dirty="0" smtClean="0"/>
              <a:t>Be able </a:t>
            </a:r>
            <a:r>
              <a:rPr lang="en-AU" sz="2000" dirty="0" smtClean="0"/>
              <a:t>to relate the concepts of FVC, FEV1 and FVC/FEV1 ratio to obstructive and restrictive disease.</a:t>
            </a:r>
          </a:p>
          <a:p>
            <a:r>
              <a:rPr lang="en-US" sz="2000" dirty="0" smtClean="0"/>
              <a:t>Understand reported spirometry results in relation to disease</a:t>
            </a:r>
            <a:endParaRPr lang="en-AU" sz="2000" dirty="0" smtClean="0"/>
          </a:p>
          <a:p>
            <a:r>
              <a:rPr lang="en-US" sz="2000" dirty="0" smtClean="0"/>
              <a:t>Be able to explain changes in peak flow in relation to changes in respiratory disease status</a:t>
            </a:r>
            <a:endParaRPr lang="en-AU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587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9" y="546653"/>
            <a:ext cx="10058400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Function Tests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Pulmonary function tests provide objective data on a patients lung function.</a:t>
            </a:r>
            <a:endParaRPr lang="en-AU" dirty="0" smtClean="0"/>
          </a:p>
          <a:p>
            <a:r>
              <a:rPr lang="en-US" dirty="0" smtClean="0"/>
              <a:t>Used to </a:t>
            </a:r>
          </a:p>
          <a:p>
            <a:pPr lvl="1"/>
            <a:r>
              <a:rPr lang="en-US" dirty="0" smtClean="0"/>
              <a:t>Measure underlying lung function</a:t>
            </a:r>
          </a:p>
          <a:p>
            <a:pPr lvl="1"/>
            <a:r>
              <a:rPr lang="en-US" dirty="0" smtClean="0"/>
              <a:t>Changes in lung function secondary to treatment or exacerbations</a:t>
            </a:r>
          </a:p>
          <a:p>
            <a:pPr lvl="1"/>
            <a:r>
              <a:rPr lang="en-US" dirty="0" smtClean="0"/>
              <a:t>Monitor changes in progressive lung disease such as COPD</a:t>
            </a:r>
          </a:p>
          <a:p>
            <a:pPr lvl="1"/>
            <a:r>
              <a:rPr lang="en-US" dirty="0" smtClean="0"/>
              <a:t>Monitor lung function during use of drugs toxic to the lungs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pulmonary function tests used include</a:t>
            </a:r>
          </a:p>
          <a:p>
            <a:pPr lvl="1"/>
            <a:r>
              <a:rPr lang="en-US" dirty="0" smtClean="0"/>
              <a:t>Lung volumes</a:t>
            </a:r>
          </a:p>
          <a:p>
            <a:pPr lvl="1"/>
            <a:r>
              <a:rPr lang="en-US" dirty="0" smtClean="0"/>
              <a:t>Spirometry</a:t>
            </a:r>
          </a:p>
          <a:p>
            <a:pPr lvl="1"/>
            <a:r>
              <a:rPr lang="en-US" dirty="0" smtClean="0"/>
              <a:t>Lung flow volume loops</a:t>
            </a:r>
          </a:p>
          <a:p>
            <a:pPr lvl="1"/>
            <a:r>
              <a:rPr lang="en-US" dirty="0" smtClean="0"/>
              <a:t>Peak expiratory flow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698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/>
              <a:t>Performed for </a:t>
            </a:r>
            <a:r>
              <a:rPr lang="en-AU" sz="2400" u="sng" dirty="0"/>
              <a:t>every</a:t>
            </a:r>
            <a:r>
              <a:rPr lang="en-AU" sz="2400" dirty="0"/>
              <a:t> patient with suspected asthma </a:t>
            </a:r>
          </a:p>
          <a:p>
            <a:r>
              <a:rPr lang="en-AU" sz="2400" dirty="0"/>
              <a:t>In general practice, spirometry aims to:</a:t>
            </a:r>
          </a:p>
          <a:p>
            <a:pPr lvl="1"/>
            <a:r>
              <a:rPr lang="en-AU" sz="2200" b="1" dirty="0"/>
              <a:t>Assess variability</a:t>
            </a:r>
            <a:r>
              <a:rPr lang="en-AU" sz="2200" dirty="0"/>
              <a:t> of airflow obstruction</a:t>
            </a:r>
          </a:p>
          <a:p>
            <a:pPr lvl="1"/>
            <a:r>
              <a:rPr lang="en-AU" sz="2200" dirty="0"/>
              <a:t>Measure the </a:t>
            </a:r>
            <a:r>
              <a:rPr lang="en-AU" sz="2200" b="1" dirty="0"/>
              <a:t>degree of airflow obstruction</a:t>
            </a:r>
            <a:r>
              <a:rPr lang="en-AU" sz="2200" dirty="0"/>
              <a:t> compared to normal </a:t>
            </a:r>
          </a:p>
          <a:p>
            <a:r>
              <a:rPr lang="en-AU" sz="2400" dirty="0"/>
              <a:t>Allows differentiation between </a:t>
            </a:r>
            <a:r>
              <a:rPr lang="en-AU" sz="2400" b="1" dirty="0"/>
              <a:t>asthma</a:t>
            </a:r>
            <a:r>
              <a:rPr lang="en-AU" sz="2400" dirty="0"/>
              <a:t> and </a:t>
            </a:r>
            <a:r>
              <a:rPr lang="en-AU" sz="2400" b="1" dirty="0" smtClean="0"/>
              <a:t>COPD</a:t>
            </a:r>
          </a:p>
          <a:p>
            <a:r>
              <a:rPr lang="en-AU" sz="2400" dirty="0" smtClean="0"/>
              <a:t>Allows differentiation between obstructive and restrictive disease</a:t>
            </a:r>
          </a:p>
          <a:p>
            <a:r>
              <a:rPr lang="en-AU" sz="2400" dirty="0" smtClean="0"/>
              <a:t>Can </a:t>
            </a:r>
            <a:r>
              <a:rPr lang="en-AU" sz="2400" dirty="0"/>
              <a:t>determine if airflow limitation is reversible </a:t>
            </a:r>
            <a:endParaRPr lang="en-AU" sz="2400" dirty="0" smtClean="0"/>
          </a:p>
          <a:p>
            <a:r>
              <a:rPr lang="en-US" sz="2400" dirty="0" smtClean="0"/>
              <a:t>The following video from the Asthma Management Council shows how spirometry is performed (4:15 minutes). </a:t>
            </a:r>
            <a:endParaRPr lang="en-AU" sz="2400" dirty="0"/>
          </a:p>
          <a:p>
            <a:r>
              <a:rPr lang="en-AU" sz="2400" dirty="0">
                <a:hlinkClick r:id="rId2"/>
              </a:rPr>
              <a:t>https://www.nationalasthma.org.au/living-with-asthma/how-to-videos/performing-spirometry-in-primary-care</a:t>
            </a:r>
            <a:r>
              <a:rPr lang="en-AU" sz="2400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09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Measures lung volume (directly) and capacity (inferred from volume)</a:t>
            </a:r>
          </a:p>
          <a:p>
            <a:r>
              <a:rPr lang="en-AU" sz="2400" dirty="0"/>
              <a:t>Average lung capacity of an adult male = 6 litres </a:t>
            </a:r>
          </a:p>
          <a:p>
            <a:r>
              <a:rPr lang="en-AU" sz="2400" dirty="0"/>
              <a:t>Average lung capacity of an adult female = 4.5 litres </a:t>
            </a:r>
          </a:p>
          <a:p>
            <a:endParaRPr lang="en-AU" sz="2400" dirty="0"/>
          </a:p>
          <a:p>
            <a:r>
              <a:rPr lang="en-AU" sz="2400" dirty="0"/>
              <a:t>Allows differentiation between: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82903"/>
              </p:ext>
            </p:extLst>
          </p:nvPr>
        </p:nvGraphicFramePr>
        <p:xfrm>
          <a:off x="2192255" y="471663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561981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6503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Obstructive</a:t>
                      </a:r>
                      <a:r>
                        <a:rPr lang="en-US" baseline="0" dirty="0" smtClean="0"/>
                        <a:t> Pulmonary Disease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Restrictive Pulmonary Disease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Interstitial lung disease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65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Respiratory muscle weakness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695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560" y="2432251"/>
            <a:ext cx="2161390" cy="19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6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r>
              <a:rPr lang="en-US" dirty="0"/>
              <a:t>l</a:t>
            </a:r>
            <a:r>
              <a:rPr lang="en-US" dirty="0" smtClean="0"/>
              <a:t>ung volumes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Figure 23.15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Tidal volume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Inspiratory reserve volume</a:t>
            </a:r>
          </a:p>
          <a:p>
            <a:pPr lvl="1"/>
            <a:r>
              <a:rPr lang="en-US" dirty="0" smtClean="0"/>
              <a:t>Forced Vital Capacity (FVC)</a:t>
            </a:r>
          </a:p>
          <a:p>
            <a:pPr lvl="1"/>
            <a:r>
              <a:rPr lang="en-US" dirty="0" smtClean="0"/>
              <a:t>Forced Expiratory Volume</a:t>
            </a:r>
            <a:r>
              <a:rPr lang="en-US" baseline="-25000" dirty="0" smtClean="0"/>
              <a:t>1</a:t>
            </a:r>
            <a:r>
              <a:rPr lang="en-US" dirty="0" smtClean="0"/>
              <a:t> (FEV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Ratio of FEV/FVC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Peak flow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176963"/>
            <a:ext cx="1012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taken from </a:t>
            </a:r>
            <a:r>
              <a:rPr lang="en-US" dirty="0" err="1" smtClean="0"/>
              <a:t>Tortora</a:t>
            </a:r>
            <a:r>
              <a:rPr lang="en-US" dirty="0"/>
              <a:t>, GJ., </a:t>
            </a:r>
            <a:r>
              <a:rPr lang="en-US" dirty="0" err="1"/>
              <a:t>Derrickson</a:t>
            </a:r>
            <a:r>
              <a:rPr lang="en-US" dirty="0"/>
              <a:t>, B., Burkett, B., Peoples, </a:t>
            </a:r>
            <a:r>
              <a:rPr lang="en-US" dirty="0" err="1"/>
              <a:t>G.,Dye</a:t>
            </a:r>
            <a:r>
              <a:rPr lang="en-US" dirty="0"/>
              <a:t>, D., Cooke, J., et al. Principles of anatomy and physiology. Second Asia-Pacific ed. Queensland, Australia: John Wiley &amp; Sons; </a:t>
            </a:r>
            <a:r>
              <a:rPr lang="en-US" dirty="0" smtClean="0"/>
              <a:t>2019</a:t>
            </a:r>
            <a:r>
              <a:rPr lang="en-US" dirty="0"/>
              <a:t>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7016"/>
            <a:ext cx="6556884" cy="30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Respiratory disease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Obstructive disease (COPD / Asthma)</a:t>
            </a:r>
          </a:p>
          <a:p>
            <a:pPr lvl="1"/>
            <a:r>
              <a:rPr lang="en-US" dirty="0" smtClean="0"/>
              <a:t>Decreased FEV1, </a:t>
            </a:r>
          </a:p>
          <a:p>
            <a:pPr lvl="1"/>
            <a:r>
              <a:rPr lang="en-US" dirty="0" smtClean="0"/>
              <a:t>Normal or decreased FVC,</a:t>
            </a:r>
          </a:p>
          <a:p>
            <a:pPr lvl="1"/>
            <a:r>
              <a:rPr lang="en-US" dirty="0" smtClean="0"/>
              <a:t>Decreased FEV1/FVC ratio (normal is 70-80%)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Restrictive disease (Interstitial lung disease, semi-paralysis of diaphragm or skeletal muscles</a:t>
            </a:r>
          </a:p>
          <a:p>
            <a:pPr lvl="1"/>
            <a:r>
              <a:rPr lang="en-US" dirty="0" smtClean="0"/>
              <a:t>Decreased Total lung capacity (FVC)</a:t>
            </a:r>
          </a:p>
          <a:p>
            <a:pPr lvl="1"/>
            <a:r>
              <a:rPr lang="en-US" dirty="0" smtClean="0"/>
              <a:t>Decreased FEV1 and FVC</a:t>
            </a:r>
          </a:p>
          <a:p>
            <a:pPr lvl="1"/>
            <a:r>
              <a:rPr lang="en-US" dirty="0" smtClean="0"/>
              <a:t>Normal FEV1 /FVC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297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8" y="138350"/>
            <a:ext cx="8688658" cy="60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018" y="6176963"/>
            <a:ext cx="1105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Spirometry quick reference guide.  National Asthma Council Australia available at </a:t>
            </a:r>
            <a:r>
              <a:rPr lang="en-AU" dirty="0">
                <a:hlinkClick r:id="rId3"/>
              </a:rPr>
              <a:t>https://d8z57tiamduo7.cloudfront.net/resources/NAC_Spirometry-Quick-Reference-Guide_2020.pdf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62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3980C4A4194E8E85496EB0168827" ma:contentTypeVersion="13" ma:contentTypeDescription="Create a new document." ma:contentTypeScope="" ma:versionID="6a3ddc6da40ec2a7e8aed2fe750ed6e3">
  <xsd:schema xmlns:xsd="http://www.w3.org/2001/XMLSchema" xmlns:xs="http://www.w3.org/2001/XMLSchema" xmlns:p="http://schemas.microsoft.com/office/2006/metadata/properties" xmlns:ns3="e2c7b5f6-78cd-4269-bae5-6665e666fc46" xmlns:ns4="f9c8d4ca-78b6-4c6c-9b82-54060e39b7f4" targetNamespace="http://schemas.microsoft.com/office/2006/metadata/properties" ma:root="true" ma:fieldsID="4f0cdefab43738ca769154c0b7f22b5e" ns3:_="" ns4:_="">
    <xsd:import namespace="e2c7b5f6-78cd-4269-bae5-6665e666fc46"/>
    <xsd:import namespace="f9c8d4ca-78b6-4c6c-9b82-54060e39b7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b5f6-78cd-4269-bae5-6665e666fc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d4ca-78b6-4c6c-9b82-54060e39b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350428-8A5F-4A65-BE4B-65F6230BA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17BC9F-A2C6-443A-AC9A-CE79D5F4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7b5f6-78cd-4269-bae5-6665e666fc46"/>
    <ds:schemaRef ds:uri="f9c8d4ca-78b6-4c6c-9b82-54060e39b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91BB67-FCF4-458C-ADC4-69915E97288B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f9c8d4ca-78b6-4c6c-9b82-54060e39b7f4"/>
    <ds:schemaRef ds:uri="e2c7b5f6-78cd-4269-bae5-6665e666fc4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600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Pulmonary Function Tests</vt:lpstr>
      <vt:lpstr>Learning outcomes</vt:lpstr>
      <vt:lpstr>PowerPoint Presentation</vt:lpstr>
      <vt:lpstr>Pulmonary Function Tests</vt:lpstr>
      <vt:lpstr>Spirometry</vt:lpstr>
      <vt:lpstr>Spirometry</vt:lpstr>
      <vt:lpstr>Important lung volumes </vt:lpstr>
      <vt:lpstr>Patterns of Respiratory disease</vt:lpstr>
      <vt:lpstr>PowerPoint Presentation</vt:lpstr>
      <vt:lpstr>Spirometry – obstructive defect with reversibility</vt:lpstr>
      <vt:lpstr>Example respiratory  report</vt:lpstr>
      <vt:lpstr>Peak flow meters</vt:lpstr>
      <vt:lpstr>PowerPoint Presentation</vt:lpstr>
      <vt:lpstr>PowerPoint Presentation</vt:lpstr>
    </vt:vector>
  </TitlesOfParts>
  <Company>James Cook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that affect cholinergic transmission</dc:title>
  <dc:creator>Smithson, John</dc:creator>
  <cp:lastModifiedBy>Smithson, John</cp:lastModifiedBy>
  <cp:revision>589</cp:revision>
  <cp:lastPrinted>2020-07-28T02:23:41Z</cp:lastPrinted>
  <dcterms:created xsi:type="dcterms:W3CDTF">2019-12-16T05:03:29Z</dcterms:created>
  <dcterms:modified xsi:type="dcterms:W3CDTF">2020-07-28T03:03:08Z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0x010100F24F3980C4A4194E8E85496EB0168827</vt:lpwstr>
  </property>
</Properties>
</file>