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3" r:id="rId5"/>
    <p:sldId id="264" r:id="rId6"/>
    <p:sldId id="265" r:id="rId7"/>
    <p:sldId id="267" r:id="rId8"/>
    <p:sldId id="262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351" autoAdjust="0"/>
  </p:normalViewPr>
  <p:slideViewPr>
    <p:cSldViewPr snapToGrid="0">
      <p:cViewPr varScale="1">
        <p:scale>
          <a:sx n="57" d="100"/>
          <a:sy n="57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45F04-180D-4C05-A6CC-24C8F6987C73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AD90-FD12-4FC0-B442-28A0EBE314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32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91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76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6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30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19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74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68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62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67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68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F8F0-01D2-488F-AC3B-6EE0D38FF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0E747-FC2D-4B58-B111-88329F0E4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D88C-BBBB-45D6-B2F5-D066FB5B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686A-B1E0-4648-8A0A-B00BA6DD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7BF6-A0DB-4D57-80AF-4D5183D4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33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9193-4651-417D-B7B9-A769FDC9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087E2-9654-4AB1-ABFA-6E09C191C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5BE5-F97E-4D13-AC9F-6B465D21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03650-17C5-49F8-80A1-3FDAAAFE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7CBF-BFBD-40DC-A81C-DCA0EDA1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37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88B35-37BF-4407-9901-D1A39BA03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66D47-9C3D-4C8A-A2E0-50DB35F96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E2C00-5D27-4617-8415-34C1AFF0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6E77-1CBC-483E-AF58-D2C17E18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42172-5BDE-496E-9F72-7BEC07B2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71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4F3-22B8-438B-B59B-0C370147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CB4F-2F3E-49E7-B0D7-A87F65DF3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B1AB1-1F05-441A-973A-19CA60A8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266D3-459B-4059-A0EE-9D2765F4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67D9F-6B74-40B2-BB19-C1350594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99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5ACF-0152-42AB-BDD5-0A46EF8C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B59DA-E698-4773-BA89-32D9FE484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7DB4E-5552-491A-BC9D-68E956DB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41B6-8087-445B-B665-8AADAF3B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CF64C-252E-4895-BACB-DF4B846B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09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3015-3DDC-4988-AD09-0482DACB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8A0B-47CF-4DED-9FE6-3DB90724B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84879-F211-45AB-B831-A1D39D04A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F8E4-6CE6-4FB9-A904-FC5183A3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96007-B051-4484-A392-413A461C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EDCDB-D2E4-4DB2-AB0D-713008F3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9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8E42-BB6C-4C0C-9FC2-136DA364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02A7-F6D6-4663-A9A6-2D897A994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6CEAD-225F-45D8-B7A7-0D87D05DE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A2632-F382-4539-B8F7-B553DAFC8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AEA7A-E672-4304-BEC6-FC07A7A5C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004D5-12ED-4A49-B445-11A595E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75342-916E-41D1-B615-288C024D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289D4-8BCD-4A81-9F01-ECE32708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5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E1DF-0B08-429F-B97F-E71FE74F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AE82B-31D0-4CD2-A836-45406DA7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9AC8E-F31C-4A2E-B568-953AB17C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0573B-50D6-4843-A722-36E3332A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7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8F700-21F3-4472-AE45-BA49FBBD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7D081-1E44-4200-BDB6-025F1E57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D19A9-1037-431B-B6CE-0F21DF59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03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3F12-1BD4-4A87-A0C5-C1089890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2D6A-E913-41CD-A365-7396D1DF4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B4B72-C15C-4469-A7D4-357620300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23F5A-B940-447E-AD76-5FD0803C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A9F8C-94F8-40D5-8F55-052887E3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9168C-11ED-4A30-BF78-A7DED629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39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AFB3-C357-44A0-BAEE-C210B42D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414FD-18F8-4419-999B-710E20763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D6FA-7F05-4E23-9BB9-FC17236C7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FC1B9-B7C1-4CD4-8A98-505B8EF0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F5B80-DCBF-47DD-9179-999CCE24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76F51-5CF1-4E1E-8AD3-4CC1DAC7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14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4E099-A9D5-4171-8A67-F918B13F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2FA3A-9342-44B4-AD9F-18464D4C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153C5-B454-4E00-94EF-FDD768665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0CBA-FB60-42F8-B629-419924612DA9}" type="datetimeFigureOut">
              <a:rPr lang="en-AU" smtClean="0"/>
              <a:t>24/07/2022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0FCA-6D7D-4E7F-BD16-1B793A905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631E-6ADF-431F-8B06-9EE8005DD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E07F-8111-4961-9253-9D38553B8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9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obAlFbZDbY&amp;t=106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31375-9A1A-4E4C-9B14-46FC2784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6" t="14432" r="35059" b="78352"/>
          <a:stretch/>
        </p:blipFill>
        <p:spPr>
          <a:xfrm>
            <a:off x="8644769" y="1989832"/>
            <a:ext cx="3336748" cy="16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8F17F-C97E-45CE-8728-90B5348685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3" t="31216" r="74147" b="50000"/>
          <a:stretch/>
        </p:blipFill>
        <p:spPr>
          <a:xfrm>
            <a:off x="9067372" y="3645594"/>
            <a:ext cx="2491541" cy="2036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92FCC-FB97-E5F3-ADA1-B4F5BB269A31}"/>
              </a:ext>
            </a:extLst>
          </p:cNvPr>
          <p:cNvSpPr txBox="1"/>
          <p:nvPr/>
        </p:nvSpPr>
        <p:spPr>
          <a:xfrm>
            <a:off x="10313145" y="0"/>
            <a:ext cx="723900" cy="11715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49CA00-349B-9CB4-4915-86ABD3F2F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829458"/>
            <a:ext cx="8825658" cy="2740151"/>
          </a:xfrm>
        </p:spPr>
        <p:txBody>
          <a:bodyPr>
            <a:normAutofit/>
          </a:bodyPr>
          <a:lstStyle/>
          <a:p>
            <a:pPr algn="l"/>
            <a:r>
              <a:rPr lang="en-AU" b="1" dirty="0"/>
              <a:t>Chronic Obstructive Pulmonary Disease </a:t>
            </a:r>
            <a:br>
              <a:rPr lang="en-AU" b="1" dirty="0"/>
            </a:br>
            <a:r>
              <a:rPr lang="en-AU" b="1" dirty="0"/>
              <a:t>(COPD)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E2BF523-A60B-B73F-42C9-821127DFC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29983"/>
            <a:ext cx="8825658" cy="1217032"/>
          </a:xfrm>
        </p:spPr>
        <p:txBody>
          <a:bodyPr anchor="ctr"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AU" b="1" cap="none" dirty="0">
                <a:solidFill>
                  <a:schemeClr val="accent2"/>
                </a:solidFill>
              </a:rPr>
              <a:t>Part 1 - Introduction</a:t>
            </a:r>
          </a:p>
          <a:p>
            <a:pPr algn="l"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PC3303 – Integrated Therapeutics 3</a:t>
            </a:r>
          </a:p>
          <a:p>
            <a:pPr algn="l"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Cassie Lanskey</a:t>
            </a:r>
          </a:p>
        </p:txBody>
      </p:sp>
    </p:spTree>
    <p:extLst>
      <p:ext uri="{BB962C8B-B14F-4D97-AF65-F5344CB8AC3E}">
        <p14:creationId xmlns:p14="http://schemas.microsoft.com/office/powerpoint/2010/main" val="2105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4"/>
    </mc:Choice>
    <mc:Fallback xmlns="">
      <p:transition spd="slow" advTm="306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4454-650D-4431-A1EC-FA8B3FE1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4887-4FD5-42A6-AB33-9637665BB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Compare and Contrast – Asthma vs COPD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92D114-D760-4B39-9F78-E193F1A12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37945"/>
              </p:ext>
            </p:extLst>
          </p:nvPr>
        </p:nvGraphicFramePr>
        <p:xfrm>
          <a:off x="838200" y="2407789"/>
          <a:ext cx="10515600" cy="3235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862662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7139844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753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COPD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Age of Onset (Young/Older)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8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Sudden Onset (Yes/No)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1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Smoking History (Yes/No)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2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Concomitant Allergies Present (Yes/No)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4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Dyspnoea (Episodic</a:t>
                      </a:r>
                      <a:r>
                        <a:rPr lang="en-AU"/>
                        <a:t>/Progressive)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1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Coughing (Episodic/Progressive)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93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3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8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37"/>
    </mc:Choice>
    <mc:Fallback xmlns="">
      <p:transition spd="slow" advTm="337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9BC085-E2A8-4FDA-B614-80FFB0D08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1527810"/>
            <a:ext cx="8237220" cy="3802380"/>
          </a:xfrm>
        </p:spPr>
      </p:pic>
    </p:spTree>
    <p:extLst>
      <p:ext uri="{BB962C8B-B14F-4D97-AF65-F5344CB8AC3E}">
        <p14:creationId xmlns:p14="http://schemas.microsoft.com/office/powerpoint/2010/main" val="30833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"/>
    </mc:Choice>
    <mc:Fallback xmlns="">
      <p:transition spd="slow" advTm="28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307F-C48D-4BBD-A7AB-C77483A0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D5B0-FF51-4AAE-B1A7-EE7A39A7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Understand the pathophysiology of COPD and how it differs from the pathophysiology of asthma </a:t>
            </a:r>
          </a:p>
          <a:p>
            <a:pPr algn="l"/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Describe the symptoms of COPD</a:t>
            </a:r>
          </a:p>
          <a:p>
            <a:pPr algn="l"/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Understand the risk factors for COPD</a:t>
            </a:r>
          </a:p>
          <a:p>
            <a:pPr lvl="0">
              <a:spcAft>
                <a:spcPts val="0"/>
              </a:spcAft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Understand the principles of managing COPD, including drug treatment options</a:t>
            </a:r>
          </a:p>
          <a:p>
            <a:pPr lvl="0">
              <a:spcAft>
                <a:spcPts val="0"/>
              </a:spcAft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Become familiar with use of the </a:t>
            </a:r>
            <a:r>
              <a:rPr lang="en-A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COPDx</a:t>
            </a: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and GOLD guidelines</a:t>
            </a:r>
          </a:p>
        </p:txBody>
      </p:sp>
    </p:spTree>
    <p:extLst>
      <p:ext uri="{BB962C8B-B14F-4D97-AF65-F5344CB8AC3E}">
        <p14:creationId xmlns:p14="http://schemas.microsoft.com/office/powerpoint/2010/main" val="15121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8"/>
    </mc:Choice>
    <mc:Fallback xmlns="">
      <p:transition spd="slow" advTm="63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7F4E2-495E-4BDE-A7F9-0856DF42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E535-1600-4BFC-BF4B-FCB04DAD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eTG </a:t>
            </a:r>
            <a:r>
              <a:rPr lang="en-AU" dirty="0"/>
              <a:t>(COPD)</a:t>
            </a:r>
          </a:p>
          <a:p>
            <a:r>
              <a:rPr lang="en-AU" b="1" dirty="0"/>
              <a:t>COPD-X</a:t>
            </a:r>
            <a:r>
              <a:rPr lang="en-AU" dirty="0"/>
              <a:t> (Lung Foundation </a:t>
            </a:r>
            <a:r>
              <a:rPr lang="en-AU" b="1" u="sng" dirty="0"/>
              <a:t>Australia</a:t>
            </a:r>
            <a:r>
              <a:rPr lang="en-AU" dirty="0"/>
              <a:t>)</a:t>
            </a:r>
          </a:p>
          <a:p>
            <a:r>
              <a:rPr lang="en-AU" b="1" dirty="0"/>
              <a:t>GOLD</a:t>
            </a:r>
            <a:r>
              <a:rPr lang="en-AU" dirty="0"/>
              <a:t> (</a:t>
            </a:r>
            <a:r>
              <a:rPr lang="en-AU" b="1" u="sng" dirty="0"/>
              <a:t>Global</a:t>
            </a:r>
            <a:r>
              <a:rPr lang="en-AU" dirty="0"/>
              <a:t> Initiative for Chronic Obstructive Lung Disease)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20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19"/>
    </mc:Choice>
    <mc:Fallback xmlns="">
      <p:transition spd="slow" advTm="345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C19A-C49D-49E1-926A-E346C261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COPD?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201D-5A4E-42E9-9594-6F9C8638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6"/>
          </a:xfrm>
        </p:spPr>
        <p:txBody>
          <a:bodyPr anchor="t">
            <a:no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Persistent respiratory symptoms and airflow limitation that is due to </a:t>
            </a:r>
            <a:r>
              <a:rPr lang="en-A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airway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and/or </a:t>
            </a:r>
            <a:r>
              <a:rPr lang="en-A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alveolar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abnormalities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AU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fully reversible</a:t>
            </a:r>
            <a:endParaRPr lang="en-AU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associated with chronic cough due to: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Thickening of airway walls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narrowed airway lumens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breakdown of alveoli in the lung tissue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reduced ventilation and transfer of O</a:t>
            </a:r>
            <a:r>
              <a:rPr lang="en-AU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</a:t>
            </a:r>
            <a:r>
              <a:rPr lang="en-AU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with an abnormal inflammatory response of the lungs to noxious particles or gases (e.g. tobacco smoke)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Preventable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 </a:t>
            </a:r>
          </a:p>
        </p:txBody>
      </p:sp>
    </p:spTree>
    <p:extLst>
      <p:ext uri="{BB962C8B-B14F-4D97-AF65-F5344CB8AC3E}">
        <p14:creationId xmlns:p14="http://schemas.microsoft.com/office/powerpoint/2010/main" val="24486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45"/>
    </mc:Choice>
    <mc:Fallback xmlns="">
      <p:transition spd="slow" advTm="501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4CD1-0ED7-45CD-BF90-6DE91BC6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COPD?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DEEE9-5A0F-407C-828F-7DE86CC2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dirty="0">
                <a:hlinkClick r:id="rId3"/>
              </a:rPr>
              <a:t>https://www.youtube.com/watch?v=_obAlFbZDbY&amp;t=106s</a:t>
            </a:r>
            <a:endParaRPr lang="en-AU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dirty="0"/>
              <a:t>Watch from 2 min 3 secs onwards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D2A8C-FB31-40F4-8FA7-28A08420C6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5" t="23693" r="70669" b="63189"/>
          <a:stretch/>
        </p:blipFill>
        <p:spPr>
          <a:xfrm>
            <a:off x="2447192" y="2984868"/>
            <a:ext cx="7297615" cy="291904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620B2F-0981-466D-8435-21475C3E289D}"/>
              </a:ext>
            </a:extLst>
          </p:cNvPr>
          <p:cNvSpPr txBox="1">
            <a:spLocks/>
          </p:cNvSpPr>
          <p:nvPr/>
        </p:nvSpPr>
        <p:spPr>
          <a:xfrm>
            <a:off x="838199" y="5740459"/>
            <a:ext cx="10515600" cy="914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AU" sz="1600" dirty="0"/>
              <a:t>Image taken from: </a:t>
            </a:r>
            <a:r>
              <a: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Heart, Lung, and Blood Institute (NHLBI). The Basics of Chronic Obstructive Pulmonary Disease (COPD). NHLBI website. Updated June 2018. </a:t>
            </a:r>
          </a:p>
        </p:txBody>
      </p:sp>
    </p:spTree>
    <p:extLst>
      <p:ext uri="{BB962C8B-B14F-4D97-AF65-F5344CB8AC3E}">
        <p14:creationId xmlns:p14="http://schemas.microsoft.com/office/powerpoint/2010/main" val="6223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11"/>
    </mc:Choice>
    <mc:Fallback xmlns="">
      <p:transition spd="slow" advTm="470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494E-4B17-425B-8A72-26E121D2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23AD-D294-4A10-B97D-245CBB3C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Progressive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Breathlessness </a:t>
            </a:r>
          </a:p>
          <a:p>
            <a:r>
              <a:rPr lang="en-AU" dirty="0"/>
              <a:t>Wheezing</a:t>
            </a:r>
          </a:p>
          <a:p>
            <a:r>
              <a:rPr lang="en-AU" dirty="0"/>
              <a:t>Persistent cough (often with sputum production)</a:t>
            </a:r>
          </a:p>
          <a:p>
            <a:r>
              <a:rPr lang="en-AU" dirty="0"/>
              <a:t>Recurrent respiratory tract infections</a:t>
            </a:r>
          </a:p>
          <a:p>
            <a:pPr marL="0" indent="0">
              <a:buNone/>
            </a:pPr>
            <a:r>
              <a:rPr lang="en-AU" dirty="0"/>
              <a:t>  </a:t>
            </a:r>
          </a:p>
          <a:p>
            <a:r>
              <a:rPr lang="en-AU" dirty="0"/>
              <a:t>Exacerbations</a:t>
            </a:r>
          </a:p>
        </p:txBody>
      </p:sp>
    </p:spTree>
    <p:extLst>
      <p:ext uri="{BB962C8B-B14F-4D97-AF65-F5344CB8AC3E}">
        <p14:creationId xmlns:p14="http://schemas.microsoft.com/office/powerpoint/2010/main" val="22926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56"/>
    </mc:Choice>
    <mc:Fallback xmlns="">
      <p:transition spd="slow" advTm="55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6882-0900-4E68-8744-500E4B98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78A5-C657-4435-8A89-CD329FE6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552"/>
            <a:ext cx="4407877" cy="4595519"/>
          </a:xfrm>
        </p:spPr>
        <p:txBody>
          <a:bodyPr anchor="ctr">
            <a:normAutofit fontScale="92500"/>
          </a:bodyPr>
          <a:lstStyle/>
          <a:p>
            <a:r>
              <a:rPr lang="en-AU" sz="2400" b="1" dirty="0"/>
              <a:t>Cigarette smoking !!! </a:t>
            </a:r>
            <a:r>
              <a:rPr lang="en-AU" sz="2400" b="1" dirty="0">
                <a:sym typeface="Wingdings" panose="05000000000000000000" pitchFamily="2" charset="2"/>
              </a:rPr>
              <a:t></a:t>
            </a:r>
            <a:endParaRPr lang="en-AU" sz="2400" b="1" dirty="0"/>
          </a:p>
          <a:p>
            <a:endParaRPr lang="en-AU" sz="2400" dirty="0"/>
          </a:p>
          <a:p>
            <a:r>
              <a:rPr lang="en-AU" sz="2400" dirty="0"/>
              <a:t>Exposure to second-hand smoke</a:t>
            </a:r>
          </a:p>
          <a:p>
            <a:r>
              <a:rPr lang="en-AU" sz="2400" dirty="0"/>
              <a:t>Prenatal parental smoking</a:t>
            </a:r>
          </a:p>
          <a:p>
            <a:r>
              <a:rPr lang="en-AU" sz="2400" dirty="0"/>
              <a:t>Premature birth </a:t>
            </a:r>
          </a:p>
          <a:p>
            <a:r>
              <a:rPr lang="en-AU" sz="2400" dirty="0"/>
              <a:t>Respiratory illnesses in childhood (incl. asthma) </a:t>
            </a:r>
          </a:p>
          <a:p>
            <a:r>
              <a:rPr lang="en-AU" sz="2400" dirty="0"/>
              <a:t>Occupational dusts/ fumes</a:t>
            </a:r>
          </a:p>
          <a:p>
            <a:r>
              <a:rPr lang="en-AU" sz="2400" dirty="0"/>
              <a:t>Genetic susceptibility (e.g. alpha</a:t>
            </a:r>
            <a:r>
              <a:rPr lang="en-AU" sz="2400" baseline="-25000" dirty="0"/>
              <a:t>1</a:t>
            </a:r>
            <a:r>
              <a:rPr lang="en-AU" sz="2400" dirty="0"/>
              <a:t>-antitrypsin deficiency)</a:t>
            </a:r>
          </a:p>
          <a:p>
            <a:r>
              <a:rPr lang="en-AU" sz="2400" dirty="0"/>
              <a:t>Older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E28C0-834D-4834-8996-51F698710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0" t="33590" r="35294" b="31538"/>
          <a:stretch/>
        </p:blipFill>
        <p:spPr>
          <a:xfrm>
            <a:off x="5246078" y="1613553"/>
            <a:ext cx="6107722" cy="39649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37523-33AD-4241-BE1F-18632FC8D7DC}"/>
              </a:ext>
            </a:extLst>
          </p:cNvPr>
          <p:cNvSpPr txBox="1">
            <a:spLocks/>
          </p:cNvSpPr>
          <p:nvPr/>
        </p:nvSpPr>
        <p:spPr>
          <a:xfrm>
            <a:off x="5246077" y="5578533"/>
            <a:ext cx="6107723" cy="914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b="1" dirty="0"/>
              <a:t>Accelerated decline in lung function seen in smokers compared with non-smokers</a:t>
            </a:r>
            <a:r>
              <a:rPr lang="en-AU" sz="1200" dirty="0"/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/>
              <a:t>Image taken from: Chronic Obstructive Pulmonary Disease</a:t>
            </a:r>
            <a:r>
              <a:rPr lang="en-AU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AU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eTG Complete. </a:t>
            </a:r>
            <a:r>
              <a:rPr lang="en-AU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Melbourne, Australia: Therapeutic Guidelines Limited. Updated December 2020.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72"/>
    </mc:Choice>
    <mc:Fallback xmlns="">
      <p:transition spd="slow" advTm="1475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2DA2-872F-40B9-B594-18598F28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A1ED-1C74-4C40-A376-8CEDB5F3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/>
              <a:t>Global prevalence of 3.92% </a:t>
            </a:r>
          </a:p>
          <a:p>
            <a:pPr>
              <a:lnSpc>
                <a:spcPct val="150000"/>
              </a:lnSpc>
            </a:pPr>
            <a:r>
              <a:rPr lang="en-AU" dirty="0"/>
              <a:t>In 2017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COPD was the 5</a:t>
            </a:r>
            <a:r>
              <a:rPr lang="en-AU" baseline="30000" dirty="0"/>
              <a:t>th</a:t>
            </a:r>
            <a:r>
              <a:rPr lang="en-AU" dirty="0"/>
              <a:t> leading cause of death in Australia  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Mortality rate for COPD among Indigenous Australians was 3 times that of non-Indigenous Australians </a:t>
            </a:r>
          </a:p>
          <a:p>
            <a:pPr>
              <a:lnSpc>
                <a:spcPct val="150000"/>
              </a:lnSpc>
            </a:pPr>
            <a:r>
              <a:rPr lang="en-AU" dirty="0"/>
              <a:t>COPD mortality has declined over the past 2 decades, in correlation with declining smoking rates</a:t>
            </a:r>
          </a:p>
          <a:p>
            <a:pPr>
              <a:lnSpc>
                <a:spcPct val="150000"/>
              </a:lnSpc>
            </a:pPr>
            <a:r>
              <a:rPr lang="en-AU" dirty="0"/>
              <a:t>COPD costs Australia approx. $8.8 billion per year</a:t>
            </a:r>
          </a:p>
        </p:txBody>
      </p:sp>
    </p:spTree>
    <p:extLst>
      <p:ext uri="{BB962C8B-B14F-4D97-AF65-F5344CB8AC3E}">
        <p14:creationId xmlns:p14="http://schemas.microsoft.com/office/powerpoint/2010/main" val="13479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73"/>
    </mc:Choice>
    <mc:Fallback xmlns="">
      <p:transition spd="slow" advTm="5957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448</Words>
  <Application>Microsoft Office PowerPoint</Application>
  <PresentationFormat>Widescreen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Chronic Obstructive Pulmonary Disease  (COPD)</vt:lpstr>
      <vt:lpstr>PowerPoint Presentation</vt:lpstr>
      <vt:lpstr>Learning Outcomes</vt:lpstr>
      <vt:lpstr>Guidelines</vt:lpstr>
      <vt:lpstr>What is COPD?</vt:lpstr>
      <vt:lpstr>What is COPD?</vt:lpstr>
      <vt:lpstr>Signs and Symptoms</vt:lpstr>
      <vt:lpstr>Risk Factors</vt:lpstr>
      <vt:lpstr>Prevalence</vt:lpstr>
      <vt:lpstr>Activity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Obstructive Pulmonary Disease (COPD)</dc:title>
  <dc:creator>Cassie Lanskey</dc:creator>
  <cp:lastModifiedBy>Cassie Lanskey</cp:lastModifiedBy>
  <cp:revision>11</cp:revision>
  <dcterms:created xsi:type="dcterms:W3CDTF">2020-07-22T00:32:37Z</dcterms:created>
  <dcterms:modified xsi:type="dcterms:W3CDTF">2022-07-24T00:53:08Z</dcterms:modified>
</cp:coreProperties>
</file>