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494" autoAdjust="0"/>
  </p:normalViewPr>
  <p:slideViewPr>
    <p:cSldViewPr snapToGrid="0">
      <p:cViewPr>
        <p:scale>
          <a:sx n="80" d="100"/>
          <a:sy n="80" d="100"/>
        </p:scale>
        <p:origin x="16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2D197-44AD-4C0F-9358-8BC309CD04C7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EAC8B-AC4D-4952-8F23-F72322D142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89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91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19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370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763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763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94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6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81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C399F-8529-4FA8-9E5A-30317C2A7E8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9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9C1F-3580-448B-9213-6E30A3D18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121B5-8604-47A7-91D1-D5DC373A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98B9C-C9F6-4377-AE7F-731C011F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F8E36-441A-4E0D-BAA4-6F061909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FB8B1-3647-43C6-8E86-B438E96A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11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E32A-A784-4BC0-9C75-E6D6B03B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0D7DC-4D11-447A-A8F1-993015DD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8979-52E6-458D-B73C-D8CE6E67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F3AC1-1ED2-4019-BCDB-7B46A293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DF8DC-6CE1-41DB-B991-C96A9E26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34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0883E-0485-4A35-BE9A-945F89BA4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936B2-9B8B-4D03-AE25-0466780C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8196E-2E86-4BC4-BC96-44E2CA8B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FDE82-EB4B-4BFD-B11B-62EC9571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A1FE1-731B-4E11-BD87-0CC63C50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DE42-5398-4FA1-AC33-555A5551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9B24D-5538-4ABB-B4D9-624432919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6E6F4-8495-4F73-80EC-2CEF5703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36BD-6C53-4438-B4D5-55333DD3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15F1C-CAB6-4C8F-AF12-B522504B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49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ED57-AEF9-443A-AFD3-E40E4915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08540-5FBE-491C-B491-D23327AB7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9ACD-A337-41AB-A4DD-D3D3EB32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3B9CF-3E9E-4955-9AE8-4797B064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3B887-D051-41E1-A476-C274D118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1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FDE2-B324-4F35-A755-8B7E5392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72CAD-60F0-47B5-9107-A76956548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3439D-E344-40B2-A1ED-7F6C181BE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D3471-1E87-4AC4-B47A-CFFDFC26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D5024-58E9-44BD-BA1E-002E0B3B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8B73E-41BF-490E-9373-A16FCD65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20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8E5F-ED8D-41CD-8FA6-C0BF4549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EA6E2-43FB-46F1-AF90-CF01E9B4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EF6C7-EC1B-4ED4-A5DB-5C82D0D5A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D281A-24C3-49B3-B778-D97DEABB8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09529-F530-4E37-AE43-AAD9488E1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86B3E-1768-4377-8561-1CEE1C4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EAE10-45EB-4549-8407-98A8874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0787D-9EFF-4FFD-BDB7-9323ED78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306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7730-1B71-4CDB-9212-991ABBA2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A35C8-DE19-4D83-91C3-89254A3A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D3AED-903E-4442-B63B-8896357C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4AEED-8E1C-4EA4-B368-76424245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71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13867-5A58-42E8-9755-261386FD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57A-2795-4861-92B6-83BF1F71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1A4C-C268-4EED-8C70-7F50FBDD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50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65CF-F48D-4D82-A8F6-B637F38D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D611-86E8-4E21-8A44-9C2C8A27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E32DF-FC1D-4CC5-916B-C89A0E45A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C14B-A51B-4E6E-AC86-257B2003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0FF14-B387-4F7E-83EE-281C636E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DD897-67BB-450C-B740-F0A60753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7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8311-E4C0-421E-9CBF-8C460CE2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92BE8-A98F-4246-A5AC-C928148F6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09430-C26E-42E1-8EB5-0BADCF602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08600-A8F2-4E39-A294-BFC8B566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E5147-ECF6-4A83-94ED-1FE928F1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10D4F-8506-4A7B-8354-22A96BBE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12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86C2-4079-45E3-BBB8-B6BAB049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7AA42-2370-4D2B-8ACE-E97900222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819E-1FA0-487F-9F8F-715975781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D08F-1940-4A19-865B-D9AC24B62CF6}" type="datetimeFigureOut">
              <a:rPr lang="en-AU" smtClean="0"/>
              <a:t>21/07/2024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DE2E8-037D-4F38-875F-B9AB6EB0E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6ACE-E44B-4A13-9EAE-4EC808152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4E19-8E41-4C66-AD0F-35ABDA74C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54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ungfoundation.com.au/resources/copd-action-plan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ungfoundation.com.au/health-professionals/conditions/copd/over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ihw.gov.au/reports/chronic-respiratory-conditions/copd/contents/deaths" TargetMode="External"/><Relationship Id="rId4" Type="http://schemas.openxmlformats.org/officeDocument/2006/relationships/hyperlink" Target="https://goldcopd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ungfoundation.com.au/resources/stepwise-management-of-stable-copd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ldcopd.org/gold-report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lungfoundation.com.au/resources/stepwise-management-of-stable-cop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lungfoundation.com.au/resources/stepwise-management-of-stable-copd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31375-9A1A-4E4C-9B14-46FC27848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06" t="14432" r="35059" b="78352"/>
          <a:stretch/>
        </p:blipFill>
        <p:spPr>
          <a:xfrm>
            <a:off x="8644769" y="1989832"/>
            <a:ext cx="3336748" cy="16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8F17F-C97E-45CE-8728-90B5348685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3" t="31216" r="74147" b="50000"/>
          <a:stretch/>
        </p:blipFill>
        <p:spPr>
          <a:xfrm>
            <a:off x="9067372" y="3645594"/>
            <a:ext cx="2491541" cy="2036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B92FCC-FB97-E5F3-ADA1-B4F5BB269A31}"/>
              </a:ext>
            </a:extLst>
          </p:cNvPr>
          <p:cNvSpPr txBox="1"/>
          <p:nvPr/>
        </p:nvSpPr>
        <p:spPr>
          <a:xfrm>
            <a:off x="10313145" y="0"/>
            <a:ext cx="723900" cy="11715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49CA00-349B-9CB4-4915-86ABD3F2F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829458"/>
            <a:ext cx="8825658" cy="2740151"/>
          </a:xfrm>
        </p:spPr>
        <p:txBody>
          <a:bodyPr>
            <a:normAutofit/>
          </a:bodyPr>
          <a:lstStyle/>
          <a:p>
            <a:pPr algn="l"/>
            <a:r>
              <a:rPr lang="en-AU" b="1" dirty="0"/>
              <a:t>Chronic Obstructive Pulmonary Disease </a:t>
            </a:r>
            <a:br>
              <a:rPr lang="en-AU" b="1" dirty="0"/>
            </a:br>
            <a:r>
              <a:rPr lang="en-AU" b="1" dirty="0"/>
              <a:t>(COPD)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E2BF523-A60B-B73F-42C9-821127DFC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29983"/>
            <a:ext cx="8825658" cy="1217032"/>
          </a:xfrm>
        </p:spPr>
        <p:txBody>
          <a:bodyPr anchor="ctr"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AU" b="1" cap="none" dirty="0">
                <a:solidFill>
                  <a:schemeClr val="accent2"/>
                </a:solidFill>
              </a:rPr>
              <a:t>Part 2 – Diagnosis &amp; Treatment</a:t>
            </a:r>
          </a:p>
          <a:p>
            <a:pPr algn="l">
              <a:lnSpc>
                <a:spcPct val="90000"/>
              </a:lnSpc>
            </a:pPr>
            <a:r>
              <a:rPr lang="en-AU" cap="none" dirty="0">
                <a:solidFill>
                  <a:schemeClr val="accent2"/>
                </a:solidFill>
              </a:rPr>
              <a:t>PC3303 – Integrated Therapeutics 3</a:t>
            </a:r>
          </a:p>
          <a:p>
            <a:pPr algn="l">
              <a:lnSpc>
                <a:spcPct val="90000"/>
              </a:lnSpc>
            </a:pPr>
            <a:r>
              <a:rPr lang="en-AU" cap="none" dirty="0">
                <a:solidFill>
                  <a:schemeClr val="accent2"/>
                </a:solidFill>
              </a:rPr>
              <a:t>Cassie Lanskey</a:t>
            </a:r>
          </a:p>
        </p:txBody>
      </p:sp>
    </p:spTree>
    <p:extLst>
      <p:ext uri="{BB962C8B-B14F-4D97-AF65-F5344CB8AC3E}">
        <p14:creationId xmlns:p14="http://schemas.microsoft.com/office/powerpoint/2010/main" val="21052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4"/>
    </mc:Choice>
    <mc:Fallback xmlns="">
      <p:transition spd="slow" advTm="306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Inhaled Anticholinergics - SA</a:t>
            </a:r>
            <a:r>
              <a:rPr lang="en-AU" b="1" dirty="0"/>
              <a:t>M</a:t>
            </a:r>
            <a:r>
              <a:rPr lang="en-AU" dirty="0"/>
              <a:t>As and LA</a:t>
            </a:r>
            <a:r>
              <a:rPr lang="en-AU" b="1" dirty="0"/>
              <a:t>M</a:t>
            </a:r>
            <a:r>
              <a:rPr lang="en-AU" dirty="0"/>
              <a:t>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Adverse effects</a:t>
            </a:r>
          </a:p>
          <a:p>
            <a:pPr lvl="1"/>
            <a:r>
              <a:rPr lang="en-AU" dirty="0"/>
              <a:t>Dry mouth, throat irritation </a:t>
            </a:r>
          </a:p>
          <a:p>
            <a:pPr lvl="1"/>
            <a:r>
              <a:rPr lang="en-AU" dirty="0"/>
              <a:t>Dry eyes</a:t>
            </a:r>
          </a:p>
          <a:p>
            <a:pPr lvl="1"/>
            <a:r>
              <a:rPr lang="en-AU" dirty="0"/>
              <a:t>Urinary retention </a:t>
            </a:r>
          </a:p>
          <a:p>
            <a:pPr lvl="1"/>
            <a:r>
              <a:rPr lang="en-AU" dirty="0"/>
              <a:t>Constipation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Counselling </a:t>
            </a:r>
          </a:p>
          <a:p>
            <a:pPr lvl="1"/>
            <a:r>
              <a:rPr lang="en-AU" dirty="0"/>
              <a:t>Avoid contact with your eyes, close your eyes or wear eye protection during nebulisation (e.g. of ipratropium)</a:t>
            </a:r>
          </a:p>
          <a:p>
            <a:pPr lvl="1"/>
            <a:r>
              <a:rPr lang="en-AU" dirty="0"/>
              <a:t>Do not use LAMAs for immediate relief of symptoms </a:t>
            </a:r>
          </a:p>
          <a:p>
            <a:pPr lvl="2"/>
            <a:r>
              <a:rPr lang="en-AU" dirty="0"/>
              <a:t>Onset of action is too long</a:t>
            </a:r>
          </a:p>
          <a:p>
            <a:pPr lvl="1"/>
            <a:r>
              <a:rPr lang="en-AU" dirty="0"/>
              <a:t>Avoid using a SAMA (i.e. ipratropium) with a LAMA </a:t>
            </a:r>
          </a:p>
        </p:txBody>
      </p:sp>
    </p:spTree>
    <p:extLst>
      <p:ext uri="{BB962C8B-B14F-4D97-AF65-F5344CB8AC3E}">
        <p14:creationId xmlns:p14="http://schemas.microsoft.com/office/powerpoint/2010/main" val="35202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59"/>
    </mc:Choice>
    <mc:Fallback xmlns="">
      <p:transition spd="slow" advTm="13225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Inhaled Corticosteroids in COPD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Added to LABA/LAMA combination</a:t>
            </a:r>
          </a:p>
          <a:p>
            <a:r>
              <a:rPr lang="en-AU" dirty="0"/>
              <a:t>Indicated for moderate to severe COPD, especially if there are recurrent exacerbations</a:t>
            </a:r>
          </a:p>
          <a:p>
            <a:r>
              <a:rPr lang="en-AU" dirty="0"/>
              <a:t>Benefits</a:t>
            </a:r>
          </a:p>
          <a:p>
            <a:pPr lvl="1"/>
            <a:r>
              <a:rPr lang="en-AU" dirty="0"/>
              <a:t>Reduced exacerbations</a:t>
            </a:r>
          </a:p>
          <a:p>
            <a:pPr lvl="1"/>
            <a:r>
              <a:rPr lang="en-AU" dirty="0"/>
              <a:t>Improved QoL</a:t>
            </a:r>
          </a:p>
          <a:p>
            <a:r>
              <a:rPr lang="en-AU" dirty="0"/>
              <a:t>Adverse effects</a:t>
            </a:r>
          </a:p>
          <a:p>
            <a:pPr lvl="1"/>
            <a:r>
              <a:rPr lang="en-AU" dirty="0"/>
              <a:t>Pneumonia</a:t>
            </a:r>
          </a:p>
          <a:p>
            <a:endParaRPr lang="en-AU" dirty="0"/>
          </a:p>
          <a:p>
            <a:r>
              <a:rPr lang="en-AU" dirty="0"/>
              <a:t>Triple inhaler therapy:</a:t>
            </a:r>
          </a:p>
          <a:p>
            <a:pPr lvl="1"/>
            <a:r>
              <a:rPr lang="en-AU" dirty="0" err="1"/>
              <a:t>Trelegy</a:t>
            </a:r>
            <a:r>
              <a:rPr lang="en-AU" dirty="0"/>
              <a:t>® - Fluticasone + Umeclidinium + Vilanterol</a:t>
            </a:r>
          </a:p>
          <a:p>
            <a:pPr lvl="1"/>
            <a:r>
              <a:rPr lang="en-AU" dirty="0" err="1"/>
              <a:t>Breztri</a:t>
            </a:r>
            <a:r>
              <a:rPr lang="en-AU" dirty="0"/>
              <a:t>® - Budesonide + Glycopyrronium + Formoterol</a:t>
            </a:r>
          </a:p>
          <a:p>
            <a:pPr lvl="1"/>
            <a:r>
              <a:rPr lang="en-AU" dirty="0" err="1"/>
              <a:t>Trimbow</a:t>
            </a:r>
            <a:r>
              <a:rPr lang="en-AU" dirty="0"/>
              <a:t>® - </a:t>
            </a:r>
            <a:r>
              <a:rPr lang="en-AU" dirty="0" err="1"/>
              <a:t>Beclometasone</a:t>
            </a:r>
            <a:r>
              <a:rPr lang="en-AU" dirty="0"/>
              <a:t> + Glycopyrronium + Formoterol </a:t>
            </a:r>
          </a:p>
        </p:txBody>
      </p:sp>
    </p:spTree>
    <p:extLst>
      <p:ext uri="{BB962C8B-B14F-4D97-AF65-F5344CB8AC3E}">
        <p14:creationId xmlns:p14="http://schemas.microsoft.com/office/powerpoint/2010/main" val="33249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78"/>
    </mc:Choice>
    <mc:Fallback xmlns="">
      <p:transition spd="slow" advTm="11587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D3DF5-26D8-AAA8-85D5-9FF73ACC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Theophylline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 longer recommended for treatment of COPD in Australia</a:t>
            </a:r>
          </a:p>
          <a:p>
            <a:pPr lvl="1"/>
            <a:r>
              <a:rPr lang="en-AU" b="1" dirty="0"/>
              <a:t>Evidence pre-dates current standard of care </a:t>
            </a:r>
          </a:p>
          <a:p>
            <a:endParaRPr lang="en-AU" dirty="0"/>
          </a:p>
          <a:p>
            <a:r>
              <a:rPr lang="en-AU" dirty="0"/>
              <a:t>Class: Methylxanthine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MOA: </a:t>
            </a:r>
          </a:p>
          <a:p>
            <a:pPr lvl="1"/>
            <a:r>
              <a:rPr lang="en-AU" dirty="0"/>
              <a:t>Causes bronchial smooth muscle relaxation</a:t>
            </a:r>
          </a:p>
          <a:p>
            <a:pPr lvl="1"/>
            <a:r>
              <a:rPr lang="en-AU" dirty="0"/>
              <a:t>Pulmonary vasodilator</a:t>
            </a:r>
          </a:p>
          <a:p>
            <a:pPr lvl="1"/>
            <a:r>
              <a:rPr lang="en-AU" dirty="0"/>
              <a:t>CNS stimulation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36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43"/>
    </mc:Choice>
    <mc:Fallback xmlns="">
      <p:transition spd="slow" advTm="7284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Theophylline (</a:t>
            </a:r>
            <a:r>
              <a:rPr lang="en-AU" dirty="0" err="1"/>
              <a:t>Nuelin</a:t>
            </a:r>
            <a:r>
              <a:rPr lang="en-AU" dirty="0"/>
              <a:t>® 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AU" dirty="0"/>
              <a:t>Adverse effects</a:t>
            </a:r>
          </a:p>
          <a:p>
            <a:pPr lvl="1"/>
            <a:r>
              <a:rPr lang="en-AU" dirty="0"/>
              <a:t>Hypotension</a:t>
            </a:r>
          </a:p>
          <a:p>
            <a:pPr lvl="1"/>
            <a:r>
              <a:rPr lang="en-AU" dirty="0"/>
              <a:t>Tachycardia </a:t>
            </a:r>
          </a:p>
          <a:p>
            <a:pPr lvl="1"/>
            <a:r>
              <a:rPr lang="en-AU" dirty="0"/>
              <a:t>Palpitations</a:t>
            </a:r>
          </a:p>
          <a:p>
            <a:pPr lvl="1"/>
            <a:r>
              <a:rPr lang="en-AU" dirty="0"/>
              <a:t>Headache </a:t>
            </a:r>
          </a:p>
          <a:p>
            <a:pPr lvl="1"/>
            <a:r>
              <a:rPr lang="en-AU" dirty="0"/>
              <a:t>Insomnia </a:t>
            </a:r>
          </a:p>
          <a:p>
            <a:pPr lvl="1"/>
            <a:r>
              <a:rPr lang="en-AU" dirty="0"/>
              <a:t>Tremor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r>
              <a:rPr lang="en-AU" dirty="0"/>
              <a:t>Narrow therapeutic index</a:t>
            </a:r>
          </a:p>
          <a:p>
            <a:pPr lvl="1"/>
            <a:r>
              <a:rPr lang="en-AU" dirty="0"/>
              <a:t>Trough level 10-20mg/L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C72660-9BAC-484D-8928-FAC6DBF49647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Interactions!!</a:t>
            </a:r>
          </a:p>
          <a:p>
            <a:pPr lvl="1"/>
            <a:r>
              <a:rPr lang="en-AU" dirty="0"/>
              <a:t>Drugs </a:t>
            </a:r>
          </a:p>
          <a:p>
            <a:pPr lvl="1"/>
            <a:r>
              <a:rPr lang="en-AU" dirty="0"/>
              <a:t>Tobacco smoking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r>
              <a:rPr lang="en-AU" b="1" i="1" dirty="0">
                <a:solidFill>
                  <a:srgbClr val="0070C0"/>
                </a:solidFill>
              </a:rPr>
              <a:t>Your COPD patient tries to quit smoking after having been taking theophylline 200mg BD for 3 months. What will happen to their theophylline level??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54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36"/>
    </mc:Choice>
    <mc:Fallback xmlns="">
      <p:transition spd="slow" advTm="1941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COPD Exacerbations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Acute onset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Beyond normal day-to-day variations</a:t>
            </a:r>
          </a:p>
          <a:p>
            <a:pPr lvl="1"/>
            <a:r>
              <a:rPr lang="en-AU" dirty="0"/>
              <a:t>Increasing dyspnoea, tachypnoea, cough frequency, sputum production</a:t>
            </a:r>
          </a:p>
          <a:p>
            <a:pPr lvl="1"/>
            <a:r>
              <a:rPr lang="en-AU" dirty="0"/>
              <a:t>Right heart failure </a:t>
            </a:r>
            <a:r>
              <a:rPr lang="en-AU" dirty="0">
                <a:sym typeface="Wingdings" panose="05000000000000000000" pitchFamily="2" charset="2"/>
              </a:rPr>
              <a:t></a:t>
            </a:r>
            <a:r>
              <a:rPr lang="en-AU" dirty="0"/>
              <a:t> observable ankle oedema </a:t>
            </a:r>
          </a:p>
          <a:p>
            <a:endParaRPr lang="en-AU" dirty="0"/>
          </a:p>
          <a:p>
            <a:r>
              <a:rPr lang="en-AU" dirty="0"/>
              <a:t>Following a hospitalisation for COPD, the 12-month mortality rate is ~25%. 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r>
              <a:rPr lang="en-AU" dirty="0"/>
              <a:t>May be triggered by infection (viral or bacterial) </a:t>
            </a:r>
            <a:r>
              <a:rPr lang="en-AU" b="1" dirty="0"/>
              <a:t>or</a:t>
            </a:r>
            <a:r>
              <a:rPr lang="en-AU" dirty="0"/>
              <a:t> non-infective causes (e.g. pollutants, stressors, heart failure, etc.)</a:t>
            </a:r>
          </a:p>
        </p:txBody>
      </p:sp>
    </p:spTree>
    <p:extLst>
      <p:ext uri="{BB962C8B-B14F-4D97-AF65-F5344CB8AC3E}">
        <p14:creationId xmlns:p14="http://schemas.microsoft.com/office/powerpoint/2010/main" val="32182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43"/>
    </mc:Choice>
    <mc:Fallback xmlns="">
      <p:transition spd="slow" advTm="16264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COPD Exacerbations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SABAs and SAMAs</a:t>
            </a:r>
          </a:p>
          <a:p>
            <a:pPr lvl="1"/>
            <a:r>
              <a:rPr lang="en-AU" dirty="0"/>
              <a:t>Higher doses </a:t>
            </a:r>
          </a:p>
          <a:p>
            <a:pPr lvl="1"/>
            <a:r>
              <a:rPr lang="en-AU" dirty="0"/>
              <a:t>Salbutamol - 100microg MDI x 4-8 puffs via spacer PRN </a:t>
            </a:r>
          </a:p>
          <a:p>
            <a:pPr lvl="1"/>
            <a:r>
              <a:rPr lang="en-AU" dirty="0"/>
              <a:t>Salbutamol - 2.5-5mg via nebuliser PRN</a:t>
            </a:r>
          </a:p>
          <a:p>
            <a:pPr lvl="1"/>
            <a:r>
              <a:rPr lang="en-AU" dirty="0"/>
              <a:t>Ipratropium – 21microg MDI x 4 puffs via spacer Prn </a:t>
            </a:r>
          </a:p>
          <a:p>
            <a:pPr lvl="1"/>
            <a:r>
              <a:rPr lang="en-AU" dirty="0"/>
              <a:t>Ipratropium – 500microg via nebuliser PRN 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Corticosteroids</a:t>
            </a:r>
          </a:p>
          <a:p>
            <a:pPr lvl="1"/>
            <a:r>
              <a:rPr lang="en-AU" dirty="0"/>
              <a:t>Oral prednisolone – 30-50mg mane for 5 days then stop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Antibiotics </a:t>
            </a:r>
          </a:p>
          <a:p>
            <a:pPr lvl="1"/>
            <a:r>
              <a:rPr lang="en-AU" b="1" dirty="0">
                <a:solidFill>
                  <a:srgbClr val="0070C0"/>
                </a:solidFill>
              </a:rPr>
              <a:t>Only</a:t>
            </a:r>
            <a:r>
              <a:rPr lang="en-AU" dirty="0"/>
              <a:t> indicated if the patient has </a:t>
            </a:r>
            <a:r>
              <a:rPr lang="en-AU" b="1" dirty="0"/>
              <a:t>all 3 of:</a:t>
            </a:r>
          </a:p>
          <a:p>
            <a:pPr lvl="2"/>
            <a:r>
              <a:rPr lang="en-AU" dirty="0"/>
              <a:t>Acute increase in dyspnoea, increased sputum volume, and purulent sputum </a:t>
            </a:r>
          </a:p>
          <a:p>
            <a:pPr lvl="2"/>
            <a:r>
              <a:rPr lang="en-AU" dirty="0"/>
              <a:t>+/- fever</a:t>
            </a:r>
          </a:p>
          <a:p>
            <a:pPr lvl="1"/>
            <a:r>
              <a:rPr lang="en-AU" b="1" dirty="0">
                <a:solidFill>
                  <a:srgbClr val="00B050"/>
                </a:solidFill>
              </a:rPr>
              <a:t>Use</a:t>
            </a:r>
            <a:r>
              <a:rPr lang="en-AU" dirty="0"/>
              <a:t> amoxicillin or doxycycline </a:t>
            </a:r>
          </a:p>
          <a:p>
            <a:pPr lvl="1"/>
            <a:r>
              <a:rPr lang="en-AU" b="1" dirty="0">
                <a:solidFill>
                  <a:srgbClr val="FF0000"/>
                </a:solidFill>
              </a:rPr>
              <a:t>Avoid</a:t>
            </a:r>
            <a:r>
              <a:rPr lang="en-AU" dirty="0"/>
              <a:t> amoxicillin with clavulanic acid (= unnecessary broader spectrum treatment)</a:t>
            </a:r>
          </a:p>
        </p:txBody>
      </p:sp>
    </p:spTree>
    <p:extLst>
      <p:ext uri="{BB962C8B-B14F-4D97-AF65-F5344CB8AC3E}">
        <p14:creationId xmlns:p14="http://schemas.microsoft.com/office/powerpoint/2010/main" val="20995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43"/>
    </mc:Choice>
    <mc:Fallback xmlns="">
      <p:transition spd="slow" advTm="20054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76058F-5777-44E7-A8A5-183EC22BF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1"/>
          <a:stretch/>
        </p:blipFill>
        <p:spPr>
          <a:xfrm>
            <a:off x="7475366" y="0"/>
            <a:ext cx="47998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Summary: COPD-X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u="sng" dirty="0"/>
              <a:t>C</a:t>
            </a:r>
            <a:r>
              <a:rPr lang="en-AU" dirty="0"/>
              <a:t>onfirm diagnosis</a:t>
            </a:r>
          </a:p>
          <a:p>
            <a:r>
              <a:rPr lang="en-AU" b="1" u="sng" dirty="0"/>
              <a:t>O</a:t>
            </a:r>
            <a:r>
              <a:rPr lang="en-AU" dirty="0"/>
              <a:t>ptimise function</a:t>
            </a:r>
          </a:p>
          <a:p>
            <a:r>
              <a:rPr lang="en-AU" b="1" u="sng" dirty="0"/>
              <a:t>P</a:t>
            </a:r>
            <a:r>
              <a:rPr lang="en-AU" dirty="0"/>
              <a:t>revent deterioration</a:t>
            </a:r>
          </a:p>
          <a:p>
            <a:r>
              <a:rPr lang="en-AU" b="1" u="sng" dirty="0"/>
              <a:t>D</a:t>
            </a:r>
            <a:r>
              <a:rPr lang="en-AU" dirty="0"/>
              <a:t>evelop a plan of care</a:t>
            </a:r>
          </a:p>
          <a:p>
            <a:r>
              <a:rPr lang="en-AU" dirty="0"/>
              <a:t>Manage e</a:t>
            </a:r>
            <a:r>
              <a:rPr lang="en-AU" b="1" u="sng" dirty="0"/>
              <a:t>x</a:t>
            </a:r>
            <a:r>
              <a:rPr lang="en-AU" dirty="0"/>
              <a:t>acerbations</a:t>
            </a:r>
          </a:p>
          <a:p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281E51-61E3-4A43-A967-2EED860D8CA2}"/>
              </a:ext>
            </a:extLst>
          </p:cNvPr>
          <p:cNvSpPr txBox="1">
            <a:spLocks/>
          </p:cNvSpPr>
          <p:nvPr/>
        </p:nvSpPr>
        <p:spPr>
          <a:xfrm>
            <a:off x="850900" y="5975806"/>
            <a:ext cx="6624466" cy="72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AU" sz="1200" dirty="0"/>
              <a:t>COPD Action Plan taken from: </a:t>
            </a:r>
            <a:r>
              <a:rPr lang="en-A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Lung Foundation Australia. Resources. Lung Foundation Australia website. Updated 2021. Available at </a:t>
            </a:r>
            <a:r>
              <a:rPr lang="en-AU" sz="1200" dirty="0">
                <a:hlinkClick r:id="rId4"/>
              </a:rPr>
              <a:t>https://lungfoundation.com.au/resources/copd-action-plan/</a:t>
            </a:r>
            <a:r>
              <a:rPr lang="en-AU" sz="1200" dirty="0"/>
              <a:t> 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45"/>
    </mc:Choice>
    <mc:Fallback xmlns="">
      <p:transition spd="slow" advTm="4934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4454-650D-4431-A1EC-FA8B3FE1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4887-4FD5-42A6-AB33-9637665BB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Assign MOA and place-in-therapy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92D114-D760-4B39-9F78-E193F1A12D1A}"/>
              </a:ext>
            </a:extLst>
          </p:cNvPr>
          <p:cNvGraphicFramePr>
            <a:graphicFrameLocks noGrp="1"/>
          </p:cNvGraphicFramePr>
          <p:nvPr/>
        </p:nvGraphicFramePr>
        <p:xfrm>
          <a:off x="5211884" y="2462054"/>
          <a:ext cx="6141916" cy="3078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6777">
                  <a:extLst>
                    <a:ext uri="{9D8B030D-6E8A-4147-A177-3AD203B41FA5}">
                      <a16:colId xmlns:a16="http://schemas.microsoft.com/office/drawing/2014/main" val="2186266249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671398440"/>
                    </a:ext>
                  </a:extLst>
                </a:gridCol>
                <a:gridCol w="2215662">
                  <a:extLst>
                    <a:ext uri="{9D8B030D-6E8A-4147-A177-3AD203B41FA5}">
                      <a16:colId xmlns:a16="http://schemas.microsoft.com/office/drawing/2014/main" val="64753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000" b="1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000" b="1" dirty="0"/>
                        <a:t>Main Indication </a:t>
                      </a:r>
                    </a:p>
                    <a:p>
                      <a:pPr algn="l"/>
                      <a:r>
                        <a:rPr lang="en-AU" sz="2000" b="1" dirty="0"/>
                        <a:t>(Asthma vs COPD)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SABA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8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SAMA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1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LABA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2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4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Methylxanthine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1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9333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0D21C6-36C6-45BA-A1B8-8B044129728E}"/>
              </a:ext>
            </a:extLst>
          </p:cNvPr>
          <p:cNvSpPr txBox="1"/>
          <p:nvPr/>
        </p:nvSpPr>
        <p:spPr>
          <a:xfrm>
            <a:off x="838200" y="2724021"/>
            <a:ext cx="21319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Salbutamol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Ciclesonide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Formoterol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Tiotropium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Aclidinium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Budesonide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Terbutaline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Umeclidinium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 err="1"/>
              <a:t>Beclometasone</a:t>
            </a:r>
            <a:endParaRPr lang="en-A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DAD82-B802-4331-8F4C-D961B60AD37C}"/>
              </a:ext>
            </a:extLst>
          </p:cNvPr>
          <p:cNvSpPr txBox="1"/>
          <p:nvPr/>
        </p:nvSpPr>
        <p:spPr>
          <a:xfrm>
            <a:off x="2970149" y="2724021"/>
            <a:ext cx="22417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Vilanterol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Fluticasone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Glycopyrronium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Indacaterol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Ipratropium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Salmeterol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Theophylline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/>
              <a:t>Olodaterol</a:t>
            </a:r>
          </a:p>
        </p:txBody>
      </p:sp>
    </p:spTree>
    <p:extLst>
      <p:ext uri="{BB962C8B-B14F-4D97-AF65-F5344CB8AC3E}">
        <p14:creationId xmlns:p14="http://schemas.microsoft.com/office/powerpoint/2010/main" val="841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16"/>
    </mc:Choice>
    <mc:Fallback xmlns="">
      <p:transition spd="slow" advTm="5141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4454-650D-4431-A1EC-FA8B3FE1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4887-4FD5-42A6-AB33-9637665BB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Personal Reflection </a:t>
            </a:r>
            <a:r>
              <a:rPr lang="en-AU" dirty="0"/>
              <a:t>– Mrs X (Part 1)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r>
              <a:rPr lang="en-AU" dirty="0"/>
              <a:t>Newly diagnosed with COPD</a:t>
            </a:r>
          </a:p>
          <a:p>
            <a:r>
              <a:rPr lang="en-AU" dirty="0"/>
              <a:t>Anxious +++</a:t>
            </a:r>
          </a:p>
          <a:p>
            <a:r>
              <a:rPr lang="en-AU" dirty="0"/>
              <a:t>Presents you with a new script 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r>
              <a:rPr lang="en-AU" i="1" dirty="0">
                <a:solidFill>
                  <a:srgbClr val="0070C0"/>
                </a:solidFill>
              </a:rPr>
              <a:t>Have you seen a patient like Mrs X?</a:t>
            </a:r>
          </a:p>
          <a:p>
            <a:r>
              <a:rPr lang="en-AU" i="1" dirty="0">
                <a:solidFill>
                  <a:srgbClr val="0070C0"/>
                </a:solidFill>
              </a:rPr>
              <a:t>How do you engage with Mrs X to develop rapport?</a:t>
            </a:r>
          </a:p>
        </p:txBody>
      </p:sp>
    </p:spTree>
    <p:extLst>
      <p:ext uri="{BB962C8B-B14F-4D97-AF65-F5344CB8AC3E}">
        <p14:creationId xmlns:p14="http://schemas.microsoft.com/office/powerpoint/2010/main" val="1028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35"/>
    </mc:Choice>
    <mc:Fallback xmlns="">
      <p:transition spd="slow" advTm="949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9BC085-E2A8-4FDA-B614-80FFB0D08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1527810"/>
            <a:ext cx="8237220" cy="3802380"/>
          </a:xfrm>
        </p:spPr>
      </p:pic>
    </p:spTree>
    <p:extLst>
      <p:ext uri="{BB962C8B-B14F-4D97-AF65-F5344CB8AC3E}">
        <p14:creationId xmlns:p14="http://schemas.microsoft.com/office/powerpoint/2010/main" val="30833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1"/>
    </mc:Choice>
    <mc:Fallback xmlns="">
      <p:transition spd="slow" advTm="287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FCB0-C827-4603-9DA6-848944F6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4C951-EBAE-40C3-9C18-ECAC0BF8C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Lung Foundation Australia. COPD Overview. Lung Foundation Australia website. </a:t>
            </a:r>
            <a:r>
              <a:rPr lang="en-AU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https://lungfoundation.com.au/health-professionals/conditions/copd/overview</a:t>
            </a:r>
            <a:r>
              <a:rPr lang="en-AU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AU" sz="18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Updated 2023. </a:t>
            </a:r>
            <a:endParaRPr lang="en-AU" sz="18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Global Initiative for Chronic Obstructive Lung Disease, Inc. Global strategy for the diagnosis, management, and prevention of chronic obstructive pulmonary disease. GOLD COPD website. </a:t>
            </a:r>
            <a:r>
              <a:rPr lang="en-AU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https://goldcopd.org/</a:t>
            </a: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Updated 2024. 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Obstructive Pulmonary Disease (COPD). In: eTG complete (Respiratory). Therapeutic Guidelines. 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May 2022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A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Heart, Lung, and Blood Institute (NHLBI). The Basics of Chronic Obstructive Pulmonary Disease (COPD). NHLBI website. Updated June 2018. </a:t>
            </a:r>
          </a:p>
          <a:p>
            <a:r>
              <a:rPr lang="en-AU" sz="1800" dirty="0">
                <a:ea typeface="Calibri" panose="020F0502020204030204" pitchFamily="34" charset="0"/>
                <a:cs typeface="Times New Roman" panose="02020603050405020304" pitchFamily="18" charset="0"/>
              </a:rPr>
              <a:t>Australian Government. Chronic obstructive pulmonary disease (COPD). Australian Institute of Health and Welfare website. </a:t>
            </a:r>
            <a:r>
              <a:rPr lang="en-AU" sz="1800" dirty="0">
                <a:hlinkClick r:id="rId5"/>
              </a:rPr>
              <a:t>https://www.aihw.gov.au/reports/chronic-respiratory-conditions/copd/contents/deaths</a:t>
            </a:r>
            <a:r>
              <a:rPr lang="en-AU" sz="1800" dirty="0">
                <a:cs typeface="Times New Roman" panose="02020603050405020304" pitchFamily="18" charset="0"/>
              </a:rPr>
              <a:t>. Updated August 25, 2020. 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2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8"/>
    </mc:Choice>
    <mc:Fallback xmlns="">
      <p:transition spd="slow" advTm="103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2CAC-26E8-42B9-8F87-70F87E55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Asthma and COPD can co-exist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6A016-BEFA-47F5-863E-2C4EB6F1469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23951" r="76047" b="53372"/>
          <a:stretch/>
        </p:blipFill>
        <p:spPr bwMode="auto">
          <a:xfrm>
            <a:off x="5059973" y="1690688"/>
            <a:ext cx="6293827" cy="3736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6AABC4-78DE-4C9B-8484-22068599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270"/>
            <a:ext cx="4407877" cy="4356702"/>
          </a:xfrm>
        </p:spPr>
        <p:txBody>
          <a:bodyPr anchor="ctr">
            <a:normAutofit/>
          </a:bodyPr>
          <a:lstStyle/>
          <a:p>
            <a:r>
              <a:rPr lang="en-AU" sz="2400" dirty="0"/>
              <a:t>Asthma – airflow limitation is reversible with use of bronchodilator</a:t>
            </a:r>
          </a:p>
          <a:p>
            <a:r>
              <a:rPr lang="en-AU" sz="2400" dirty="0"/>
              <a:t>COPD – airflow limitation is not fully reversible </a:t>
            </a:r>
          </a:p>
          <a:p>
            <a:pPr marL="0" indent="0">
              <a:buNone/>
            </a:pPr>
            <a:r>
              <a:rPr lang="en-AU" sz="2400" dirty="0"/>
              <a:t> </a:t>
            </a:r>
          </a:p>
          <a:p>
            <a:r>
              <a:rPr lang="en-AU" sz="2400" dirty="0"/>
              <a:t>However, patients can respond to treatment differently </a:t>
            </a:r>
            <a:r>
              <a:rPr lang="en-AU" sz="2400" dirty="0">
                <a:sym typeface="Wingdings" panose="05000000000000000000" pitchFamily="2" charset="2"/>
              </a:rPr>
              <a:t> categorisation by ‘phenotype’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B7D624-6F46-4215-B3E6-A5E4827DB290}"/>
              </a:ext>
            </a:extLst>
          </p:cNvPr>
          <p:cNvSpPr txBox="1">
            <a:spLocks/>
          </p:cNvSpPr>
          <p:nvPr/>
        </p:nvSpPr>
        <p:spPr>
          <a:xfrm>
            <a:off x="5059973" y="5298630"/>
            <a:ext cx="6293827" cy="914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/>
              <a:t>Image taken from: </a:t>
            </a:r>
            <a:r>
              <a:rPr lang="en-A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Lung Foundation Australia. The COPD-X plan: Australian and New Zealand guidelines for the management of chronic obstructive pulmonary disease. Lung Foundation Australia website. </a:t>
            </a:r>
          </a:p>
        </p:txBody>
      </p:sp>
    </p:spTree>
    <p:extLst>
      <p:ext uri="{BB962C8B-B14F-4D97-AF65-F5344CB8AC3E}">
        <p14:creationId xmlns:p14="http://schemas.microsoft.com/office/powerpoint/2010/main" val="1442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90"/>
    </mc:Choice>
    <mc:Fallback xmlns="">
      <p:transition spd="slow" advTm="1349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Usually based on a:</a:t>
            </a:r>
          </a:p>
          <a:p>
            <a:pPr lvl="1"/>
            <a:r>
              <a:rPr lang="en-AU" dirty="0"/>
              <a:t>History of smoking or exposure to another noxious agent PLUS</a:t>
            </a:r>
          </a:p>
          <a:p>
            <a:pPr lvl="1"/>
            <a:r>
              <a:rPr lang="en-AU" dirty="0"/>
              <a:t>A FEV1/FVC &lt; 0.7 post-bronchodilator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dirty="0"/>
              <a:t>I.e. airflow limitation not reversible with a bronchodilator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64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72"/>
    </mc:Choice>
    <mc:Fallback xmlns="">
      <p:transition spd="slow" advTm="1286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Severity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761"/>
            <a:ext cx="10515600" cy="4351338"/>
          </a:xfrm>
        </p:spPr>
        <p:txBody>
          <a:bodyPr>
            <a:normAutofit/>
          </a:bodyPr>
          <a:lstStyle/>
          <a:p>
            <a:r>
              <a:rPr lang="en-AU" sz="2400" dirty="0"/>
              <a:t>COPD Assessment Test (CAT) </a:t>
            </a:r>
          </a:p>
          <a:p>
            <a:endParaRPr lang="en-AU" sz="2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9DA921-8C63-465D-995F-CD98984177F2}"/>
              </a:ext>
            </a:extLst>
          </p:cNvPr>
          <p:cNvCxnSpPr>
            <a:cxnSpLocks/>
          </p:cNvCxnSpPr>
          <p:nvPr/>
        </p:nvCxnSpPr>
        <p:spPr>
          <a:xfrm flipH="1">
            <a:off x="8912180" y="463639"/>
            <a:ext cx="1287888" cy="203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0ED43DB-7CD8-46C4-A04D-4C85DE0A158B}"/>
              </a:ext>
            </a:extLst>
          </p:cNvPr>
          <p:cNvSpPr txBox="1">
            <a:spLocks/>
          </p:cNvSpPr>
          <p:nvPr/>
        </p:nvSpPr>
        <p:spPr>
          <a:xfrm>
            <a:off x="5519133" y="5471255"/>
            <a:ext cx="6423340" cy="72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/>
              <a:t>Figure taken from: </a:t>
            </a:r>
            <a:r>
              <a:rPr lang="en-A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Lung Foundation Australia. Stepwise Management of Stable COPD. Lung Foundation Australia website. Updated 2022. Available at </a:t>
            </a:r>
            <a:r>
              <a:rPr lang="en-AU" sz="1200" dirty="0">
                <a:hlinkClick r:id="rId3"/>
              </a:rPr>
              <a:t>https://lungfoundation.com.au/resources/stepwise-management-of-stable-copd/</a:t>
            </a:r>
            <a:r>
              <a:rPr lang="en-AU" sz="1200" dirty="0"/>
              <a:t> 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F5AA72-7414-43EB-9ED9-070A4D08F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16" t="20525" r="28477" b="23150"/>
          <a:stretch/>
        </p:blipFill>
        <p:spPr>
          <a:xfrm>
            <a:off x="263479" y="1904085"/>
            <a:ext cx="5255654" cy="35079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6F26522-14EF-4E80-B811-A7419B3D40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96" t="14085" r="35458" b="6948"/>
          <a:stretch/>
        </p:blipFill>
        <p:spPr>
          <a:xfrm>
            <a:off x="10200066" y="131566"/>
            <a:ext cx="1815921" cy="1905415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EE59603-0A4F-4DD7-ADD9-A4BF5A878BAB}"/>
              </a:ext>
            </a:extLst>
          </p:cNvPr>
          <p:cNvSpPr txBox="1">
            <a:spLocks/>
          </p:cNvSpPr>
          <p:nvPr/>
        </p:nvSpPr>
        <p:spPr>
          <a:xfrm>
            <a:off x="263479" y="5471255"/>
            <a:ext cx="5255654" cy="72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taken from: Global Initiative for Chronic Obstructive Lung Disease, Inc. Global strategy for the diagnosis, management, and prevention of chronic obstructive pulmonary disease. GOLD COPD website. </a:t>
            </a:r>
            <a:r>
              <a:rPr lang="en-AU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https://goldcopd.org/gold-reports/#</a:t>
            </a: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31907-ACF0-489D-969D-B96441E5A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691" y="2597015"/>
            <a:ext cx="6529296" cy="27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49"/>
    </mc:Choice>
    <mc:Fallback xmlns="">
      <p:transition spd="slow" advTm="1171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Non-Pharmacological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981"/>
            <a:ext cx="5825836" cy="3845444"/>
          </a:xfrm>
        </p:spPr>
        <p:txBody>
          <a:bodyPr anchor="ctr">
            <a:normAutofit/>
          </a:bodyPr>
          <a:lstStyle/>
          <a:p>
            <a:r>
              <a:rPr lang="en-AU" sz="2000" b="1" dirty="0"/>
              <a:t>Smoking cessation!!</a:t>
            </a:r>
          </a:p>
          <a:p>
            <a:r>
              <a:rPr lang="en-AU" sz="2000" dirty="0"/>
              <a:t>Pulmonary rehabilitation </a:t>
            </a:r>
          </a:p>
          <a:p>
            <a:r>
              <a:rPr lang="en-AU" sz="2000" dirty="0"/>
              <a:t>Regular exercise</a:t>
            </a:r>
          </a:p>
          <a:p>
            <a:r>
              <a:rPr lang="en-AU" sz="2000" dirty="0"/>
              <a:t>Vaccination </a:t>
            </a:r>
          </a:p>
          <a:p>
            <a:pPr lvl="1"/>
            <a:r>
              <a:rPr lang="en-AU" sz="1800" dirty="0"/>
              <a:t>Influenza </a:t>
            </a:r>
          </a:p>
          <a:p>
            <a:pPr lvl="1"/>
            <a:r>
              <a:rPr lang="en-AU" sz="1800" dirty="0"/>
              <a:t>Pneumococcal</a:t>
            </a:r>
          </a:p>
          <a:p>
            <a:pPr lvl="1"/>
            <a:r>
              <a:rPr lang="en-AU" sz="1800" dirty="0"/>
              <a:t>COVID</a:t>
            </a:r>
          </a:p>
          <a:p>
            <a:pPr lvl="1"/>
            <a:r>
              <a:rPr lang="en-AU" sz="1800"/>
              <a:t>Etc. </a:t>
            </a:r>
            <a:endParaRPr lang="en-AU" sz="1800" dirty="0"/>
          </a:p>
          <a:p>
            <a:r>
              <a:rPr lang="en-AU" sz="2000" dirty="0"/>
              <a:t>COPD action plan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FE1F4-A376-496A-AEE2-EBC6583DD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96" t="14085" r="35458" b="6948"/>
          <a:stretch/>
        </p:blipFill>
        <p:spPr>
          <a:xfrm>
            <a:off x="10200066" y="131566"/>
            <a:ext cx="1815921" cy="19054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6D243B-2A2F-439A-944E-C51868F17FF8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195515" y="1084274"/>
            <a:ext cx="1004551" cy="100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41EEF1-D0E7-46F7-9250-094C5B45AB84}"/>
              </a:ext>
            </a:extLst>
          </p:cNvPr>
          <p:cNvSpPr txBox="1">
            <a:spLocks/>
          </p:cNvSpPr>
          <p:nvPr/>
        </p:nvSpPr>
        <p:spPr>
          <a:xfrm>
            <a:off x="3948545" y="5882425"/>
            <a:ext cx="8027555" cy="72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/>
              <a:t>Figure taken from: </a:t>
            </a:r>
            <a:r>
              <a:rPr lang="en-A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Lung Foundation Australia. Stepwise Management of Stable COPD. Lung Foundation Australia website. Updated 2022. Available at </a:t>
            </a:r>
            <a:r>
              <a:rPr lang="en-AU" sz="1200" dirty="0">
                <a:hlinkClick r:id="rId4"/>
              </a:rPr>
              <a:t>https://lungfoundation.com.au/resources/stepwise-management-of-stable-copd/</a:t>
            </a:r>
            <a:r>
              <a:rPr lang="en-AU" sz="1200" dirty="0"/>
              <a:t> 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A966-A525-4D52-89DF-E69EA93972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76"/>
          <a:stretch/>
        </p:blipFill>
        <p:spPr>
          <a:xfrm>
            <a:off x="3948545" y="2337560"/>
            <a:ext cx="8027555" cy="35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90"/>
    </mc:Choice>
    <mc:Fallback xmlns="">
      <p:transition spd="slow" advTm="1360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Pharmacological 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D0F8D-7BF9-45B8-A9F4-0740358A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96" t="14085" r="35458" b="6948"/>
          <a:stretch/>
        </p:blipFill>
        <p:spPr>
          <a:xfrm>
            <a:off x="10200066" y="131566"/>
            <a:ext cx="1815921" cy="19054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8BF72D-BB45-4A44-AA72-BD3B95855FFE}"/>
              </a:ext>
            </a:extLst>
          </p:cNvPr>
          <p:cNvCxnSpPr>
            <a:cxnSpLocks/>
          </p:cNvCxnSpPr>
          <p:nvPr/>
        </p:nvCxnSpPr>
        <p:spPr>
          <a:xfrm flipH="1">
            <a:off x="9491731" y="1423659"/>
            <a:ext cx="708335" cy="708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716CD8-0EBA-4915-9A8A-57990C683EB4}"/>
              </a:ext>
            </a:extLst>
          </p:cNvPr>
          <p:cNvSpPr txBox="1">
            <a:spLocks/>
          </p:cNvSpPr>
          <p:nvPr/>
        </p:nvSpPr>
        <p:spPr>
          <a:xfrm>
            <a:off x="0" y="5756695"/>
            <a:ext cx="12191999" cy="72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200" dirty="0"/>
              <a:t>Figure taken from: </a:t>
            </a:r>
            <a:r>
              <a:rPr lang="en-A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Lung Foundation Australia. Stepwise Management of Stable COPD. Lung Foundation Australia website. Updated 2022. Available at </a:t>
            </a:r>
            <a:r>
              <a:rPr lang="en-AU" sz="1200" dirty="0">
                <a:hlinkClick r:id="rId4"/>
              </a:rPr>
              <a:t>https://lungfoundation.com.au/resources/stepwise-management-of-stable-copd/</a:t>
            </a:r>
            <a:r>
              <a:rPr lang="en-AU" sz="1200" dirty="0"/>
              <a:t> </a:t>
            </a:r>
            <a:endParaRPr lang="en-A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E75C66-9D31-459B-9E5B-5AB163818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6270938" cy="3544865"/>
          </a:xfrm>
        </p:spPr>
        <p:txBody>
          <a:bodyPr>
            <a:normAutofit/>
          </a:bodyPr>
          <a:lstStyle/>
          <a:p>
            <a:r>
              <a:rPr lang="en-AU" dirty="0"/>
              <a:t>Check adherence &amp; inhaler technique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929A0-5F1A-432C-9247-CBD2EF459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91" y="2484164"/>
            <a:ext cx="11859418" cy="32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52"/>
    </mc:Choice>
    <mc:Fallback xmlns="">
      <p:transition spd="slow" advTm="2026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</a:t>
            </a:r>
            <a:r>
              <a:rPr lang="en-AU" b="1" dirty="0"/>
              <a:t>B</a:t>
            </a:r>
            <a:r>
              <a:rPr lang="en-AU" dirty="0"/>
              <a:t>As in COPD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Some are more common in COPD </a:t>
            </a:r>
            <a:r>
              <a:rPr lang="en-AU" sz="2400" dirty="0">
                <a:sym typeface="Wingdings" panose="05000000000000000000" pitchFamily="2" charset="2"/>
              </a:rPr>
              <a:t> i</a:t>
            </a:r>
            <a:r>
              <a:rPr lang="en-AU" sz="2400" dirty="0"/>
              <a:t>ndacaterol, salmeterol, </a:t>
            </a:r>
            <a:r>
              <a:rPr lang="en-AU" sz="2400" dirty="0" err="1"/>
              <a:t>olodaterol</a:t>
            </a:r>
            <a:r>
              <a:rPr lang="en-AU" sz="2400" dirty="0"/>
              <a:t> </a:t>
            </a:r>
          </a:p>
          <a:p>
            <a:r>
              <a:rPr lang="en-AU" sz="2400" dirty="0"/>
              <a:t>Indacaterol – common S/E is post-inhalation cough</a:t>
            </a:r>
          </a:p>
          <a:p>
            <a:r>
              <a:rPr lang="en-AU" sz="2400" b="1" dirty="0"/>
              <a:t>Vilanterol</a:t>
            </a:r>
            <a:r>
              <a:rPr lang="en-AU" sz="2400" dirty="0"/>
              <a:t> (available in in combination with LAMA, ICS or both) </a:t>
            </a:r>
          </a:p>
          <a:p>
            <a:endParaRPr lang="en-AU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7696CF-3A42-4B5D-8683-2B6114C783C2}"/>
              </a:ext>
            </a:extLst>
          </p:cNvPr>
          <p:cNvGraphicFramePr>
            <a:graphicFrameLocks noGrp="1"/>
          </p:cNvGraphicFramePr>
          <p:nvPr/>
        </p:nvGraphicFramePr>
        <p:xfrm>
          <a:off x="1635549" y="3429000"/>
          <a:ext cx="8920902" cy="2288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60451">
                  <a:extLst>
                    <a:ext uri="{9D8B030D-6E8A-4147-A177-3AD203B41FA5}">
                      <a16:colId xmlns:a16="http://schemas.microsoft.com/office/drawing/2014/main" val="1629743158"/>
                    </a:ext>
                  </a:extLst>
                </a:gridCol>
                <a:gridCol w="4460451">
                  <a:extLst>
                    <a:ext uri="{9D8B030D-6E8A-4147-A177-3AD203B41FA5}">
                      <a16:colId xmlns:a16="http://schemas.microsoft.com/office/drawing/2014/main" val="2322890648"/>
                    </a:ext>
                  </a:extLst>
                </a:gridCol>
              </a:tblGrid>
              <a:tr h="84083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AU" sz="2200" b="1" dirty="0"/>
                        <a:t>Indacaterol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AU" sz="2200" b="0" dirty="0"/>
                        <a:t>Onset ~5 mins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AU" sz="2200" b="0" dirty="0"/>
                        <a:t>Once daily</a:t>
                      </a:r>
                    </a:p>
                  </a:txBody>
                  <a:tcPr marL="138612" marR="138612" marT="69306" marB="69306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AU" sz="2200" b="1" dirty="0"/>
                        <a:t>Olodaterol</a:t>
                      </a:r>
                      <a:r>
                        <a:rPr lang="en-AU" sz="2200" b="0" dirty="0"/>
                        <a:t>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AU" sz="2200" b="0" dirty="0"/>
                        <a:t>Onset ~5-10 mins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AU" sz="2200" b="0" dirty="0"/>
                        <a:t>Once daily</a:t>
                      </a:r>
                    </a:p>
                  </a:txBody>
                  <a:tcPr marL="138612" marR="138612" marT="69306" marB="69306"/>
                </a:tc>
                <a:extLst>
                  <a:ext uri="{0D108BD9-81ED-4DB2-BD59-A6C34878D82A}">
                    <a16:rowId xmlns:a16="http://schemas.microsoft.com/office/drawing/2014/main" val="3170708189"/>
                  </a:ext>
                </a:extLst>
              </a:tr>
              <a:tr h="84083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AU" sz="2200" b="1" dirty="0"/>
                        <a:t>Salmeterol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200" b="0" dirty="0"/>
                        <a:t>Onset ~10-30 mins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AU" sz="2200" b="0" dirty="0"/>
                        <a:t>Twice daily</a:t>
                      </a:r>
                    </a:p>
                  </a:txBody>
                  <a:tcPr marL="138612" marR="138612" marT="69306" marB="69306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AU" sz="2200" b="1" dirty="0"/>
                        <a:t>Formoterol</a:t>
                      </a:r>
                      <a:endParaRPr lang="en-AU" sz="2200" b="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AU" sz="2200" b="0" dirty="0"/>
                        <a:t>Onset ~1-3 mins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AU" sz="2200" b="0" dirty="0"/>
                        <a:t>Twice daily</a:t>
                      </a:r>
                    </a:p>
                  </a:txBody>
                  <a:tcPr marL="138612" marR="138612" marT="69306" marB="69306"/>
                </a:tc>
                <a:extLst>
                  <a:ext uri="{0D108BD9-81ED-4DB2-BD59-A6C34878D82A}">
                    <a16:rowId xmlns:a16="http://schemas.microsoft.com/office/drawing/2014/main" val="267767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8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83"/>
    </mc:Choice>
    <mc:Fallback xmlns="">
      <p:transition spd="slow" advTm="421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235C-86D4-4E85-818C-28845989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Inhaled Anticholinergics - SA</a:t>
            </a:r>
            <a:r>
              <a:rPr lang="en-AU" b="1" dirty="0"/>
              <a:t>M</a:t>
            </a:r>
            <a:r>
              <a:rPr lang="en-AU" dirty="0"/>
              <a:t>As and LA</a:t>
            </a:r>
            <a:r>
              <a:rPr lang="en-AU" b="1" dirty="0"/>
              <a:t>M</a:t>
            </a:r>
            <a:r>
              <a:rPr lang="en-AU" dirty="0"/>
              <a:t>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4867-88A5-4F27-AC06-22080EFB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Acetylcholine is a neurotransmitter of the parasympathetic nervous system  </a:t>
            </a:r>
          </a:p>
          <a:p>
            <a:r>
              <a:rPr lang="en-AU" dirty="0"/>
              <a:t>Acetylcholine induces bronchoconstriction and increased secretions when it acts on muscarinic receptors in the airways</a:t>
            </a:r>
          </a:p>
          <a:p>
            <a:endParaRPr lang="en-AU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C0E5D0-7B11-49EF-90DD-5C86B36114B4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4001294"/>
          <a:ext cx="7010400" cy="186532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384328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29743158"/>
                    </a:ext>
                  </a:extLst>
                </a:gridCol>
              </a:tblGrid>
              <a:tr h="554683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Short-acting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Long-acting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941212"/>
                  </a:ext>
                </a:extLst>
              </a:tr>
              <a:tr h="55468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AU" sz="2000" dirty="0"/>
                        <a:t>Ipratropium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AU" sz="2000" dirty="0"/>
                        <a:t>Aclidinium – BD dosing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AU" sz="2000" dirty="0"/>
                        <a:t>Glycopyrronium – OD dosing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AU" sz="2000" dirty="0"/>
                        <a:t>Tiotropium – OD dosing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AU" sz="2000" dirty="0"/>
                        <a:t>Umeclidinium – OD dosing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7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46"/>
    </mc:Choice>
    <mc:Fallback xmlns="">
      <p:transition spd="slow" advTm="12864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1108</Words>
  <Application>Microsoft Office PowerPoint</Application>
  <PresentationFormat>Widescreen</PresentationFormat>
  <Paragraphs>209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Chronic Obstructive Pulmonary Disease  (COPD)</vt:lpstr>
      <vt:lpstr>PowerPoint Presentation</vt:lpstr>
      <vt:lpstr>Asthma and COPD can co-exist</vt:lpstr>
      <vt:lpstr>Diagnosis</vt:lpstr>
      <vt:lpstr>Severity</vt:lpstr>
      <vt:lpstr>Non-Pharmacological Treatment</vt:lpstr>
      <vt:lpstr>Pharmacological Treatment</vt:lpstr>
      <vt:lpstr>LABAs in COPD</vt:lpstr>
      <vt:lpstr>Inhaled Anticholinergics - SAMAs and LAMAs</vt:lpstr>
      <vt:lpstr>Inhaled Anticholinergics - SAMAs and LAMAs</vt:lpstr>
      <vt:lpstr>Inhaled Corticosteroids in COPD</vt:lpstr>
      <vt:lpstr>PowerPoint Presentation</vt:lpstr>
      <vt:lpstr>Theophylline</vt:lpstr>
      <vt:lpstr>Theophylline (Nuelin® SR)</vt:lpstr>
      <vt:lpstr>COPD Exacerbations</vt:lpstr>
      <vt:lpstr>COPD Exacerbations</vt:lpstr>
      <vt:lpstr>Summary: COPD-X</vt:lpstr>
      <vt:lpstr>Activity 2</vt:lpstr>
      <vt:lpstr>Activity 3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Obstructive Pulmonary Disease (COPD)</dc:title>
  <dc:creator>Cassie Lanskey</dc:creator>
  <cp:lastModifiedBy>Cassie Lanskey</cp:lastModifiedBy>
  <cp:revision>13</cp:revision>
  <dcterms:created xsi:type="dcterms:W3CDTF">2020-07-22T20:55:40Z</dcterms:created>
  <dcterms:modified xsi:type="dcterms:W3CDTF">2024-07-21T11:51:12Z</dcterms:modified>
</cp:coreProperties>
</file>