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3" r:id="rId6"/>
    <p:sldId id="293" r:id="rId7"/>
    <p:sldId id="262" r:id="rId8"/>
    <p:sldId id="260" r:id="rId9"/>
    <p:sldId id="261" r:id="rId10"/>
    <p:sldId id="265" r:id="rId11"/>
    <p:sldId id="266" r:id="rId12"/>
    <p:sldId id="267" r:id="rId13"/>
    <p:sldId id="268" r:id="rId14"/>
    <p:sldId id="272" r:id="rId15"/>
    <p:sldId id="271" r:id="rId16"/>
    <p:sldId id="283" r:id="rId17"/>
    <p:sldId id="273" r:id="rId18"/>
    <p:sldId id="274" r:id="rId19"/>
    <p:sldId id="269" r:id="rId20"/>
    <p:sldId id="270" r:id="rId21"/>
    <p:sldId id="291" r:id="rId22"/>
    <p:sldId id="275" r:id="rId23"/>
    <p:sldId id="292" r:id="rId24"/>
    <p:sldId id="284" r:id="rId25"/>
    <p:sldId id="276" r:id="rId26"/>
    <p:sldId id="277" r:id="rId27"/>
    <p:sldId id="278" r:id="rId28"/>
    <p:sldId id="281" r:id="rId29"/>
    <p:sldId id="279" r:id="rId30"/>
    <p:sldId id="282" r:id="rId31"/>
    <p:sldId id="286" r:id="rId32"/>
    <p:sldId id="285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0602" autoAdjust="0"/>
  </p:normalViewPr>
  <p:slideViewPr>
    <p:cSldViewPr snapToGrid="0">
      <p:cViewPr varScale="1">
        <p:scale>
          <a:sx n="65" d="100"/>
          <a:sy n="65" d="100"/>
        </p:scale>
        <p:origin x="22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94E9F-5773-45CA-A1C3-7F2E604C99E9}" type="datetimeFigureOut">
              <a:rPr lang="en-AU" smtClean="0"/>
              <a:t>31/07/2021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EB4AB-74C7-41EA-915A-7BDA706E35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275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1469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1469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600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202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530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218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510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247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2514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050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44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600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445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2861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6476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4263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1243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940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0031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884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2144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23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4235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5945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116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328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9079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E673-9E78-4612-BDCF-3478CBF5302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331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6408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88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9775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EB4AB-74C7-41EA-915A-7BDA706E354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22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1990-F418-4B15-BBA8-9CA72BD37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895F9-3F7F-433B-8181-64BAFEAD3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3A6A1-91DF-4388-8960-3ED776D6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7DD2-CBF0-46E0-8811-CCAF292510A5}" type="datetimeFigureOut">
              <a:rPr lang="en-AU" smtClean="0"/>
              <a:t>31/07/2021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A9627-A90B-4D2D-A367-8E6678D2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5BDC-ABB5-4FFF-9434-E61C43C7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A713-59CD-48B3-99D6-43DE3DA8D5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517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869C-1163-4E2B-8961-B2F66D25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577AF-16CA-43D6-9961-FE56D2D1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BEC27-F0B0-46F6-82BB-C0563E9C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7DD2-CBF0-46E0-8811-CCAF292510A5}" type="datetimeFigureOut">
              <a:rPr lang="en-AU" smtClean="0"/>
              <a:t>31/07/2021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4E71A-B2B3-4FB6-A8EB-40F06F10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53B2E-81A8-45B1-B257-371FB65B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A713-59CD-48B3-99D6-43DE3DA8D5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784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E2038-C0B2-40C5-A22A-FBAE0613B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AD317-3EC2-48A0-91BF-72C5AC006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56705-AEAB-4660-BB73-53F22FA6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7DD2-CBF0-46E0-8811-CCAF292510A5}" type="datetimeFigureOut">
              <a:rPr lang="en-AU" smtClean="0"/>
              <a:t>31/07/2021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24A51-9FD2-4E03-AEBA-B2E68037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4E5D3-6102-4325-A30A-9501C562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A713-59CD-48B3-99D6-43DE3DA8D5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90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2C78-7A08-4BEE-9E65-EE8B2214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9BE80-DEFD-4DDC-8976-6DEA413D9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203A-4CA7-4959-BCF3-4859F3FD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7DD2-CBF0-46E0-8811-CCAF292510A5}" type="datetimeFigureOut">
              <a:rPr lang="en-AU" smtClean="0"/>
              <a:t>31/07/2021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ECB1-F3C9-4401-9C6A-DEF98051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AE1D5-B363-45D0-8978-B188DD7D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A713-59CD-48B3-99D6-43DE3DA8D5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54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DC3F-89CA-4475-9547-326B8ACC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9DC2E-0057-47C8-AD1D-CA8C488E0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21C26-D136-4BB9-AA4E-368A16E5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7DD2-CBF0-46E0-8811-CCAF292510A5}" type="datetimeFigureOut">
              <a:rPr lang="en-AU" smtClean="0"/>
              <a:t>31/07/2021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1AB3-D30E-4B31-A002-0ABCCC0D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9214-8639-4603-A072-FFDD21AC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A713-59CD-48B3-99D6-43DE3DA8D5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38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597D-F347-4F9A-8BC4-8F4FBE81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A9C9-F634-453D-A647-5F82C49CD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1C271-0280-4E88-9569-C31E5FEBF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C4005-C30F-4754-A2BE-E2015627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7DD2-CBF0-46E0-8811-CCAF292510A5}" type="datetimeFigureOut">
              <a:rPr lang="en-AU" smtClean="0"/>
              <a:t>31/07/2021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E934E-D08C-4497-A082-E901F2B1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32E70-F590-4F9F-8678-6A25DF70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A713-59CD-48B3-99D6-43DE3DA8D5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107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2E2B-1D79-4BA3-8ED0-7722C1DB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25830-A85A-43DA-BB42-F7B0D482E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DC1AA-B341-4CFA-9529-6B7CAAD15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D5D1C-C2A1-4E0F-891E-D234CE3CB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5A0F3-BB10-49B5-8C5B-266CEB854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DB74C-59C0-4FEF-B6F9-6CFF3E415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7DD2-CBF0-46E0-8811-CCAF292510A5}" type="datetimeFigureOut">
              <a:rPr lang="en-AU" smtClean="0"/>
              <a:t>31/07/2021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7476CC-AB82-4DEC-B999-1A65CC36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F7778-E141-4DEB-875D-AF4F84E5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A713-59CD-48B3-99D6-43DE3DA8D5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60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86D60-A28B-4BE5-81F8-177C828A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ECDDF-7526-428E-AA1B-2408F0B05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7DD2-CBF0-46E0-8811-CCAF292510A5}" type="datetimeFigureOut">
              <a:rPr lang="en-AU" smtClean="0"/>
              <a:t>31/07/2021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98988-308C-4426-B2E3-261D3E37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A87AA-EAF8-42CE-81D5-B75C2E34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A713-59CD-48B3-99D6-43DE3DA8D5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688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7787AD-3E25-45F9-B2F6-12804D6A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7DD2-CBF0-46E0-8811-CCAF292510A5}" type="datetimeFigureOut">
              <a:rPr lang="en-AU" smtClean="0"/>
              <a:t>31/07/2021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3D079-D5DE-4A2F-AE80-89E57660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58FCB-9651-4793-851A-338BAAD6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A713-59CD-48B3-99D6-43DE3DA8D5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09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41EF-B02C-440D-A3D9-E5D533FE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39785-2805-4C80-8423-D98A3521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D464E-440E-4733-B3D5-79AF8D34F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A1C6E-0EDC-4CD9-BB33-A3EFE090B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7DD2-CBF0-46E0-8811-CCAF292510A5}" type="datetimeFigureOut">
              <a:rPr lang="en-AU" smtClean="0"/>
              <a:t>31/07/2021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55989-3532-4C8F-8DF4-5D504D62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43557-2B6F-4D67-8AD8-FBB28B7B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A713-59CD-48B3-99D6-43DE3DA8D5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349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15C7-F937-44D6-84B6-0E584948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DFD8B-9CCC-4774-A157-94CA7C134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44310-307E-4089-BF02-B722DBC53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2A5EB-4E29-43E4-8B97-34D28C4C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7DD2-CBF0-46E0-8811-CCAF292510A5}" type="datetimeFigureOut">
              <a:rPr lang="en-AU" smtClean="0"/>
              <a:t>31/07/2021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E935C-C2CE-48E7-AEB4-871B5D19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D646E-EA1F-4876-BCE6-6D928377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A713-59CD-48B3-99D6-43DE3DA8D5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434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8925A-0234-4843-9493-A396B47D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A7A1A-7AF8-4225-8128-7A996CEB2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FEEC9-90FD-4FBF-A511-556B826D2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7DD2-CBF0-46E0-8811-CCAF292510A5}" type="datetimeFigureOut">
              <a:rPr lang="en-AU" smtClean="0"/>
              <a:t>31/07/2021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3278F-6626-4AFA-A885-AEBCA9F97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185E0-6C39-4FF2-90FE-66A51C993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3A713-59CD-48B3-99D6-43DE3DA8D5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219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yoclinic.org/diseases-conditions/cystic-fibrosis/symptoms-causes/syc-20353700#dialogId61259186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yoclinic.org/diseases-conditions/cystic-fibrosis/symptoms-causes/syc-20353700#dialogId61259186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dbrick.me/review-five-feet-apar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yoclinic.org/diseases-conditions/cystic-fibrosis/symptoms-causes/syc-20353700#dialogId61259186" TargetMode="Externa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sticfibrosis.org.au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hr.nlm.nih.gov/primer/inheritance/inheritancepattern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india.net/patients/patientinfo/cystic-fibrosis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u6rfyEMFiQ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BF8A-5117-4921-9C0E-27F57E79D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1764" y="1715999"/>
            <a:ext cx="7159143" cy="1655762"/>
          </a:xfrm>
        </p:spPr>
        <p:txBody>
          <a:bodyPr/>
          <a:lstStyle/>
          <a:p>
            <a:r>
              <a:rPr lang="en-AU" dirty="0"/>
              <a:t>Cystic Fibrosis (CF)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2CEB5E9-31FA-43D9-B47C-830512F8ADF9}"/>
              </a:ext>
            </a:extLst>
          </p:cNvPr>
          <p:cNvSpPr txBox="1">
            <a:spLocks/>
          </p:cNvSpPr>
          <p:nvPr/>
        </p:nvSpPr>
        <p:spPr>
          <a:xfrm>
            <a:off x="3931764" y="3427846"/>
            <a:ext cx="7159143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/>
              <a:t>Part 1 – Epidemiology &amp; Pathophysiology </a:t>
            </a:r>
          </a:p>
          <a:p>
            <a:r>
              <a:rPr lang="en-AU" dirty="0"/>
              <a:t>PC3303 – Integrated Therapeutics 3</a:t>
            </a:r>
          </a:p>
          <a:p>
            <a:r>
              <a:rPr lang="en-AU" dirty="0"/>
              <a:t>Cassie Lanskey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1FAF6B-ABFB-4020-8E63-55EA96CFF5A4}"/>
              </a:ext>
            </a:extLst>
          </p:cNvPr>
          <p:cNvGrpSpPr/>
          <p:nvPr/>
        </p:nvGrpSpPr>
        <p:grpSpPr>
          <a:xfrm>
            <a:off x="0" y="1103719"/>
            <a:ext cx="3508854" cy="4536084"/>
            <a:chOff x="0" y="119628"/>
            <a:chExt cx="3508854" cy="45360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07A559-2A8D-423C-A769-24C53CC18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62" t="6653" r="77594" b="78180"/>
            <a:stretch/>
          </p:blipFill>
          <p:spPr>
            <a:xfrm>
              <a:off x="69937" y="119628"/>
              <a:ext cx="3438917" cy="1931670"/>
            </a:xfrm>
            <a:prstGeom prst="rect">
              <a:avLst/>
            </a:prstGeom>
          </p:spPr>
        </p:pic>
        <p:pic>
          <p:nvPicPr>
            <p:cNvPr id="1026" name="Picture 2" descr="Normal airway versus airway with cystic fibrosis">
              <a:extLst>
                <a:ext uri="{FF2B5EF4-FFF2-40B4-BE49-F238E27FC236}">
                  <a16:creationId xmlns:a16="http://schemas.microsoft.com/office/drawing/2014/main" id="{3BAB69FF-54D7-4019-93D0-8FF68B566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7" y="2051298"/>
              <a:ext cx="3438917" cy="193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F130A3-16D5-4282-B33E-85042BAAC8F4}"/>
                </a:ext>
              </a:extLst>
            </p:cNvPr>
            <p:cNvSpPr txBox="1"/>
            <p:nvPr/>
          </p:nvSpPr>
          <p:spPr>
            <a:xfrm>
              <a:off x="0" y="4055548"/>
              <a:ext cx="343891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Image taken from: </a:t>
              </a:r>
              <a:r>
                <a:rPr lang="en-AU" sz="1100" dirty="0">
                  <a:solidFill>
                    <a:srgbClr val="0070C0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https://www.mayoclinic.org/diseases-conditions/cystic-fibrosis/symptoms-causes/syc-20353700#dialogId61259186</a:t>
              </a:r>
              <a:endParaRPr lang="en-AU" sz="11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14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5895-D23F-41F9-BD34-07E021CA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Respiratory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A5CFD-2AFA-498C-8CD9-ABEF9E8F1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“Limit progression of lung damage caused by bacterial infection and neutrophilic inflammation”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u="sng" dirty="0"/>
              <a:t>Established treatment modalities include:</a:t>
            </a:r>
          </a:p>
          <a:p>
            <a:r>
              <a:rPr lang="en-AU" dirty="0"/>
              <a:t>Effective airway clearance </a:t>
            </a:r>
          </a:p>
          <a:p>
            <a:pPr lvl="1">
              <a:tabLst>
                <a:tab pos="984250" algn="l"/>
              </a:tabLst>
            </a:pPr>
            <a:r>
              <a:rPr lang="en-AU" dirty="0"/>
              <a:t>Chest physiotherapy and mucolytics </a:t>
            </a:r>
          </a:p>
          <a:p>
            <a:r>
              <a:rPr lang="en-AU" dirty="0"/>
              <a:t>Anti-inflammatory drugs </a:t>
            </a:r>
          </a:p>
          <a:p>
            <a:r>
              <a:rPr lang="en-AU" dirty="0"/>
              <a:t>Drugs to correct CFTR protein function </a:t>
            </a:r>
          </a:p>
          <a:p>
            <a:r>
              <a:rPr lang="en-AU" dirty="0"/>
              <a:t>Early aggressive antibiotic therapy </a:t>
            </a:r>
          </a:p>
          <a:p>
            <a:pPr lvl="1"/>
            <a:r>
              <a:rPr lang="en-AU" dirty="0"/>
              <a:t>Heightened need to prevent development of antimicrobial resistance </a:t>
            </a:r>
          </a:p>
        </p:txBody>
      </p:sp>
    </p:spTree>
    <p:extLst>
      <p:ext uri="{BB962C8B-B14F-4D97-AF65-F5344CB8AC3E}">
        <p14:creationId xmlns:p14="http://schemas.microsoft.com/office/powerpoint/2010/main" val="345755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BF8A-5117-4921-9C0E-27F57E79D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1764" y="1715999"/>
            <a:ext cx="7159143" cy="1655762"/>
          </a:xfrm>
        </p:spPr>
        <p:txBody>
          <a:bodyPr/>
          <a:lstStyle/>
          <a:p>
            <a:r>
              <a:rPr lang="en-AU" dirty="0"/>
              <a:t>Cystic Fibrosis (CF)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2CEB5E9-31FA-43D9-B47C-830512F8ADF9}"/>
              </a:ext>
            </a:extLst>
          </p:cNvPr>
          <p:cNvSpPr txBox="1">
            <a:spLocks/>
          </p:cNvSpPr>
          <p:nvPr/>
        </p:nvSpPr>
        <p:spPr>
          <a:xfrm>
            <a:off x="3931764" y="3427846"/>
            <a:ext cx="7159143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/>
              <a:t>Part 2 – Approach to Treatment</a:t>
            </a:r>
          </a:p>
          <a:p>
            <a:r>
              <a:rPr lang="en-AU" dirty="0"/>
              <a:t>PC3303 – Integrated Therapeutics 3</a:t>
            </a:r>
          </a:p>
          <a:p>
            <a:r>
              <a:rPr lang="en-AU" dirty="0"/>
              <a:t>Cassie Lanskey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AC5F47-5530-4407-964F-83FF9082D446}"/>
              </a:ext>
            </a:extLst>
          </p:cNvPr>
          <p:cNvGrpSpPr/>
          <p:nvPr/>
        </p:nvGrpSpPr>
        <p:grpSpPr>
          <a:xfrm>
            <a:off x="0" y="1103719"/>
            <a:ext cx="3508854" cy="4536084"/>
            <a:chOff x="0" y="119628"/>
            <a:chExt cx="3508854" cy="453608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4DDCF7-9E24-492D-A72D-158F8CB7B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62" t="6653" r="77594" b="78180"/>
            <a:stretch/>
          </p:blipFill>
          <p:spPr>
            <a:xfrm>
              <a:off x="69937" y="119628"/>
              <a:ext cx="3438917" cy="1931670"/>
            </a:xfrm>
            <a:prstGeom prst="rect">
              <a:avLst/>
            </a:prstGeom>
          </p:spPr>
        </p:pic>
        <p:pic>
          <p:nvPicPr>
            <p:cNvPr id="14" name="Picture 2" descr="Normal airway versus airway with cystic fibrosis">
              <a:extLst>
                <a:ext uri="{FF2B5EF4-FFF2-40B4-BE49-F238E27FC236}">
                  <a16:creationId xmlns:a16="http://schemas.microsoft.com/office/drawing/2014/main" id="{D63DE8C4-6830-4D31-B62D-45B21E473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7" y="2051298"/>
              <a:ext cx="3438917" cy="193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2032A7-2D07-4C2C-BC18-CB2610820D22}"/>
                </a:ext>
              </a:extLst>
            </p:cNvPr>
            <p:cNvSpPr txBox="1"/>
            <p:nvPr/>
          </p:nvSpPr>
          <p:spPr>
            <a:xfrm>
              <a:off x="0" y="4055548"/>
              <a:ext cx="343891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Image taken from: </a:t>
              </a:r>
              <a:r>
                <a:rPr lang="en-AU" sz="1100" dirty="0">
                  <a:solidFill>
                    <a:srgbClr val="0070C0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https://www.mayoclinic.org/diseases-conditions/cystic-fibrosis/symptoms-causes/syc-20353700#dialogId61259186</a:t>
              </a:r>
              <a:endParaRPr lang="en-AU" sz="11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15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B0BDB7-7979-4089-8BEC-7619EA8AB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0" y="1527810"/>
            <a:ext cx="8237220" cy="3802380"/>
          </a:xfrm>
        </p:spPr>
      </p:pic>
    </p:spTree>
    <p:extLst>
      <p:ext uri="{BB962C8B-B14F-4D97-AF65-F5344CB8AC3E}">
        <p14:creationId xmlns:p14="http://schemas.microsoft.com/office/powerpoint/2010/main" val="338149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DF6E-74BB-4875-857D-7735FE68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7AB2-A1F6-466B-A656-25A1AA6FB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AU" dirty="0"/>
              <a:t>Understand the pathophysiology of CF</a:t>
            </a:r>
          </a:p>
          <a:p>
            <a:pPr>
              <a:lnSpc>
                <a:spcPct val="130000"/>
              </a:lnSpc>
            </a:pPr>
            <a:r>
              <a:rPr lang="en-AU" b="1" dirty="0">
                <a:solidFill>
                  <a:srgbClr val="0070C0"/>
                </a:solidFill>
              </a:rPr>
              <a:t>List the drug treatment options</a:t>
            </a:r>
          </a:p>
          <a:p>
            <a:pPr lvl="1">
              <a:lnSpc>
                <a:spcPct val="130000"/>
              </a:lnSpc>
            </a:pPr>
            <a:r>
              <a:rPr lang="en-AU" b="1" dirty="0">
                <a:solidFill>
                  <a:srgbClr val="0070C0"/>
                </a:solidFill>
              </a:rPr>
              <a:t>Place in therapy</a:t>
            </a:r>
          </a:p>
          <a:p>
            <a:pPr lvl="1">
              <a:lnSpc>
                <a:spcPct val="130000"/>
              </a:lnSpc>
            </a:pPr>
            <a:r>
              <a:rPr lang="en-AU" b="1" dirty="0">
                <a:solidFill>
                  <a:srgbClr val="0070C0"/>
                </a:solidFill>
              </a:rPr>
              <a:t>Mechanism of action </a:t>
            </a:r>
          </a:p>
          <a:p>
            <a:pPr lvl="1">
              <a:lnSpc>
                <a:spcPct val="130000"/>
              </a:lnSpc>
            </a:pPr>
            <a:r>
              <a:rPr lang="en-AU" b="1" dirty="0">
                <a:solidFill>
                  <a:srgbClr val="0070C0"/>
                </a:solidFill>
              </a:rPr>
              <a:t>Common adverse effects</a:t>
            </a:r>
          </a:p>
          <a:p>
            <a:pPr lvl="1">
              <a:lnSpc>
                <a:spcPct val="130000"/>
              </a:lnSpc>
            </a:pPr>
            <a:r>
              <a:rPr lang="en-AU" b="1" dirty="0">
                <a:solidFill>
                  <a:srgbClr val="0070C0"/>
                </a:solidFill>
              </a:rPr>
              <a:t>Monitoring and counselling </a:t>
            </a:r>
          </a:p>
          <a:p>
            <a:pPr>
              <a:lnSpc>
                <a:spcPct val="130000"/>
              </a:lnSpc>
            </a:pPr>
            <a:r>
              <a:rPr lang="en-AU" b="1" dirty="0">
                <a:solidFill>
                  <a:srgbClr val="0070C0"/>
                </a:solidFill>
              </a:rPr>
              <a:t>Understand the principles of infection prevention &amp; treatment</a:t>
            </a:r>
          </a:p>
          <a:p>
            <a:pPr>
              <a:lnSpc>
                <a:spcPct val="130000"/>
              </a:lnSpc>
            </a:pPr>
            <a:r>
              <a:rPr lang="en-AU" dirty="0"/>
              <a:t>Apply this knowledge to a case study </a:t>
            </a:r>
          </a:p>
          <a:p>
            <a:pPr lvl="1">
              <a:lnSpc>
                <a:spcPct val="130000"/>
              </a:lnSpc>
            </a:pPr>
            <a:r>
              <a:rPr lang="en-AU" dirty="0"/>
              <a:t>Identify common clinical problems </a:t>
            </a:r>
          </a:p>
          <a:p>
            <a:pPr lvl="1">
              <a:lnSpc>
                <a:spcPct val="130000"/>
              </a:lnSpc>
            </a:pPr>
            <a:r>
              <a:rPr lang="en-AU" dirty="0"/>
              <a:t>Create a pharmaceutical care plan </a:t>
            </a:r>
          </a:p>
        </p:txBody>
      </p:sp>
    </p:spTree>
    <p:extLst>
      <p:ext uri="{BB962C8B-B14F-4D97-AF65-F5344CB8AC3E}">
        <p14:creationId xmlns:p14="http://schemas.microsoft.com/office/powerpoint/2010/main" val="3367181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1DC9-7A9B-4A1F-9755-35B3942B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E7A6F-B309-40E8-AE7F-CCDCE6F4D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AU" dirty="0"/>
              <a:t>Effective airway clearance</a:t>
            </a:r>
          </a:p>
          <a:p>
            <a:pPr marL="514350" indent="-514350">
              <a:buAutoNum type="arabicPeriod"/>
            </a:pPr>
            <a:r>
              <a:rPr lang="en-AU" dirty="0"/>
              <a:t>Anti-inflammatory drugs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/>
              <a:t>Potentiator therapy with drugs to correct CFTR protein function </a:t>
            </a:r>
          </a:p>
          <a:p>
            <a:pPr marL="514350" indent="-514350">
              <a:buAutoNum type="arabicPeriod"/>
            </a:pPr>
            <a:r>
              <a:rPr lang="en-AU" dirty="0"/>
              <a:t>Infection control in CF</a:t>
            </a:r>
          </a:p>
          <a:p>
            <a:pPr marL="514350" indent="-514350">
              <a:buAutoNum type="arabicPeriod"/>
            </a:pPr>
            <a:r>
              <a:rPr lang="en-AU" dirty="0"/>
              <a:t>Optimising antibiotic therapy</a:t>
            </a:r>
          </a:p>
        </p:txBody>
      </p:sp>
    </p:spTree>
    <p:extLst>
      <p:ext uri="{BB962C8B-B14F-4D97-AF65-F5344CB8AC3E}">
        <p14:creationId xmlns:p14="http://schemas.microsoft.com/office/powerpoint/2010/main" val="349134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A460-0D3A-47A9-A97C-93E46854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 Effective Airway Clearance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AE7B1-0314-45AE-BFBD-EA64C94A7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Chest physiotherapy </a:t>
            </a:r>
          </a:p>
          <a:p>
            <a:r>
              <a:rPr lang="en-AU" dirty="0"/>
              <a:t>Exercise 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r>
              <a:rPr lang="en-AU" dirty="0"/>
              <a:t>Beta-agonists</a:t>
            </a:r>
          </a:p>
          <a:p>
            <a:pPr lvl="1"/>
            <a:r>
              <a:rPr lang="en-AU" dirty="0"/>
              <a:t>Short-acting beta-agonists may be used prior to chest physiotherapy and PRN if spirometry results improve post-SABA use</a:t>
            </a:r>
          </a:p>
          <a:p>
            <a:pPr lvl="1"/>
            <a:r>
              <a:rPr lang="en-AU" dirty="0"/>
              <a:t>Long-acting beta-agonists may be used if there is evidence of associated asthma / LABA improves the patient’s symptoms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7876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A460-0D3A-47A9-A97C-93E46854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 Effective Airway Clearance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AE7B1-0314-45AE-BFBD-EA64C94A7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r>
              <a:rPr lang="en-AU" dirty="0"/>
              <a:t>Nebulised mucolytics</a:t>
            </a:r>
          </a:p>
          <a:p>
            <a:pPr lvl="1"/>
            <a:r>
              <a:rPr lang="en-AU" dirty="0" err="1"/>
              <a:t>Dornase</a:t>
            </a:r>
            <a:r>
              <a:rPr lang="en-AU" dirty="0"/>
              <a:t> alfa (</a:t>
            </a:r>
            <a:r>
              <a:rPr lang="en-AU" dirty="0" err="1"/>
              <a:t>Pulmozyme</a:t>
            </a:r>
            <a:r>
              <a:rPr lang="en-AU" dirty="0"/>
              <a:t>®)</a:t>
            </a:r>
          </a:p>
          <a:p>
            <a:pPr lvl="2"/>
            <a:r>
              <a:rPr lang="en-AU" dirty="0"/>
              <a:t>Cleaves extracellular DNA released from dead neutrophils in the airways </a:t>
            </a:r>
          </a:p>
          <a:p>
            <a:pPr lvl="2"/>
            <a:r>
              <a:rPr lang="en-AU" dirty="0"/>
              <a:t>Dose: 1 nebule (2.5mg) once daily</a:t>
            </a:r>
          </a:p>
          <a:p>
            <a:pPr lvl="2"/>
            <a:r>
              <a:rPr lang="en-AU" dirty="0"/>
              <a:t>Adverse effects: voice alteration, pharyngitis, laryngitis, rash</a:t>
            </a:r>
          </a:p>
          <a:p>
            <a:pPr lvl="2"/>
            <a:r>
              <a:rPr lang="en-AU" dirty="0"/>
              <a:t>Counselling: Do not dilute or mix with other drugs in the nebuliser </a:t>
            </a:r>
          </a:p>
          <a:p>
            <a:pPr marL="914400" lvl="2" indent="0">
              <a:buNone/>
            </a:pPr>
            <a:endParaRPr lang="en-AU" dirty="0"/>
          </a:p>
          <a:p>
            <a:pPr lvl="1"/>
            <a:r>
              <a:rPr lang="en-AU" dirty="0"/>
              <a:t>Hypertonic saline </a:t>
            </a:r>
          </a:p>
          <a:p>
            <a:pPr lvl="2"/>
            <a:r>
              <a:rPr lang="en-AU" dirty="0"/>
              <a:t>Sodium chloride 6% solution </a:t>
            </a:r>
          </a:p>
          <a:p>
            <a:pPr lvl="2"/>
            <a:r>
              <a:rPr lang="en-AU" dirty="0"/>
              <a:t>Adverse effects: may cause bronchospasm, pre-treatment with bronchodilators may be required</a:t>
            </a:r>
          </a:p>
          <a:p>
            <a:pPr lvl="2"/>
            <a:r>
              <a:rPr lang="en-AU" dirty="0"/>
              <a:t>Counselling: Solution must remain sterile, discard unused portion of opened sachets</a:t>
            </a:r>
          </a:p>
          <a:p>
            <a:pPr marL="914400" lvl="2" indent="0">
              <a:buNone/>
            </a:pPr>
            <a:endParaRPr lang="en-AU" dirty="0"/>
          </a:p>
          <a:p>
            <a:r>
              <a:rPr lang="en-AU" dirty="0"/>
              <a:t>Inhaled mannitol</a:t>
            </a:r>
          </a:p>
        </p:txBody>
      </p:sp>
    </p:spTree>
    <p:extLst>
      <p:ext uri="{BB962C8B-B14F-4D97-AF65-F5344CB8AC3E}">
        <p14:creationId xmlns:p14="http://schemas.microsoft.com/office/powerpoint/2010/main" val="3939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A460-0D3A-47A9-A97C-93E46854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2. Anti-inflammatory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AE7B1-0314-45AE-BFBD-EA64C94A7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Azithromycin</a:t>
            </a:r>
          </a:p>
          <a:p>
            <a:pPr lvl="1"/>
            <a:r>
              <a:rPr lang="en-AU" dirty="0"/>
              <a:t>Class: Macrolide</a:t>
            </a:r>
          </a:p>
          <a:p>
            <a:pPr lvl="1"/>
            <a:r>
              <a:rPr lang="en-AU" dirty="0"/>
              <a:t>Used in patients with chronic </a:t>
            </a:r>
            <a:r>
              <a:rPr lang="en-AU" i="1" dirty="0"/>
              <a:t>Pseudomonas aeruginosa </a:t>
            </a:r>
            <a:r>
              <a:rPr lang="en-AU" dirty="0"/>
              <a:t>infection</a:t>
            </a:r>
          </a:p>
          <a:p>
            <a:pPr lvl="1"/>
            <a:r>
              <a:rPr lang="en-AU" dirty="0"/>
              <a:t>Anti-inflammatory (augments neutrophil function) as well as antibiotic effect</a:t>
            </a:r>
          </a:p>
          <a:p>
            <a:pPr lvl="1"/>
            <a:r>
              <a:rPr lang="en-AU" dirty="0"/>
              <a:t>Dose (Adult): Oral 250-500mg 3x/week 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Oral corticosteroids </a:t>
            </a:r>
          </a:p>
          <a:p>
            <a:pPr lvl="1"/>
            <a:r>
              <a:rPr lang="en-AU" dirty="0"/>
              <a:t>Controversial</a:t>
            </a:r>
          </a:p>
          <a:p>
            <a:pPr lvl="1"/>
            <a:r>
              <a:rPr lang="en-AU" dirty="0"/>
              <a:t>Serious adverse effects, e.g. growth suppression, diabetes, cataracts, osteoporosis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Inhaled corticosteroids </a:t>
            </a:r>
          </a:p>
          <a:p>
            <a:pPr lvl="1"/>
            <a:r>
              <a:rPr lang="en-AU" dirty="0"/>
              <a:t>Lacking evidence but may be used</a:t>
            </a:r>
          </a:p>
          <a:p>
            <a:pPr lvl="1"/>
            <a:r>
              <a:rPr lang="en-AU" dirty="0"/>
              <a:t>Assess for benefit by monitoring for changes in spirometry results </a:t>
            </a:r>
          </a:p>
        </p:txBody>
      </p:sp>
    </p:spTree>
    <p:extLst>
      <p:ext uri="{BB962C8B-B14F-4D97-AF65-F5344CB8AC3E}">
        <p14:creationId xmlns:p14="http://schemas.microsoft.com/office/powerpoint/2010/main" val="25711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A460-0D3A-47A9-A97C-93E46854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3. Potentiator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AE7B1-0314-45AE-BFBD-EA64C94A7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en-AU" b="1" dirty="0" err="1"/>
              <a:t>Ivacafor</a:t>
            </a:r>
            <a:r>
              <a:rPr lang="en-AU" dirty="0"/>
              <a:t> (Kalydeco®)</a:t>
            </a:r>
          </a:p>
          <a:p>
            <a:pPr lvl="1">
              <a:lnSpc>
                <a:spcPct val="140000"/>
              </a:lnSpc>
            </a:pPr>
            <a:r>
              <a:rPr lang="en-AU" dirty="0"/>
              <a:t>Increases channel opening of the CFTR protein, facilitating chloride ion transport across cell membranes </a:t>
            </a:r>
          </a:p>
          <a:p>
            <a:pPr lvl="1">
              <a:lnSpc>
                <a:spcPct val="140000"/>
              </a:lnSpc>
            </a:pPr>
            <a:r>
              <a:rPr lang="en-AU" dirty="0"/>
              <a:t>Only effective for patients with a certain type of CF gene mutation (i.e. approx. 8% of all patients with CF in Australia)</a:t>
            </a:r>
          </a:p>
          <a:p>
            <a:pPr lvl="1">
              <a:lnSpc>
                <a:spcPct val="140000"/>
              </a:lnSpc>
            </a:pPr>
            <a:r>
              <a:rPr lang="en-AU" dirty="0"/>
              <a:t>Dose (Adult): 150mg Oral BD</a:t>
            </a:r>
          </a:p>
          <a:p>
            <a:pPr lvl="1">
              <a:lnSpc>
                <a:spcPct val="140000"/>
              </a:lnSpc>
            </a:pPr>
            <a:r>
              <a:rPr lang="en-AU" dirty="0"/>
              <a:t>Adverse effects: Abdominal pain, diarrhoea, dizziness, headache, rash, upper respiratory tract infections, raised LFTs</a:t>
            </a:r>
          </a:p>
          <a:p>
            <a:pPr lvl="1">
              <a:lnSpc>
                <a:spcPct val="140000"/>
              </a:lnSpc>
            </a:pPr>
            <a:r>
              <a:rPr lang="en-AU" dirty="0"/>
              <a:t>Counselling: Monitor LFTs, take with a fatty meal</a:t>
            </a:r>
          </a:p>
        </p:txBody>
      </p:sp>
    </p:spTree>
    <p:extLst>
      <p:ext uri="{BB962C8B-B14F-4D97-AF65-F5344CB8AC3E}">
        <p14:creationId xmlns:p14="http://schemas.microsoft.com/office/powerpoint/2010/main" val="625583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7ECE-880A-49F1-8171-90EBA963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4. Infection Control in 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D70B8-7EE3-4105-9A4E-764E7310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024312"/>
          </a:xfrm>
        </p:spPr>
        <p:txBody>
          <a:bodyPr>
            <a:normAutofit/>
          </a:bodyPr>
          <a:lstStyle/>
          <a:p>
            <a:r>
              <a:rPr lang="en-AU" dirty="0"/>
              <a:t>Respiratory pathogens are highly transmissible </a:t>
            </a:r>
          </a:p>
          <a:p>
            <a:r>
              <a:rPr lang="en-AU" i="1" dirty="0" err="1"/>
              <a:t>Burkholderia</a:t>
            </a:r>
            <a:r>
              <a:rPr lang="en-AU" i="1" dirty="0"/>
              <a:t> </a:t>
            </a:r>
            <a:r>
              <a:rPr lang="en-AU" i="1" dirty="0" err="1"/>
              <a:t>cepacia</a:t>
            </a:r>
            <a:r>
              <a:rPr lang="en-AU" i="1" dirty="0"/>
              <a:t> </a:t>
            </a:r>
            <a:r>
              <a:rPr lang="en-AU" dirty="0"/>
              <a:t>can be transmitted from an infected to a non-infected patient and it is especially difficult to treat </a:t>
            </a:r>
          </a:p>
          <a:p>
            <a:pPr marL="0" indent="0">
              <a:buNone/>
              <a:tabLst>
                <a:tab pos="1073150" algn="l"/>
              </a:tabLst>
            </a:pPr>
            <a:r>
              <a:rPr lang="en-AU" dirty="0"/>
              <a:t> </a:t>
            </a:r>
          </a:p>
          <a:p>
            <a:r>
              <a:rPr lang="en-AU" dirty="0"/>
              <a:t>Provide a single room for all CF patients where possible</a:t>
            </a:r>
          </a:p>
          <a:p>
            <a:r>
              <a:rPr lang="en-AU" dirty="0"/>
              <a:t>Hand hygiene </a:t>
            </a:r>
          </a:p>
          <a:p>
            <a:r>
              <a:rPr lang="en-AU" dirty="0"/>
              <a:t>Vaccination </a:t>
            </a:r>
          </a:p>
          <a:p>
            <a:r>
              <a:rPr lang="en-AU" dirty="0"/>
              <a:t>Avoid mould/ stagnant water</a:t>
            </a:r>
          </a:p>
          <a:p>
            <a:endParaRPr lang="en-AU" i="1" dirty="0"/>
          </a:p>
        </p:txBody>
      </p:sp>
      <p:pic>
        <p:nvPicPr>
          <p:cNvPr id="1026" name="Picture 2" descr="Review: Five Feet Apart | Redbrick">
            <a:extLst>
              <a:ext uri="{FF2B5EF4-FFF2-40B4-BE49-F238E27FC236}">
                <a16:creationId xmlns:a16="http://schemas.microsoft.com/office/drawing/2014/main" id="{62F6EA9A-CD17-400A-BE56-DC32713A4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1" r="6771"/>
          <a:stretch/>
        </p:blipFill>
        <p:spPr bwMode="auto">
          <a:xfrm>
            <a:off x="6887307" y="4237892"/>
            <a:ext cx="4466493" cy="22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5271E-FA46-47CC-9FD3-83721864D950}"/>
              </a:ext>
            </a:extLst>
          </p:cNvPr>
          <p:cNvSpPr txBox="1"/>
          <p:nvPr/>
        </p:nvSpPr>
        <p:spPr>
          <a:xfrm>
            <a:off x="6887307" y="6440121"/>
            <a:ext cx="545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Image taken from: </a:t>
            </a:r>
            <a:r>
              <a:rPr lang="en-AU" sz="1200" dirty="0">
                <a:hlinkClick r:id="rId4"/>
              </a:rPr>
              <a:t>https://www.redbrick.me/review-five-feet-apart/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76406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B0BDB7-7979-4089-8BEC-7619EA8AB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0" y="1527810"/>
            <a:ext cx="8237220" cy="3802380"/>
          </a:xfrm>
        </p:spPr>
      </p:pic>
    </p:spTree>
    <p:extLst>
      <p:ext uri="{BB962C8B-B14F-4D97-AF65-F5344CB8AC3E}">
        <p14:creationId xmlns:p14="http://schemas.microsoft.com/office/powerpoint/2010/main" val="1014792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4C2C-3F99-4CFF-BF7F-751668B0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5. Antibiotic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EE71-6911-444F-9323-0272B1918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 children, infections are predominantly caused by </a:t>
            </a:r>
            <a:r>
              <a:rPr lang="en-AU" i="1" dirty="0"/>
              <a:t>Staphylococcus aureus </a:t>
            </a:r>
            <a:r>
              <a:rPr lang="en-AU" dirty="0"/>
              <a:t>and </a:t>
            </a:r>
            <a:r>
              <a:rPr lang="en-AU" i="1" dirty="0"/>
              <a:t>Haemophilus influenzae. </a:t>
            </a:r>
          </a:p>
          <a:p>
            <a:r>
              <a:rPr lang="en-AU" dirty="0"/>
              <a:t>In adolescents and adults, the predominant organism is </a:t>
            </a:r>
            <a:r>
              <a:rPr lang="en-AU" i="1" dirty="0"/>
              <a:t>Pseudomonas aeruginosa. </a:t>
            </a:r>
          </a:p>
          <a:p>
            <a:pPr lvl="1"/>
            <a:r>
              <a:rPr lang="en-AU" dirty="0"/>
              <a:t>Initially, the </a:t>
            </a:r>
            <a:r>
              <a:rPr lang="en-AU" i="1" dirty="0"/>
              <a:t>P. aeruginosa </a:t>
            </a:r>
            <a:r>
              <a:rPr lang="en-AU" dirty="0"/>
              <a:t>is antibiotic-sensitive.</a:t>
            </a:r>
          </a:p>
          <a:p>
            <a:pPr lvl="1"/>
            <a:r>
              <a:rPr lang="en-AU" dirty="0"/>
              <a:t>Once resistance develops, infection becomes chronic and antibiotic therapy may only suppress the infection (not eradicate it). </a:t>
            </a:r>
          </a:p>
          <a:p>
            <a:pPr lvl="1"/>
            <a:endParaRPr lang="en-AU" i="1" dirty="0"/>
          </a:p>
          <a:p>
            <a:r>
              <a:rPr lang="en-AU" dirty="0"/>
              <a:t>Early, aggressive antibiotic therapy is essential to delay deterioration </a:t>
            </a:r>
          </a:p>
        </p:txBody>
      </p:sp>
    </p:spTree>
    <p:extLst>
      <p:ext uri="{BB962C8B-B14F-4D97-AF65-F5344CB8AC3E}">
        <p14:creationId xmlns:p14="http://schemas.microsoft.com/office/powerpoint/2010/main" val="833461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C9845-878D-48A0-801F-CBE880CA8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5. Antibiotic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3D8F9-8EA1-4A7D-A776-58D932F6F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/>
          </a:bodyPr>
          <a:lstStyle/>
          <a:p>
            <a:r>
              <a:rPr lang="en-AU" i="1" dirty="0"/>
              <a:t>S. aureus and H. influenzae</a:t>
            </a:r>
          </a:p>
          <a:p>
            <a:pPr lvl="1"/>
            <a:r>
              <a:rPr lang="en-AU" dirty="0"/>
              <a:t>Oral antibiotics are often suitable</a:t>
            </a:r>
          </a:p>
          <a:p>
            <a:pPr lvl="1"/>
            <a:r>
              <a:rPr lang="en-AU" dirty="0"/>
              <a:t>Duration is normally </a:t>
            </a:r>
            <a:r>
              <a:rPr lang="en-AU" b="1" dirty="0"/>
              <a:t>2-4 weeks</a:t>
            </a:r>
          </a:p>
          <a:p>
            <a:pPr lvl="1"/>
            <a:r>
              <a:rPr lang="en-AU" dirty="0"/>
              <a:t>E.g. flucloxacillin, cefalexin, clindamycin, </a:t>
            </a:r>
            <a:r>
              <a:rPr lang="en-AU" dirty="0" err="1"/>
              <a:t>trimethoprim+sulfamethoxazole</a:t>
            </a:r>
            <a:r>
              <a:rPr lang="en-AU" dirty="0"/>
              <a:t>, or </a:t>
            </a:r>
            <a:r>
              <a:rPr lang="en-AU" dirty="0" err="1"/>
              <a:t>amoxicillin+clavulanate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r>
              <a:rPr lang="en-AU" dirty="0"/>
              <a:t>Initial </a:t>
            </a:r>
            <a:r>
              <a:rPr lang="en-AU" i="1" dirty="0"/>
              <a:t>P. aeruginosa </a:t>
            </a:r>
            <a:r>
              <a:rPr lang="en-AU" dirty="0"/>
              <a:t>infection </a:t>
            </a:r>
          </a:p>
          <a:p>
            <a:pPr lvl="1"/>
            <a:r>
              <a:rPr lang="en-AU" dirty="0"/>
              <a:t>Goal is eradication until this is no longer possible and chronic infection takes hold</a:t>
            </a:r>
          </a:p>
          <a:p>
            <a:pPr lvl="1"/>
            <a:r>
              <a:rPr lang="en-AU" dirty="0"/>
              <a:t>Duration is normally </a:t>
            </a:r>
            <a:r>
              <a:rPr lang="en-AU" b="1" dirty="0"/>
              <a:t>2-3 months</a:t>
            </a:r>
          </a:p>
          <a:p>
            <a:pPr lvl="1"/>
            <a:r>
              <a:rPr lang="en-AU" dirty="0"/>
              <a:t>IV antibiotic treatment options may include </a:t>
            </a:r>
            <a:r>
              <a:rPr lang="en-AU" dirty="0" err="1"/>
              <a:t>piperacillin+tazobactam</a:t>
            </a:r>
            <a:r>
              <a:rPr lang="en-AU" dirty="0"/>
              <a:t>, ceftazidime, tobramycin </a:t>
            </a:r>
          </a:p>
          <a:p>
            <a:pPr lvl="1"/>
            <a:r>
              <a:rPr lang="en-AU" dirty="0"/>
              <a:t>Adjunct treatment options may include oral ciprofloxacin or nebulised tobramycin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3378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C9845-878D-48A0-801F-CBE880CA8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5. Antibiotic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3D8F9-8EA1-4A7D-A776-58D932F6F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Chronic </a:t>
            </a:r>
            <a:r>
              <a:rPr lang="en-AU" i="1" dirty="0"/>
              <a:t>P. aeruginosa </a:t>
            </a:r>
            <a:r>
              <a:rPr lang="en-AU" dirty="0"/>
              <a:t>infection </a:t>
            </a:r>
          </a:p>
          <a:p>
            <a:pPr lvl="1"/>
            <a:r>
              <a:rPr lang="en-AU" dirty="0"/>
              <a:t>Goal is to suppress infection and reduce morbidity </a:t>
            </a:r>
          </a:p>
          <a:p>
            <a:pPr lvl="1"/>
            <a:r>
              <a:rPr lang="en-AU" dirty="0"/>
              <a:t>It is common to use inhaled tobramycin BD in a month-on/month-off regimen</a:t>
            </a:r>
          </a:p>
        </p:txBody>
      </p:sp>
    </p:spTree>
    <p:extLst>
      <p:ext uri="{BB962C8B-B14F-4D97-AF65-F5344CB8AC3E}">
        <p14:creationId xmlns:p14="http://schemas.microsoft.com/office/powerpoint/2010/main" val="2463915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25885F-45FC-46C4-A274-48414355C5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2" t="8387" r="25000" b="12114"/>
          <a:stretch/>
        </p:blipFill>
        <p:spPr>
          <a:xfrm>
            <a:off x="1412158" y="191728"/>
            <a:ext cx="9367684" cy="65187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4A5B9-C956-43A0-8BC3-B374B11C80B6}"/>
              </a:ext>
            </a:extLst>
          </p:cNvPr>
          <p:cNvSpPr txBox="1"/>
          <p:nvPr/>
        </p:nvSpPr>
        <p:spPr>
          <a:xfrm>
            <a:off x="1412158" y="4409767"/>
            <a:ext cx="2628900" cy="23007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1633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C9845-878D-48A0-801F-CBE880CA8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Advanced Lung Disease in 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3D8F9-8EA1-4A7D-A776-58D932F6F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FEV1 &lt; 30%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r>
              <a:rPr lang="en-AU" dirty="0"/>
              <a:t>Supplemental oxygen</a:t>
            </a:r>
          </a:p>
          <a:p>
            <a:r>
              <a:rPr lang="en-AU" dirty="0"/>
              <a:t>Non-invasive ventilation </a:t>
            </a:r>
          </a:p>
          <a:p>
            <a:r>
              <a:rPr lang="en-AU" dirty="0"/>
              <a:t>Lung transplant </a:t>
            </a:r>
          </a:p>
        </p:txBody>
      </p:sp>
    </p:spTree>
    <p:extLst>
      <p:ext uri="{BB962C8B-B14F-4D97-AF65-F5344CB8AC3E}">
        <p14:creationId xmlns:p14="http://schemas.microsoft.com/office/powerpoint/2010/main" val="3083681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BF8A-5117-4921-9C0E-27F57E79D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1764" y="1715999"/>
            <a:ext cx="7159143" cy="1655762"/>
          </a:xfrm>
        </p:spPr>
        <p:txBody>
          <a:bodyPr/>
          <a:lstStyle/>
          <a:p>
            <a:r>
              <a:rPr lang="en-AU" dirty="0"/>
              <a:t>Cystic Fibrosis (CF)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2CEB5E9-31FA-43D9-B47C-830512F8ADF9}"/>
              </a:ext>
            </a:extLst>
          </p:cNvPr>
          <p:cNvSpPr txBox="1">
            <a:spLocks/>
          </p:cNvSpPr>
          <p:nvPr/>
        </p:nvSpPr>
        <p:spPr>
          <a:xfrm>
            <a:off x="3931764" y="3427846"/>
            <a:ext cx="7159143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/>
              <a:t>Part 3 – Case Study</a:t>
            </a:r>
          </a:p>
          <a:p>
            <a:r>
              <a:rPr lang="en-AU" dirty="0"/>
              <a:t>PC3303 – Integrated Therapeutics 3</a:t>
            </a:r>
          </a:p>
          <a:p>
            <a:r>
              <a:rPr lang="en-AU" dirty="0"/>
              <a:t>Cassie Lanskey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AC5F47-5530-4407-964F-83FF9082D446}"/>
              </a:ext>
            </a:extLst>
          </p:cNvPr>
          <p:cNvGrpSpPr/>
          <p:nvPr/>
        </p:nvGrpSpPr>
        <p:grpSpPr>
          <a:xfrm>
            <a:off x="0" y="1103719"/>
            <a:ext cx="3508854" cy="4536084"/>
            <a:chOff x="0" y="119628"/>
            <a:chExt cx="3508854" cy="453608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4DDCF7-9E24-492D-A72D-158F8CB7B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62" t="6653" r="77594" b="78180"/>
            <a:stretch/>
          </p:blipFill>
          <p:spPr>
            <a:xfrm>
              <a:off x="69937" y="119628"/>
              <a:ext cx="3438917" cy="1931670"/>
            </a:xfrm>
            <a:prstGeom prst="rect">
              <a:avLst/>
            </a:prstGeom>
          </p:spPr>
        </p:pic>
        <p:pic>
          <p:nvPicPr>
            <p:cNvPr id="14" name="Picture 2" descr="Normal airway versus airway with cystic fibrosis">
              <a:extLst>
                <a:ext uri="{FF2B5EF4-FFF2-40B4-BE49-F238E27FC236}">
                  <a16:creationId xmlns:a16="http://schemas.microsoft.com/office/drawing/2014/main" id="{D63DE8C4-6830-4D31-B62D-45B21E473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7" y="2051298"/>
              <a:ext cx="3438917" cy="193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2032A7-2D07-4C2C-BC18-CB2610820D22}"/>
                </a:ext>
              </a:extLst>
            </p:cNvPr>
            <p:cNvSpPr txBox="1"/>
            <p:nvPr/>
          </p:nvSpPr>
          <p:spPr>
            <a:xfrm>
              <a:off x="0" y="4055548"/>
              <a:ext cx="343891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Image taken from: </a:t>
              </a:r>
              <a:r>
                <a:rPr lang="en-AU" sz="1100" dirty="0">
                  <a:solidFill>
                    <a:srgbClr val="0070C0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https://www.mayoclinic.org/diseases-conditions/cystic-fibrosis/symptoms-causes/syc-20353700#dialogId61259186</a:t>
              </a:r>
              <a:endParaRPr lang="en-AU" sz="11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729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B0BDB7-7979-4089-8BEC-7619EA8AB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0" y="1527810"/>
            <a:ext cx="8237220" cy="3802380"/>
          </a:xfrm>
        </p:spPr>
      </p:pic>
    </p:spTree>
    <p:extLst>
      <p:ext uri="{BB962C8B-B14F-4D97-AF65-F5344CB8AC3E}">
        <p14:creationId xmlns:p14="http://schemas.microsoft.com/office/powerpoint/2010/main" val="99985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DF6E-74BB-4875-857D-7735FE68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7AB2-A1F6-466B-A656-25A1AA6FB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AU" dirty="0"/>
              <a:t>Understand the pathophysiology of CF</a:t>
            </a:r>
          </a:p>
          <a:p>
            <a:pPr>
              <a:lnSpc>
                <a:spcPct val="130000"/>
              </a:lnSpc>
            </a:pPr>
            <a:r>
              <a:rPr lang="en-AU" dirty="0"/>
              <a:t>List the drug treatment options</a:t>
            </a:r>
          </a:p>
          <a:p>
            <a:pPr lvl="1">
              <a:lnSpc>
                <a:spcPct val="130000"/>
              </a:lnSpc>
            </a:pPr>
            <a:r>
              <a:rPr lang="en-AU" dirty="0"/>
              <a:t>Place in therapy</a:t>
            </a:r>
          </a:p>
          <a:p>
            <a:pPr lvl="1">
              <a:lnSpc>
                <a:spcPct val="130000"/>
              </a:lnSpc>
            </a:pPr>
            <a:r>
              <a:rPr lang="en-AU" dirty="0"/>
              <a:t>Mechanism of action </a:t>
            </a:r>
          </a:p>
          <a:p>
            <a:pPr lvl="1">
              <a:lnSpc>
                <a:spcPct val="130000"/>
              </a:lnSpc>
            </a:pPr>
            <a:r>
              <a:rPr lang="en-AU" dirty="0"/>
              <a:t>Common adverse effects</a:t>
            </a:r>
          </a:p>
          <a:p>
            <a:pPr lvl="1">
              <a:lnSpc>
                <a:spcPct val="130000"/>
              </a:lnSpc>
            </a:pPr>
            <a:r>
              <a:rPr lang="en-AU" dirty="0"/>
              <a:t>Monitoring and counselling </a:t>
            </a:r>
          </a:p>
          <a:p>
            <a:pPr>
              <a:lnSpc>
                <a:spcPct val="130000"/>
              </a:lnSpc>
            </a:pPr>
            <a:r>
              <a:rPr lang="en-AU" dirty="0"/>
              <a:t>Understand the principles of infection prevention &amp; treatment</a:t>
            </a:r>
          </a:p>
          <a:p>
            <a:pPr>
              <a:lnSpc>
                <a:spcPct val="130000"/>
              </a:lnSpc>
            </a:pPr>
            <a:r>
              <a:rPr lang="en-AU" b="1" dirty="0">
                <a:solidFill>
                  <a:srgbClr val="0070C0"/>
                </a:solidFill>
              </a:rPr>
              <a:t>Apply this knowledge to a case study</a:t>
            </a:r>
          </a:p>
          <a:p>
            <a:pPr lvl="1">
              <a:lnSpc>
                <a:spcPct val="130000"/>
              </a:lnSpc>
            </a:pPr>
            <a:r>
              <a:rPr lang="en-AU" b="1" dirty="0">
                <a:solidFill>
                  <a:srgbClr val="0070C0"/>
                </a:solidFill>
              </a:rPr>
              <a:t>Identify common clinical problems </a:t>
            </a:r>
          </a:p>
          <a:p>
            <a:pPr lvl="1">
              <a:lnSpc>
                <a:spcPct val="130000"/>
              </a:lnSpc>
            </a:pPr>
            <a:r>
              <a:rPr lang="en-AU" b="1" dirty="0">
                <a:solidFill>
                  <a:srgbClr val="0070C0"/>
                </a:solidFill>
              </a:rPr>
              <a:t>Create a pharmaceutical care plan </a:t>
            </a:r>
          </a:p>
        </p:txBody>
      </p:sp>
    </p:spTree>
    <p:extLst>
      <p:ext uri="{BB962C8B-B14F-4D97-AF65-F5344CB8AC3E}">
        <p14:creationId xmlns:p14="http://schemas.microsoft.com/office/powerpoint/2010/main" val="485348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2DC0-667D-46B8-A1BA-E84EBBB2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Patient 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60F72-E20C-4A4F-9D8D-845E8001B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AU" dirty="0"/>
              <a:t>A 21-year old male </a:t>
            </a:r>
          </a:p>
          <a:p>
            <a:pPr>
              <a:lnSpc>
                <a:spcPct val="120000"/>
              </a:lnSpc>
            </a:pPr>
            <a:r>
              <a:rPr lang="en-AU" dirty="0"/>
              <a:t>Weight 54kg, eGFR &gt; 90</a:t>
            </a:r>
          </a:p>
          <a:p>
            <a:pPr>
              <a:lnSpc>
                <a:spcPct val="120000"/>
              </a:lnSpc>
            </a:pPr>
            <a:r>
              <a:rPr lang="en-AU" dirty="0"/>
              <a:t>Presents to ED with shallow breathing, haemoptysis, increasing mucus, and increasing lethargy</a:t>
            </a:r>
          </a:p>
          <a:p>
            <a:pPr>
              <a:lnSpc>
                <a:spcPct val="120000"/>
              </a:lnSpc>
            </a:pPr>
            <a:r>
              <a:rPr lang="en-AU" dirty="0"/>
              <a:t>NKDA</a:t>
            </a:r>
          </a:p>
          <a:p>
            <a:pPr>
              <a:lnSpc>
                <a:spcPct val="120000"/>
              </a:lnSpc>
            </a:pPr>
            <a:r>
              <a:rPr lang="en-AU" dirty="0"/>
              <a:t>Past medical history</a:t>
            </a:r>
          </a:p>
          <a:p>
            <a:pPr lvl="1">
              <a:lnSpc>
                <a:spcPct val="120000"/>
              </a:lnSpc>
            </a:pPr>
            <a:r>
              <a:rPr lang="en-AU" sz="2600" dirty="0"/>
              <a:t>Cystic fibrosis</a:t>
            </a:r>
          </a:p>
          <a:p>
            <a:pPr lvl="2">
              <a:lnSpc>
                <a:spcPct val="120000"/>
              </a:lnSpc>
            </a:pPr>
            <a:r>
              <a:rPr lang="en-AU" sz="2300" dirty="0"/>
              <a:t>Severe lung disease</a:t>
            </a:r>
          </a:p>
          <a:p>
            <a:pPr lvl="2">
              <a:lnSpc>
                <a:spcPct val="120000"/>
              </a:lnSpc>
            </a:pPr>
            <a:r>
              <a:rPr lang="en-AU" sz="2300" dirty="0"/>
              <a:t>Chronic multidrug-resistant pseudomonas infection</a:t>
            </a:r>
          </a:p>
          <a:p>
            <a:pPr lvl="1">
              <a:lnSpc>
                <a:spcPct val="120000"/>
              </a:lnSpc>
            </a:pPr>
            <a:r>
              <a:rPr lang="en-AU" sz="2600" dirty="0"/>
              <a:t>Pancreatic insufficiency</a:t>
            </a:r>
          </a:p>
          <a:p>
            <a:pPr lvl="1">
              <a:lnSpc>
                <a:spcPct val="120000"/>
              </a:lnSpc>
            </a:pPr>
            <a:r>
              <a:rPr lang="en-AU" sz="2600" dirty="0"/>
              <a:t>Depression</a:t>
            </a:r>
            <a:endParaRPr lang="en-AU" dirty="0"/>
          </a:p>
          <a:p>
            <a:pPr>
              <a:lnSpc>
                <a:spcPct val="120000"/>
              </a:lnSpc>
            </a:pPr>
            <a:r>
              <a:rPr lang="en-AU" dirty="0"/>
              <a:t>Non-adherent to prescribed medication regime</a:t>
            </a:r>
          </a:p>
        </p:txBody>
      </p:sp>
    </p:spTree>
    <p:extLst>
      <p:ext uri="{BB962C8B-B14F-4D97-AF65-F5344CB8AC3E}">
        <p14:creationId xmlns:p14="http://schemas.microsoft.com/office/powerpoint/2010/main" val="3436216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60F72-E20C-4A4F-9D8D-845E8001B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67" y="0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600" dirty="0"/>
              <a:t>Medications on admission</a:t>
            </a:r>
          </a:p>
          <a:p>
            <a:pPr>
              <a:lnSpc>
                <a:spcPct val="150000"/>
              </a:lnSpc>
            </a:pPr>
            <a:endParaRPr lang="en-AU" sz="2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642C7C-AD53-4A20-ADFC-60208003A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73895"/>
              </p:ext>
            </p:extLst>
          </p:nvPr>
        </p:nvGraphicFramePr>
        <p:xfrm>
          <a:off x="142567" y="634181"/>
          <a:ext cx="11919156" cy="61334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73052">
                  <a:extLst>
                    <a:ext uri="{9D8B030D-6E8A-4147-A177-3AD203B41FA5}">
                      <a16:colId xmlns:a16="http://schemas.microsoft.com/office/drawing/2014/main" val="1074645410"/>
                    </a:ext>
                  </a:extLst>
                </a:gridCol>
                <a:gridCol w="3111091">
                  <a:extLst>
                    <a:ext uri="{9D8B030D-6E8A-4147-A177-3AD203B41FA5}">
                      <a16:colId xmlns:a16="http://schemas.microsoft.com/office/drawing/2014/main" val="2238402766"/>
                    </a:ext>
                  </a:extLst>
                </a:gridCol>
                <a:gridCol w="4835013">
                  <a:extLst>
                    <a:ext uri="{9D8B030D-6E8A-4147-A177-3AD203B41FA5}">
                      <a16:colId xmlns:a16="http://schemas.microsoft.com/office/drawing/2014/main" val="633989066"/>
                    </a:ext>
                  </a:extLst>
                </a:gridCol>
              </a:tblGrid>
              <a:tr h="421330">
                <a:tc>
                  <a:txBody>
                    <a:bodyPr/>
                    <a:lstStyle/>
                    <a:p>
                      <a:r>
                        <a:rPr lang="en-AU" sz="2000" dirty="0"/>
                        <a:t>Medication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Indication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Directions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005653"/>
                  </a:ext>
                </a:extLst>
              </a:tr>
              <a:tr h="711623">
                <a:tc>
                  <a:txBody>
                    <a:bodyPr/>
                    <a:lstStyle/>
                    <a:p>
                      <a:r>
                        <a:rPr lang="en-AU" sz="2000" b="0" dirty="0"/>
                        <a:t>Tobramycin (300mg/5ml) inhalation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/>
                        <a:t>Antibiotic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/>
                        <a:t>Nebulise and inhale 1 nebule twice a day for 1 month on and then one month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474020"/>
                  </a:ext>
                </a:extLst>
              </a:tr>
              <a:tr h="711623">
                <a:tc>
                  <a:txBody>
                    <a:bodyPr/>
                    <a:lstStyle/>
                    <a:p>
                      <a:r>
                        <a:rPr lang="en-AU" sz="2000" b="0" dirty="0"/>
                        <a:t>Fluticasone/salmeterol 125/25microg inhaler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/>
                        <a:t>Improve control of airways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/>
                        <a:t>Inhale 2 puffs twice a day. Rinse mouth out with water after each use.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610335"/>
                  </a:ext>
                </a:extLst>
              </a:tr>
              <a:tr h="711623">
                <a:tc>
                  <a:txBody>
                    <a:bodyPr/>
                    <a:lstStyle/>
                    <a:p>
                      <a:r>
                        <a:rPr lang="en-AU" sz="2000" b="0" dirty="0"/>
                        <a:t>Sodium chloride 6% inhalation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/>
                        <a:t>Mucolytic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/>
                        <a:t>Nebulise and inhale 5ml of solution twice a day. Discard unused portion of sachets.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773892"/>
                  </a:ext>
                </a:extLst>
              </a:tr>
              <a:tr h="711623">
                <a:tc>
                  <a:txBody>
                    <a:bodyPr/>
                    <a:lstStyle/>
                    <a:p>
                      <a:r>
                        <a:rPr lang="en-AU" sz="2000" b="0" dirty="0" err="1"/>
                        <a:t>Dornase</a:t>
                      </a:r>
                      <a:r>
                        <a:rPr lang="en-AU" sz="2000" b="0" dirty="0"/>
                        <a:t> alfa (2.5mg/2.5ml) inhalation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/>
                        <a:t>Mucolytic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/>
                        <a:t>Nebulise and inhale 1 dose (2.5ml) at 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52526"/>
                  </a:ext>
                </a:extLst>
              </a:tr>
              <a:tr h="711623">
                <a:tc>
                  <a:txBody>
                    <a:bodyPr/>
                    <a:lstStyle/>
                    <a:p>
                      <a:r>
                        <a:rPr lang="en-AU" sz="2000" b="0" dirty="0"/>
                        <a:t>Salbutamol 100microg inhaler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/>
                        <a:t>Open airways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/>
                        <a:t>Inhale 2-4 puffs four times a day (before physiotherapy and when required)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515325"/>
                  </a:ext>
                </a:extLst>
              </a:tr>
              <a:tr h="711623">
                <a:tc>
                  <a:txBody>
                    <a:bodyPr/>
                    <a:lstStyle/>
                    <a:p>
                      <a:r>
                        <a:rPr lang="en-AU" sz="2000" b="0" dirty="0"/>
                        <a:t>Ivacaftor 150mg tablets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/>
                        <a:t>Improve lung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/>
                        <a:t>Take 1 tablet twice a day with a fatty meal or snack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691813"/>
                  </a:ext>
                </a:extLst>
              </a:tr>
              <a:tr h="1021024">
                <a:tc>
                  <a:txBody>
                    <a:bodyPr/>
                    <a:lstStyle/>
                    <a:p>
                      <a:r>
                        <a:rPr lang="en-AU" sz="2000" b="0" dirty="0"/>
                        <a:t>Pancreatic extract (Creon) 25,000 unit capsule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/>
                        <a:t>Pancreatic enzyme supplement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/>
                        <a:t>Take 1-10 capsules three times a day with meals *self-adjusted based on caloric intake as per directions from dietician*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33992"/>
                  </a:ext>
                </a:extLst>
              </a:tr>
              <a:tr h="421330">
                <a:tc>
                  <a:txBody>
                    <a:bodyPr/>
                    <a:lstStyle/>
                    <a:p>
                      <a:r>
                        <a:rPr lang="en-AU" sz="2000" b="0" dirty="0"/>
                        <a:t>Mirtazapine 30mg tablets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/>
                        <a:t>To assist 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0" dirty="0"/>
                        <a:t>Take 1 tablet at 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57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95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DF6E-74BB-4875-857D-7735FE68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7AB2-A1F6-466B-A656-25A1AA6FB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AU" b="1" dirty="0">
                <a:solidFill>
                  <a:srgbClr val="0070C0"/>
                </a:solidFill>
              </a:rPr>
              <a:t>Understand the pathophysiology of CF</a:t>
            </a:r>
          </a:p>
          <a:p>
            <a:pPr>
              <a:lnSpc>
                <a:spcPct val="130000"/>
              </a:lnSpc>
            </a:pPr>
            <a:r>
              <a:rPr lang="en-AU" dirty="0"/>
              <a:t>List the drug treatment options</a:t>
            </a:r>
          </a:p>
          <a:p>
            <a:pPr lvl="1">
              <a:lnSpc>
                <a:spcPct val="130000"/>
              </a:lnSpc>
            </a:pPr>
            <a:r>
              <a:rPr lang="en-AU" dirty="0"/>
              <a:t>Place in therapy</a:t>
            </a:r>
          </a:p>
          <a:p>
            <a:pPr lvl="1">
              <a:lnSpc>
                <a:spcPct val="130000"/>
              </a:lnSpc>
            </a:pPr>
            <a:r>
              <a:rPr lang="en-AU" dirty="0"/>
              <a:t>Mechanism of action </a:t>
            </a:r>
          </a:p>
          <a:p>
            <a:pPr lvl="1">
              <a:lnSpc>
                <a:spcPct val="130000"/>
              </a:lnSpc>
            </a:pPr>
            <a:r>
              <a:rPr lang="en-AU" dirty="0"/>
              <a:t>Common adverse effects</a:t>
            </a:r>
          </a:p>
          <a:p>
            <a:pPr lvl="1">
              <a:lnSpc>
                <a:spcPct val="130000"/>
              </a:lnSpc>
            </a:pPr>
            <a:r>
              <a:rPr lang="en-AU" dirty="0"/>
              <a:t>Monitoring and counselling </a:t>
            </a:r>
          </a:p>
          <a:p>
            <a:pPr>
              <a:lnSpc>
                <a:spcPct val="130000"/>
              </a:lnSpc>
            </a:pPr>
            <a:r>
              <a:rPr lang="en-AU" dirty="0"/>
              <a:t>Understand the principles of infection prevention &amp; treatment</a:t>
            </a:r>
          </a:p>
          <a:p>
            <a:pPr>
              <a:lnSpc>
                <a:spcPct val="130000"/>
              </a:lnSpc>
            </a:pPr>
            <a:r>
              <a:rPr lang="en-AU" dirty="0"/>
              <a:t>Apply this knowledge to a case study</a:t>
            </a:r>
          </a:p>
          <a:p>
            <a:pPr lvl="1">
              <a:lnSpc>
                <a:spcPct val="130000"/>
              </a:lnSpc>
            </a:pPr>
            <a:r>
              <a:rPr lang="en-AU" dirty="0"/>
              <a:t>Identify common clinical problems </a:t>
            </a:r>
          </a:p>
          <a:p>
            <a:pPr lvl="1">
              <a:lnSpc>
                <a:spcPct val="130000"/>
              </a:lnSpc>
            </a:pPr>
            <a:r>
              <a:rPr lang="en-AU" dirty="0"/>
              <a:t>Create a pharmaceutical care plan </a:t>
            </a:r>
          </a:p>
        </p:txBody>
      </p:sp>
    </p:spTree>
    <p:extLst>
      <p:ext uri="{BB962C8B-B14F-4D97-AF65-F5344CB8AC3E}">
        <p14:creationId xmlns:p14="http://schemas.microsoft.com/office/powerpoint/2010/main" val="2307420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C9C4-F5FE-474D-9813-02F07794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Medication Changes in Hospital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BFBED-FF2E-4963-8B32-7BC44FD90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New</a:t>
            </a:r>
            <a:r>
              <a:rPr lang="en-AU" dirty="0"/>
              <a:t>: IV Antibiotics (as per recommendations of Prince Charles Hospital CF Specialist) </a:t>
            </a:r>
          </a:p>
          <a:p>
            <a:pPr lvl="1"/>
            <a:r>
              <a:rPr lang="en-AU" dirty="0"/>
              <a:t> Ceftazidime 3g Q8H</a:t>
            </a:r>
          </a:p>
          <a:p>
            <a:pPr lvl="1"/>
            <a:r>
              <a:rPr lang="en-AU" dirty="0"/>
              <a:t>Tobramycin  320mg IV nocte</a:t>
            </a:r>
          </a:p>
          <a:p>
            <a:endParaRPr lang="en-AU" dirty="0"/>
          </a:p>
          <a:p>
            <a:r>
              <a:rPr lang="en-AU" b="1" dirty="0"/>
              <a:t>Withhold</a:t>
            </a:r>
            <a:r>
              <a:rPr lang="en-AU" dirty="0"/>
              <a:t>: </a:t>
            </a:r>
            <a:r>
              <a:rPr lang="en-AU" dirty="0" err="1"/>
              <a:t>Dornase</a:t>
            </a:r>
            <a:r>
              <a:rPr lang="en-AU" dirty="0"/>
              <a:t> alfa (due to haemoptysis)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064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2DC0-667D-46B8-A1BA-E84EBBB2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Patient 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60F72-E20C-4A4F-9D8D-845E8001B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AU" dirty="0"/>
              <a:t>A 21-year old male </a:t>
            </a:r>
          </a:p>
          <a:p>
            <a:pPr>
              <a:lnSpc>
                <a:spcPct val="120000"/>
              </a:lnSpc>
            </a:pPr>
            <a:r>
              <a:rPr lang="en-AU" dirty="0"/>
              <a:t>Weight: 54kg</a:t>
            </a:r>
          </a:p>
          <a:p>
            <a:pPr>
              <a:lnSpc>
                <a:spcPct val="120000"/>
              </a:lnSpc>
            </a:pPr>
            <a:r>
              <a:rPr lang="en-AU" dirty="0"/>
              <a:t>Presents to ED with shallow breathing, haemoptysis, increasing mucus, and increasing lethargy</a:t>
            </a:r>
          </a:p>
          <a:p>
            <a:pPr>
              <a:lnSpc>
                <a:spcPct val="120000"/>
              </a:lnSpc>
            </a:pPr>
            <a:r>
              <a:rPr lang="en-AU" dirty="0"/>
              <a:t>NKDA</a:t>
            </a:r>
          </a:p>
          <a:p>
            <a:pPr>
              <a:lnSpc>
                <a:spcPct val="120000"/>
              </a:lnSpc>
            </a:pPr>
            <a:r>
              <a:rPr lang="en-AU" dirty="0"/>
              <a:t>Past medical history</a:t>
            </a:r>
          </a:p>
          <a:p>
            <a:pPr lvl="1">
              <a:lnSpc>
                <a:spcPct val="120000"/>
              </a:lnSpc>
            </a:pPr>
            <a:r>
              <a:rPr lang="en-AU" sz="2600" dirty="0"/>
              <a:t>Cystic fibrosis</a:t>
            </a:r>
          </a:p>
          <a:p>
            <a:pPr lvl="2">
              <a:lnSpc>
                <a:spcPct val="120000"/>
              </a:lnSpc>
            </a:pPr>
            <a:r>
              <a:rPr lang="en-AU" sz="2300" dirty="0"/>
              <a:t>Severe lung disease</a:t>
            </a:r>
          </a:p>
          <a:p>
            <a:pPr lvl="2">
              <a:lnSpc>
                <a:spcPct val="120000"/>
              </a:lnSpc>
            </a:pPr>
            <a:r>
              <a:rPr lang="en-AU" sz="2300" dirty="0"/>
              <a:t>Chronic multidrug-resistant pseudomonas infection</a:t>
            </a:r>
          </a:p>
          <a:p>
            <a:pPr lvl="1">
              <a:lnSpc>
                <a:spcPct val="120000"/>
              </a:lnSpc>
            </a:pPr>
            <a:r>
              <a:rPr lang="en-AU" sz="2600" dirty="0"/>
              <a:t>Pancreatic insufficiency</a:t>
            </a:r>
          </a:p>
          <a:p>
            <a:pPr lvl="1">
              <a:lnSpc>
                <a:spcPct val="120000"/>
              </a:lnSpc>
            </a:pPr>
            <a:r>
              <a:rPr lang="en-AU" sz="2600" dirty="0"/>
              <a:t>Depression</a:t>
            </a:r>
            <a:endParaRPr lang="en-AU" dirty="0"/>
          </a:p>
          <a:p>
            <a:pPr>
              <a:lnSpc>
                <a:spcPct val="120000"/>
              </a:lnSpc>
            </a:pPr>
            <a:r>
              <a:rPr lang="en-AU" dirty="0"/>
              <a:t>Non-adherent to prescribed medication regime</a:t>
            </a:r>
          </a:p>
        </p:txBody>
      </p:sp>
    </p:spTree>
    <p:extLst>
      <p:ext uri="{BB962C8B-B14F-4D97-AF65-F5344CB8AC3E}">
        <p14:creationId xmlns:p14="http://schemas.microsoft.com/office/powerpoint/2010/main" val="858696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6E3D-2326-4CCF-A95D-AF4FAD7D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dirty="0"/>
              <a:t>Infective Exacerbation of Resp.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CA94E-3E99-490A-993A-F4868C25D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Airway clearance </a:t>
            </a:r>
          </a:p>
          <a:p>
            <a:pPr lvl="1"/>
            <a:r>
              <a:rPr lang="en-AU" dirty="0"/>
              <a:t>SABA charted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Mucolytic </a:t>
            </a:r>
          </a:p>
          <a:p>
            <a:pPr lvl="1"/>
            <a:r>
              <a:rPr lang="en-AU" dirty="0"/>
              <a:t>Hypertonic saline nebs charted, </a:t>
            </a:r>
            <a:r>
              <a:rPr lang="en-AU" dirty="0" err="1"/>
              <a:t>dornase</a:t>
            </a:r>
            <a:r>
              <a:rPr lang="en-AU" dirty="0"/>
              <a:t> alfa withheld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Anti-inflammatory</a:t>
            </a:r>
          </a:p>
          <a:p>
            <a:pPr lvl="1"/>
            <a:r>
              <a:rPr lang="en-AU" dirty="0"/>
              <a:t>ICS charted as per pre-admission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Potentiator therapy</a:t>
            </a:r>
          </a:p>
          <a:p>
            <a:pPr lvl="1"/>
            <a:r>
              <a:rPr lang="en-AU" dirty="0"/>
              <a:t>Patient qualifies for ivacaftor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Antibiotics as per specialist CF centre</a:t>
            </a:r>
          </a:p>
          <a:p>
            <a:pPr lvl="1"/>
            <a:r>
              <a:rPr lang="en-AU" dirty="0"/>
              <a:t>Ceftazidime 3g Q8H</a:t>
            </a:r>
          </a:p>
          <a:p>
            <a:pPr lvl="1"/>
            <a:r>
              <a:rPr lang="en-AU" dirty="0"/>
              <a:t>Tobramycin  320mg IV nocte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6930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7C06-0E64-4F25-8496-D8C105FA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Pancreatic Insufficiency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46BB6-0613-4284-8E68-6650822FB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582"/>
            <a:ext cx="10515600" cy="47489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Pancreatic </a:t>
            </a:r>
            <a:r>
              <a:rPr lang="en-AU" b="1" dirty="0"/>
              <a:t>exocrine</a:t>
            </a:r>
            <a:r>
              <a:rPr lang="en-AU" dirty="0"/>
              <a:t> dysfunction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Dehydrated secretions </a:t>
            </a:r>
            <a:r>
              <a:rPr lang="en-AU" dirty="0">
                <a:sym typeface="Wingdings" panose="05000000000000000000" pitchFamily="2" charset="2"/>
              </a:rPr>
              <a:t> obstructed pancreatic ducts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dirty="0">
                <a:sym typeface="Wingdings" panose="05000000000000000000" pitchFamily="2" charset="2"/>
              </a:rPr>
              <a:t>Lack of pancreatic enzyme  inability to digest food/ absorb nutrients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AU" dirty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AU" dirty="0">
                <a:sym typeface="Wingdings" panose="05000000000000000000" pitchFamily="2" charset="2"/>
              </a:rPr>
              <a:t>Pancreatic enzyme supplements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AU" sz="1900" dirty="0">
                <a:sym typeface="Wingdings" panose="05000000000000000000" pitchFamily="2" charset="2"/>
              </a:rPr>
              <a:t>Dose: Patients are trained to titrate the dose according to caloric intake and specialist/dietician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AU" sz="1900" dirty="0">
                <a:sym typeface="Wingdings" panose="05000000000000000000" pitchFamily="2" charset="2"/>
              </a:rPr>
              <a:t>Capsules are to be swallowed whole or opened and sprinkled onto soft food and taken immediately (do not crush/chew)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AU" sz="1900" dirty="0">
                <a:sym typeface="Wingdings" panose="05000000000000000000" pitchFamily="2" charset="2"/>
              </a:rPr>
              <a:t>Avoid hot food/liquid as this can destroy the enzymes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A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Pancreatic </a:t>
            </a:r>
            <a:r>
              <a:rPr lang="en-AU" b="1" dirty="0"/>
              <a:t>endocrine</a:t>
            </a:r>
            <a:r>
              <a:rPr lang="en-AU" dirty="0"/>
              <a:t> dysfunction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CF-related diabetes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Do NOT restrict carbohydrates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Control BGL using insulin </a:t>
            </a:r>
          </a:p>
        </p:txBody>
      </p:sp>
    </p:spTree>
    <p:extLst>
      <p:ext uri="{BB962C8B-B14F-4D97-AF65-F5344CB8AC3E}">
        <p14:creationId xmlns:p14="http://schemas.microsoft.com/office/powerpoint/2010/main" val="2462926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4015B-EB40-4ABC-BC1B-A5683C99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119C6-8052-4365-950A-1FBED8658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Depression</a:t>
            </a:r>
          </a:p>
          <a:p>
            <a:pPr lvl="1"/>
            <a:r>
              <a:rPr lang="en-AU" dirty="0"/>
              <a:t>Mirtazapine 30mg nocte</a:t>
            </a:r>
          </a:p>
          <a:p>
            <a:pPr lvl="1"/>
            <a:r>
              <a:rPr lang="en-AU" dirty="0"/>
              <a:t>Offer social and professional psychological support</a:t>
            </a:r>
          </a:p>
          <a:p>
            <a:endParaRPr lang="en-AU" dirty="0"/>
          </a:p>
          <a:p>
            <a:r>
              <a:rPr lang="en-AU" dirty="0"/>
              <a:t>Non-adherence</a:t>
            </a:r>
          </a:p>
          <a:p>
            <a:pPr lvl="1"/>
            <a:r>
              <a:rPr lang="en-AU" dirty="0"/>
              <a:t>Simplify treatment regimes as much as possible</a:t>
            </a:r>
          </a:p>
          <a:p>
            <a:pPr lvl="1"/>
            <a:r>
              <a:rPr lang="en-AU" dirty="0"/>
              <a:t>Explain treatment rationale, and negotiate treatment options where possible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r>
              <a:rPr lang="en-AU" dirty="0"/>
              <a:t>Fertility</a:t>
            </a:r>
          </a:p>
          <a:p>
            <a:pPr lvl="1"/>
            <a:r>
              <a:rPr lang="en-AU" dirty="0"/>
              <a:t>Most males are infertile </a:t>
            </a:r>
          </a:p>
          <a:p>
            <a:pPr lvl="1"/>
            <a:r>
              <a:rPr lang="en-AU" dirty="0"/>
              <a:t>IVF may be an option </a:t>
            </a:r>
          </a:p>
        </p:txBody>
      </p:sp>
    </p:spTree>
    <p:extLst>
      <p:ext uri="{BB962C8B-B14F-4D97-AF65-F5344CB8AC3E}">
        <p14:creationId xmlns:p14="http://schemas.microsoft.com/office/powerpoint/2010/main" val="258439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34AB-C0DA-46F2-9709-D861E975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689E5-C04D-44D7-A367-7E8A85B87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Therapeutic Guidelines (</a:t>
            </a:r>
            <a:r>
              <a:rPr lang="en-AU" dirty="0" err="1"/>
              <a:t>eTG</a:t>
            </a:r>
            <a:r>
              <a:rPr lang="en-AU" dirty="0"/>
              <a:t>) – Respiratory (Cystic Fibrosis)</a:t>
            </a:r>
          </a:p>
          <a:p>
            <a:r>
              <a:rPr lang="en-AU" dirty="0"/>
              <a:t>Cystic Fibrosis Australia website - </a:t>
            </a:r>
            <a:r>
              <a:rPr lang="en-AU" u="sng" dirty="0">
                <a:hlinkClick r:id="rId3"/>
              </a:rPr>
              <a:t>https://www.cysticfibrosis.org.au/</a:t>
            </a:r>
            <a:endParaRPr lang="en-AU" dirty="0"/>
          </a:p>
          <a:p>
            <a:pPr lvl="0"/>
            <a:r>
              <a:rPr lang="en-AU" dirty="0"/>
              <a:t>AMH</a:t>
            </a:r>
          </a:p>
          <a:p>
            <a:pPr lvl="0"/>
            <a:r>
              <a:rPr lang="en-AU" dirty="0"/>
              <a:t>MIMs</a:t>
            </a:r>
          </a:p>
          <a:p>
            <a:pPr lvl="0"/>
            <a:r>
              <a:rPr lang="en-AU" dirty="0"/>
              <a:t>Micromedex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550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4A7B-4C17-4E59-ABCD-3184E560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503CF-B0E5-44C1-A1BF-3489F072E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AU" dirty="0"/>
              <a:t>The most common life-limiting genetic disease in Caucasians 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In Australia, 1 baby is born with CF every 4 days (approx. 1 in 2,500 babies)</a:t>
            </a:r>
          </a:p>
          <a:p>
            <a:pPr>
              <a:lnSpc>
                <a:spcPct val="150000"/>
              </a:lnSpc>
            </a:pPr>
            <a:r>
              <a:rPr lang="en-AU" dirty="0"/>
              <a:t>Autosomal recessive genetic disease </a:t>
            </a:r>
          </a:p>
          <a:p>
            <a:pPr>
              <a:lnSpc>
                <a:spcPct val="150000"/>
              </a:lnSpc>
            </a:pPr>
            <a:r>
              <a:rPr lang="en-AU" dirty="0"/>
              <a:t>Complex multisystem disease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Affecting lungs, GI tract, sinuses, sweat glands, bones and reproductive organs</a:t>
            </a:r>
          </a:p>
          <a:p>
            <a:pPr>
              <a:lnSpc>
                <a:spcPct val="150000"/>
              </a:lnSpc>
            </a:pPr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FE96F5-C808-436F-AE4A-BB1537C3C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7" t="10794" r="9384" b="6859"/>
          <a:stretch/>
        </p:blipFill>
        <p:spPr bwMode="auto">
          <a:xfrm>
            <a:off x="6577780" y="1253331"/>
            <a:ext cx="477602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256E3-6F2A-452F-BAE0-7139178A25F6}"/>
              </a:ext>
            </a:extLst>
          </p:cNvPr>
          <p:cNvSpPr txBox="1"/>
          <p:nvPr/>
        </p:nvSpPr>
        <p:spPr>
          <a:xfrm>
            <a:off x="6577781" y="5604669"/>
            <a:ext cx="488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 taken from: </a:t>
            </a:r>
            <a:r>
              <a:rPr lang="en-AU" sz="1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https://ghr.nlm.nih.gov/primer/inheritance/inheritancepatterns</a:t>
            </a:r>
            <a:endParaRPr lang="en-A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8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4A7B-4C17-4E59-ABCD-3184E560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503CF-B0E5-44C1-A1BF-3489F072E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870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dirty="0"/>
              <a:t>The CF gene encodes a protein known as the cystic fibrosis transmembrane conductance regulator (CFTR)</a:t>
            </a:r>
          </a:p>
          <a:p>
            <a:pPr>
              <a:lnSpc>
                <a:spcPct val="150000"/>
              </a:lnSpc>
            </a:pPr>
            <a:r>
              <a:rPr lang="en-AU" dirty="0"/>
              <a:t>CF gene </a:t>
            </a:r>
            <a:r>
              <a:rPr lang="en-AU" u="sng" dirty="0"/>
              <a:t>mutations</a:t>
            </a:r>
            <a:r>
              <a:rPr lang="en-AU" dirty="0"/>
              <a:t> </a:t>
            </a:r>
            <a:r>
              <a:rPr lang="en-AU" dirty="0">
                <a:sym typeface="Wingdings" panose="05000000000000000000" pitchFamily="2" charset="2"/>
              </a:rPr>
              <a:t> </a:t>
            </a:r>
            <a:r>
              <a:rPr lang="en-AU" u="sng" dirty="0">
                <a:sym typeface="Wingdings" panose="05000000000000000000" pitchFamily="2" charset="2"/>
              </a:rPr>
              <a:t>abnormal variants of CFTR protein</a:t>
            </a:r>
          </a:p>
          <a:p>
            <a:pPr lvl="1">
              <a:lnSpc>
                <a:spcPct val="150000"/>
              </a:lnSpc>
            </a:pPr>
            <a:r>
              <a:rPr lang="en-AU" dirty="0">
                <a:sym typeface="Wingdings" panose="05000000000000000000" pitchFamily="2" charset="2"/>
              </a:rPr>
              <a:t>There are many different types of CF gene mutations possible  different types of CFTR variants each associated with different degrees of CF disease severity </a:t>
            </a:r>
          </a:p>
        </p:txBody>
      </p:sp>
    </p:spTree>
    <p:extLst>
      <p:ext uri="{BB962C8B-B14F-4D97-AF65-F5344CB8AC3E}">
        <p14:creationId xmlns:p14="http://schemas.microsoft.com/office/powerpoint/2010/main" val="166631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F98F-8FAA-4AAE-99AC-12A6944D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Pathophysiology of 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D4588-75F2-498C-8981-53B7D24FF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26" y="1765738"/>
            <a:ext cx="5450874" cy="472713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AU" dirty="0">
                <a:sym typeface="Wingdings" panose="05000000000000000000" pitchFamily="2" charset="2"/>
              </a:rPr>
              <a:t>The CFTR protein </a:t>
            </a:r>
            <a:r>
              <a:rPr lang="en-AU" u="sng" dirty="0">
                <a:sym typeface="Wingdings" panose="05000000000000000000" pitchFamily="2" charset="2"/>
              </a:rPr>
              <a:t>normally</a:t>
            </a:r>
            <a:r>
              <a:rPr lang="en-AU" dirty="0">
                <a:sym typeface="Wingdings" panose="05000000000000000000" pitchFamily="2" charset="2"/>
              </a:rPr>
              <a:t> functions to regulate the movement of chloride ions </a:t>
            </a:r>
            <a:r>
              <a:rPr lang="en-AU" u="sng" dirty="0">
                <a:sym typeface="Wingdings" panose="05000000000000000000" pitchFamily="2" charset="2"/>
              </a:rPr>
              <a:t>out of cells </a:t>
            </a:r>
            <a:r>
              <a:rPr lang="en-AU" dirty="0">
                <a:sym typeface="Wingdings" panose="05000000000000000000" pitchFamily="2" charset="2"/>
              </a:rPr>
              <a:t>into the </a:t>
            </a:r>
            <a:r>
              <a:rPr lang="en-AU" b="1" dirty="0">
                <a:sym typeface="Wingdings" panose="05000000000000000000" pitchFamily="2" charset="2"/>
              </a:rPr>
              <a:t>airway or GI lumen</a:t>
            </a:r>
            <a:r>
              <a:rPr lang="en-AU" dirty="0">
                <a:sym typeface="Wingdings" panose="05000000000000000000" pitchFamily="2" charset="2"/>
              </a:rPr>
              <a:t> </a:t>
            </a:r>
          </a:p>
          <a:p>
            <a:pPr lvl="1">
              <a:lnSpc>
                <a:spcPct val="160000"/>
              </a:lnSpc>
              <a:spcBef>
                <a:spcPts val="1000"/>
              </a:spcBef>
            </a:pPr>
            <a:r>
              <a:rPr lang="en-AU" dirty="0">
                <a:sym typeface="Wingdings" panose="05000000000000000000" pitchFamily="2" charset="2"/>
              </a:rPr>
              <a:t>Sodium ions follow the chloride ions.</a:t>
            </a:r>
          </a:p>
          <a:p>
            <a:pPr lvl="1">
              <a:lnSpc>
                <a:spcPct val="160000"/>
              </a:lnSpc>
              <a:spcBef>
                <a:spcPts val="1000"/>
              </a:spcBef>
            </a:pPr>
            <a:r>
              <a:rPr lang="en-AU" dirty="0">
                <a:sym typeface="Wingdings" panose="05000000000000000000" pitchFamily="2" charset="2"/>
              </a:rPr>
              <a:t>Both attract a layer of water to promote fluidity &amp; movement of secretions.</a:t>
            </a:r>
          </a:p>
          <a:p>
            <a:pPr>
              <a:lnSpc>
                <a:spcPct val="160000"/>
              </a:lnSpc>
            </a:pPr>
            <a:r>
              <a:rPr lang="en-AU" u="sng" dirty="0"/>
              <a:t>In CF</a:t>
            </a:r>
            <a:r>
              <a:rPr lang="en-AU" dirty="0"/>
              <a:t>, the lumen surface is lacking Cl</a:t>
            </a:r>
            <a:r>
              <a:rPr lang="en-AU" baseline="30000" dirty="0"/>
              <a:t>-</a:t>
            </a:r>
            <a:r>
              <a:rPr lang="en-AU" dirty="0"/>
              <a:t>, therefore it is lacking Na</a:t>
            </a:r>
            <a:r>
              <a:rPr lang="en-AU" baseline="30000" dirty="0"/>
              <a:t>+</a:t>
            </a:r>
            <a:r>
              <a:rPr lang="en-AU" dirty="0"/>
              <a:t> and H</a:t>
            </a:r>
            <a:r>
              <a:rPr lang="en-AU" baseline="-25000" dirty="0"/>
              <a:t>2</a:t>
            </a:r>
            <a:r>
              <a:rPr lang="en-AU" dirty="0"/>
              <a:t>O (</a:t>
            </a:r>
            <a:r>
              <a:rPr lang="en-AU" dirty="0">
                <a:sym typeface="Wingdings" panose="05000000000000000000" pitchFamily="2" charset="2"/>
              </a:rPr>
              <a:t>)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836E27-4823-45AA-827E-332FC3D716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68" t="25678" r="58952" b="41805"/>
          <a:stretch/>
        </p:blipFill>
        <p:spPr>
          <a:xfrm>
            <a:off x="6096000" y="2360026"/>
            <a:ext cx="5450874" cy="3538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5382D-1518-4A8C-8B6C-516936FC95AC}"/>
              </a:ext>
            </a:extLst>
          </p:cNvPr>
          <p:cNvSpPr txBox="1"/>
          <p:nvPr/>
        </p:nvSpPr>
        <p:spPr>
          <a:xfrm>
            <a:off x="4262967" y="46544"/>
            <a:ext cx="792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https://www.youtube.com/watch?v=6IbP1ASGv9w&amp;ab_channel=biointeractive</a:t>
            </a:r>
          </a:p>
        </p:txBody>
      </p:sp>
    </p:spTree>
    <p:extLst>
      <p:ext uri="{BB962C8B-B14F-4D97-AF65-F5344CB8AC3E}">
        <p14:creationId xmlns:p14="http://schemas.microsoft.com/office/powerpoint/2010/main" val="321383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4A7B-4C17-4E59-ABCD-3184E560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 of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503CF-B0E5-44C1-A1BF-3489F072E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A3D0B-EC34-4774-ABA9-913B8B2B9A2C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58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AU" dirty="0"/>
          </a:p>
        </p:txBody>
      </p:sp>
      <p:pic>
        <p:nvPicPr>
          <p:cNvPr id="1026" name="Picture 2" descr="Symptoms of Cystic Fibrosis">
            <a:extLst>
              <a:ext uri="{FF2B5EF4-FFF2-40B4-BE49-F238E27FC236}">
                <a16:creationId xmlns:a16="http://schemas.microsoft.com/office/drawing/2014/main" id="{870C0A48-7D20-480E-9D71-8D6409CFF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r="7514"/>
          <a:stretch/>
        </p:blipFill>
        <p:spPr bwMode="auto">
          <a:xfrm>
            <a:off x="2202426" y="1825625"/>
            <a:ext cx="778714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5A1832-6245-4301-85D4-C6DED698BB3A}"/>
              </a:ext>
            </a:extLst>
          </p:cNvPr>
          <p:cNvSpPr txBox="1"/>
          <p:nvPr/>
        </p:nvSpPr>
        <p:spPr>
          <a:xfrm>
            <a:off x="2053712" y="5631377"/>
            <a:ext cx="8198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Image taken from: </a:t>
            </a:r>
            <a:r>
              <a:rPr lang="en-AU" dirty="0">
                <a:hlinkClick r:id="rId4"/>
              </a:rPr>
              <a:t>https://www.medindia.net/patients/patientinfo/cystic-fibrosis.htm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7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E7A2-B508-4981-BDD9-D0821898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Diagnosis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D42283-5137-4E4C-91EC-A54B924B8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95"/>
            <a:ext cx="4548554" cy="480218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AU" sz="2400" dirty="0"/>
              <a:t>Newborn Screening Program</a:t>
            </a:r>
          </a:p>
          <a:p>
            <a:pPr lvl="1">
              <a:lnSpc>
                <a:spcPct val="150000"/>
              </a:lnSpc>
            </a:pPr>
            <a:r>
              <a:rPr lang="en-AU" sz="2100" dirty="0"/>
              <a:t>All children are tested at birth (via heel-prick blood sample)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Infants with two CF mutations are referred directly to a specialist CF centre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Infants with one CF mutation identified undergo a sweat test to determine if they have CF or if they are a simply a carrier of the gene mutation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B45CBF-6A2B-4410-AF4E-B043858B7F3E}"/>
              </a:ext>
            </a:extLst>
          </p:cNvPr>
          <p:cNvGrpSpPr/>
          <p:nvPr/>
        </p:nvGrpSpPr>
        <p:grpSpPr>
          <a:xfrm>
            <a:off x="5255342" y="1355872"/>
            <a:ext cx="6098458" cy="5137003"/>
            <a:chOff x="5321048" y="1567596"/>
            <a:chExt cx="6098458" cy="513700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56417A4-79B6-4463-8D67-2C754505FFD4}"/>
                </a:ext>
              </a:extLst>
            </p:cNvPr>
            <p:cNvGrpSpPr/>
            <p:nvPr/>
          </p:nvGrpSpPr>
          <p:grpSpPr>
            <a:xfrm>
              <a:off x="5386754" y="1567596"/>
              <a:ext cx="5967046" cy="4802187"/>
              <a:chOff x="838200" y="1550011"/>
              <a:chExt cx="5967046" cy="480218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6DCF977-FF7B-421F-B05B-7422D9C40C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43" t="14298" r="70673" b="45189"/>
              <a:stretch/>
            </p:blipFill>
            <p:spPr>
              <a:xfrm>
                <a:off x="838200" y="1550011"/>
                <a:ext cx="5967046" cy="4802187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AAA99E-2A8E-42B2-AED7-F08E51B0AC41}"/>
                  </a:ext>
                </a:extLst>
              </p:cNvPr>
              <p:cNvSpPr txBox="1"/>
              <p:nvPr/>
            </p:nvSpPr>
            <p:spPr>
              <a:xfrm>
                <a:off x="5515708" y="1708273"/>
                <a:ext cx="1160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1" dirty="0"/>
                  <a:t>Skin</a:t>
                </a:r>
                <a:endParaRPr lang="en-AU" b="1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ACFE01-C897-4FE5-B80D-CA9B94F4F8D4}"/>
                </a:ext>
              </a:extLst>
            </p:cNvPr>
            <p:cNvSpPr txBox="1"/>
            <p:nvPr/>
          </p:nvSpPr>
          <p:spPr>
            <a:xfrm>
              <a:off x="5321048" y="6281150"/>
              <a:ext cx="6098458" cy="4234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sz="1600" dirty="0"/>
                <a:t>Image adapted from: </a:t>
              </a:r>
              <a:r>
                <a:rPr lang="en-AU" sz="1600" dirty="0">
                  <a:hlinkClick r:id="rId4"/>
                </a:rPr>
                <a:t>https://www.youtube.com/watch?v=cu6rfyEMFiQ</a:t>
              </a:r>
              <a:endParaRPr lang="en-A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884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E7A2-B508-4981-BDD9-D0821898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6D87C-F602-4BF0-92F0-C091097F4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AU" sz="2000" dirty="0"/>
              <a:t>Depends on the type of CFTR mutation </a:t>
            </a:r>
          </a:p>
          <a:p>
            <a:pPr>
              <a:lnSpc>
                <a:spcPct val="130000"/>
              </a:lnSpc>
            </a:pPr>
            <a:r>
              <a:rPr lang="en-AU" sz="2000" dirty="0"/>
              <a:t>Previously, CF was considered primarily a paediatric disease</a:t>
            </a:r>
          </a:p>
          <a:p>
            <a:pPr>
              <a:lnSpc>
                <a:spcPct val="130000"/>
              </a:lnSpc>
            </a:pPr>
            <a:r>
              <a:rPr lang="en-AU" sz="2000" dirty="0"/>
              <a:t>Now, CF patients are surviving well into adulthood </a:t>
            </a:r>
          </a:p>
          <a:p>
            <a:pPr marL="0" indent="0">
              <a:lnSpc>
                <a:spcPct val="130000"/>
              </a:lnSpc>
              <a:buNone/>
            </a:pPr>
            <a:endParaRPr lang="en-AU" sz="2000" dirty="0"/>
          </a:p>
          <a:p>
            <a:pPr>
              <a:lnSpc>
                <a:spcPct val="130000"/>
              </a:lnSpc>
            </a:pPr>
            <a:r>
              <a:rPr lang="en-AU" sz="2000" dirty="0"/>
              <a:t>Medium survival time is ~35 years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AU" sz="2000" dirty="0"/>
              <a:t> </a:t>
            </a:r>
          </a:p>
          <a:p>
            <a:pPr>
              <a:lnSpc>
                <a:spcPct val="130000"/>
              </a:lnSpc>
            </a:pPr>
            <a:r>
              <a:rPr lang="en-AU" sz="2000" dirty="0"/>
              <a:t>Better outcomes are attributable to better management strategies </a:t>
            </a:r>
          </a:p>
          <a:p>
            <a:pPr>
              <a:lnSpc>
                <a:spcPct val="130000"/>
              </a:lnSpc>
            </a:pPr>
            <a:r>
              <a:rPr lang="en-AU" sz="2000" dirty="0"/>
              <a:t>All CF patients are managed by (or in consultation with) a specialist CF centre</a:t>
            </a:r>
          </a:p>
          <a:p>
            <a:pPr lvl="1">
              <a:lnSpc>
                <a:spcPct val="130000"/>
              </a:lnSpc>
            </a:pPr>
            <a:r>
              <a:rPr lang="en-AU" sz="1600" dirty="0"/>
              <a:t>No changes to prescribed therapies are made without consulting this centre</a:t>
            </a:r>
          </a:p>
        </p:txBody>
      </p:sp>
    </p:spTree>
    <p:extLst>
      <p:ext uri="{BB962C8B-B14F-4D97-AF65-F5344CB8AC3E}">
        <p14:creationId xmlns:p14="http://schemas.microsoft.com/office/powerpoint/2010/main" val="403072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</TotalTime>
  <Words>1814</Words>
  <Application>Microsoft Office PowerPoint</Application>
  <PresentationFormat>Widescreen</PresentationFormat>
  <Paragraphs>313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Cystic Fibrosis (CF)</vt:lpstr>
      <vt:lpstr>PowerPoint Presentation</vt:lpstr>
      <vt:lpstr>Learning Objectives</vt:lpstr>
      <vt:lpstr>Introduction </vt:lpstr>
      <vt:lpstr>Pathophysiology</vt:lpstr>
      <vt:lpstr>Pathophysiology of CF</vt:lpstr>
      <vt:lpstr>Overview of Symptoms</vt:lpstr>
      <vt:lpstr>Diagnosis </vt:lpstr>
      <vt:lpstr>Prognosis </vt:lpstr>
      <vt:lpstr>Respiratory Goals</vt:lpstr>
      <vt:lpstr>Cystic Fibrosis (CF)</vt:lpstr>
      <vt:lpstr>PowerPoint Presentation</vt:lpstr>
      <vt:lpstr>Learning Objectives</vt:lpstr>
      <vt:lpstr>Overview</vt:lpstr>
      <vt:lpstr>1. Effective Airway Clearance</vt:lpstr>
      <vt:lpstr>1. Effective Airway Clearance</vt:lpstr>
      <vt:lpstr>2. Anti-inflammatory agents</vt:lpstr>
      <vt:lpstr>3. Potentiator Therapy</vt:lpstr>
      <vt:lpstr>4. Infection Control in CF</vt:lpstr>
      <vt:lpstr>5. Antibiotic Therapy</vt:lpstr>
      <vt:lpstr>5. Antibiotic Therapy</vt:lpstr>
      <vt:lpstr>5. Antibiotic Therapy</vt:lpstr>
      <vt:lpstr>PowerPoint Presentation</vt:lpstr>
      <vt:lpstr>Advanced Lung Disease in CF</vt:lpstr>
      <vt:lpstr>Cystic Fibrosis (CF)</vt:lpstr>
      <vt:lpstr>PowerPoint Presentation</vt:lpstr>
      <vt:lpstr>Learning Objectives</vt:lpstr>
      <vt:lpstr>Patient CF</vt:lpstr>
      <vt:lpstr>PowerPoint Presentation</vt:lpstr>
      <vt:lpstr>Medication Changes in Hospital</vt:lpstr>
      <vt:lpstr>Patient CF</vt:lpstr>
      <vt:lpstr>Infective Exacerbation of Resp. Symptoms</vt:lpstr>
      <vt:lpstr>Pancreatic Insufficiency</vt:lpstr>
      <vt:lpstr>Others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Cystic Fibrosis</dc:title>
  <dc:creator>Cassie Lanskey</dc:creator>
  <cp:lastModifiedBy>Cassie Lanskey</cp:lastModifiedBy>
  <cp:revision>97</cp:revision>
  <dcterms:created xsi:type="dcterms:W3CDTF">2020-07-26T01:15:36Z</dcterms:created>
  <dcterms:modified xsi:type="dcterms:W3CDTF">2021-08-01T06:50:37Z</dcterms:modified>
</cp:coreProperties>
</file>