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26" r:id="rId7"/>
    <p:sldId id="338" r:id="rId8"/>
    <p:sldId id="328" r:id="rId9"/>
    <p:sldId id="329" r:id="rId10"/>
    <p:sldId id="330" r:id="rId11"/>
    <p:sldId id="331" r:id="rId12"/>
    <p:sldId id="332" r:id="rId13"/>
    <p:sldId id="339" r:id="rId14"/>
    <p:sldId id="334" r:id="rId15"/>
    <p:sldId id="333" r:id="rId16"/>
    <p:sldId id="335" r:id="rId17"/>
    <p:sldId id="336" r:id="rId18"/>
    <p:sldId id="337" r:id="rId19"/>
    <p:sldId id="340" r:id="rId20"/>
    <p:sldId id="341" r:id="rId21"/>
    <p:sldId id="342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256"/>
            <p14:sldId id="257"/>
            <p14:sldId id="326"/>
            <p14:sldId id="338"/>
            <p14:sldId id="328"/>
            <p14:sldId id="329"/>
            <p14:sldId id="330"/>
            <p14:sldId id="331"/>
            <p14:sldId id="332"/>
            <p14:sldId id="339"/>
            <p14:sldId id="334"/>
            <p14:sldId id="333"/>
            <p14:sldId id="335"/>
            <p14:sldId id="336"/>
            <p14:sldId id="337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2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77304" autoAdjust="0"/>
  </p:normalViewPr>
  <p:slideViewPr>
    <p:cSldViewPr snapToGrid="0">
      <p:cViewPr varScale="1">
        <p:scale>
          <a:sx n="100" d="100"/>
          <a:sy n="100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31F89-47E2-47C6-85F8-9EAF44A2D7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E0FED4AB-62CC-4815-8564-60F1FCBE42F4}">
      <dgm:prSet/>
      <dgm:spPr/>
      <dgm:t>
        <a:bodyPr/>
        <a:lstStyle/>
        <a:p>
          <a:pPr rtl="0"/>
          <a:r>
            <a:rPr lang="en-US" dirty="0" smtClean="0"/>
            <a:t>Diabetes Mellitus - abbreviations</a:t>
          </a:r>
          <a:endParaRPr lang="en-AU" dirty="0"/>
        </a:p>
      </dgm:t>
    </dgm:pt>
    <dgm:pt modelId="{890E224A-7F27-4C9D-8A99-B9E19ADADB20}" type="parTrans" cxnId="{A120F119-F51D-46A1-9926-EE13437F553A}">
      <dgm:prSet/>
      <dgm:spPr/>
      <dgm:t>
        <a:bodyPr/>
        <a:lstStyle/>
        <a:p>
          <a:endParaRPr lang="en-AU"/>
        </a:p>
      </dgm:t>
    </dgm:pt>
    <dgm:pt modelId="{6D961AA7-009E-484E-9F8E-8BD967EE74B9}" type="sibTrans" cxnId="{A120F119-F51D-46A1-9926-EE13437F553A}">
      <dgm:prSet/>
      <dgm:spPr/>
      <dgm:t>
        <a:bodyPr/>
        <a:lstStyle/>
        <a:p>
          <a:endParaRPr lang="en-AU"/>
        </a:p>
      </dgm:t>
    </dgm:pt>
    <dgm:pt modelId="{1B072283-E86F-4128-A37F-8EB5F6449F1B}" type="pres">
      <dgm:prSet presAssocID="{E6631F89-47E2-47C6-85F8-9EAF44A2D7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2CA2875-EBB4-4CFB-999A-5603E30D0D57}" type="pres">
      <dgm:prSet presAssocID="{E0FED4AB-62CC-4815-8564-60F1FCBE42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120F119-F51D-46A1-9926-EE13437F553A}" srcId="{E6631F89-47E2-47C6-85F8-9EAF44A2D7DD}" destId="{E0FED4AB-62CC-4815-8564-60F1FCBE42F4}" srcOrd="0" destOrd="0" parTransId="{890E224A-7F27-4C9D-8A99-B9E19ADADB20}" sibTransId="{6D961AA7-009E-484E-9F8E-8BD967EE74B9}"/>
    <dgm:cxn modelId="{744AFD47-B8B5-4630-8DC6-65D0362DEC42}" type="presOf" srcId="{E0FED4AB-62CC-4815-8564-60F1FCBE42F4}" destId="{52CA2875-EBB4-4CFB-999A-5603E30D0D57}" srcOrd="0" destOrd="0" presId="urn:microsoft.com/office/officeart/2005/8/layout/vList2"/>
    <dgm:cxn modelId="{83069FC0-95F5-4C43-BD09-F19D7F4E1125}" type="presOf" srcId="{E6631F89-47E2-47C6-85F8-9EAF44A2D7DD}" destId="{1B072283-E86F-4128-A37F-8EB5F6449F1B}" srcOrd="0" destOrd="0" presId="urn:microsoft.com/office/officeart/2005/8/layout/vList2"/>
    <dgm:cxn modelId="{8B861132-D16B-45F7-BD34-5553B902B7F3}" type="presParOf" srcId="{1B072283-E86F-4128-A37F-8EB5F6449F1B}" destId="{52CA2875-EBB4-4CFB-999A-5603E30D0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09F10-0581-460A-AB0C-A65F4BC443F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DD01A-5E15-4DB7-8B1D-0390628D3E4C}">
      <dgm:prSet phldrT="[Text]"/>
      <dgm:spPr/>
      <dgm:t>
        <a:bodyPr/>
        <a:lstStyle/>
        <a:p>
          <a:r>
            <a:rPr lang="en-US" dirty="0" smtClean="0"/>
            <a:t>Type 1 DM</a:t>
          </a:r>
          <a:endParaRPr lang="en-US" dirty="0"/>
        </a:p>
      </dgm:t>
    </dgm:pt>
    <dgm:pt modelId="{2397C551-B3C2-416D-A57E-657F58CB22DE}" type="parTrans" cxnId="{B23B7429-6087-44C7-A168-055F555C2AAB}">
      <dgm:prSet/>
      <dgm:spPr/>
      <dgm:t>
        <a:bodyPr/>
        <a:lstStyle/>
        <a:p>
          <a:endParaRPr lang="en-US"/>
        </a:p>
      </dgm:t>
    </dgm:pt>
    <dgm:pt modelId="{9684F304-184C-4CAC-A38A-3A6CC69FB6CE}" type="sibTrans" cxnId="{B23B7429-6087-44C7-A168-055F555C2AAB}">
      <dgm:prSet/>
      <dgm:spPr/>
      <dgm:t>
        <a:bodyPr/>
        <a:lstStyle/>
        <a:p>
          <a:endParaRPr lang="en-US"/>
        </a:p>
      </dgm:t>
    </dgm:pt>
    <dgm:pt modelId="{F9AB46F5-CECD-40DD-A00E-CDA9F18DBF5A}">
      <dgm:prSet phldrT="[Text]"/>
      <dgm:spPr/>
      <dgm:t>
        <a:bodyPr/>
        <a:lstStyle/>
        <a:p>
          <a:r>
            <a:rPr lang="en-US" dirty="0" smtClean="0"/>
            <a:t>Total insulin deficiency</a:t>
          </a:r>
          <a:endParaRPr lang="en-US" dirty="0"/>
        </a:p>
      </dgm:t>
    </dgm:pt>
    <dgm:pt modelId="{D256A71D-7EAE-4645-B7D5-3BFDA72CDCE9}" type="parTrans" cxnId="{3D007D04-0486-4EE6-B8FA-FC3C39FECB32}">
      <dgm:prSet/>
      <dgm:spPr/>
      <dgm:t>
        <a:bodyPr/>
        <a:lstStyle/>
        <a:p>
          <a:endParaRPr lang="en-US"/>
        </a:p>
      </dgm:t>
    </dgm:pt>
    <dgm:pt modelId="{4F0283AF-20C8-46BB-B1EB-6E5BD15EEC5E}" type="sibTrans" cxnId="{3D007D04-0486-4EE6-B8FA-FC3C39FECB32}">
      <dgm:prSet/>
      <dgm:spPr/>
      <dgm:t>
        <a:bodyPr/>
        <a:lstStyle/>
        <a:p>
          <a:endParaRPr lang="en-US"/>
        </a:p>
      </dgm:t>
    </dgm:pt>
    <dgm:pt modelId="{B25F371B-A7E8-4733-B833-1A4028C9C6F5}">
      <dgm:prSet phldrT="[Text]"/>
      <dgm:spPr/>
      <dgm:t>
        <a:bodyPr/>
        <a:lstStyle/>
        <a:p>
          <a:r>
            <a:rPr lang="en-US" dirty="0" smtClean="0"/>
            <a:t>Type 2 DM</a:t>
          </a:r>
          <a:endParaRPr lang="en-US" dirty="0"/>
        </a:p>
      </dgm:t>
    </dgm:pt>
    <dgm:pt modelId="{43C30625-1277-471D-9965-09564437763E}" type="parTrans" cxnId="{AAD22F35-67CF-4F71-8EA1-63F1A3BEA0CD}">
      <dgm:prSet/>
      <dgm:spPr/>
      <dgm:t>
        <a:bodyPr/>
        <a:lstStyle/>
        <a:p>
          <a:endParaRPr lang="en-US"/>
        </a:p>
      </dgm:t>
    </dgm:pt>
    <dgm:pt modelId="{60BCE30A-00E3-4A3C-905F-731415169E65}" type="sibTrans" cxnId="{AAD22F35-67CF-4F71-8EA1-63F1A3BEA0CD}">
      <dgm:prSet/>
      <dgm:spPr/>
      <dgm:t>
        <a:bodyPr/>
        <a:lstStyle/>
        <a:p>
          <a:endParaRPr lang="en-US"/>
        </a:p>
      </dgm:t>
    </dgm:pt>
    <dgm:pt modelId="{477C95CE-53E8-4E0A-998B-0269316225B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Reduced pancreatic insulin production</a:t>
          </a:r>
          <a:endParaRPr lang="en-US" dirty="0"/>
        </a:p>
      </dgm:t>
    </dgm:pt>
    <dgm:pt modelId="{BAC65EDE-A72C-4284-B791-BF9749D57E86}" type="parTrans" cxnId="{94516835-E873-4A27-8A0F-F3CB37D1361F}">
      <dgm:prSet/>
      <dgm:spPr/>
      <dgm:t>
        <a:bodyPr/>
        <a:lstStyle/>
        <a:p>
          <a:endParaRPr lang="en-US"/>
        </a:p>
      </dgm:t>
    </dgm:pt>
    <dgm:pt modelId="{5F13D4DF-90F8-4621-9E68-9EAB6013F2FE}" type="sibTrans" cxnId="{94516835-E873-4A27-8A0F-F3CB37D1361F}">
      <dgm:prSet/>
      <dgm:spPr/>
      <dgm:t>
        <a:bodyPr/>
        <a:lstStyle/>
        <a:p>
          <a:endParaRPr lang="en-US"/>
        </a:p>
      </dgm:t>
    </dgm:pt>
    <dgm:pt modelId="{4425984D-C5A7-4908-BB6A-94FDD8009216}">
      <dgm:prSet phldrT="[Text]"/>
      <dgm:spPr/>
      <dgm:t>
        <a:bodyPr/>
        <a:lstStyle/>
        <a:p>
          <a:r>
            <a:rPr lang="en-US" dirty="0" smtClean="0"/>
            <a:t>Gestational </a:t>
          </a:r>
          <a:endParaRPr lang="en-US" dirty="0"/>
        </a:p>
      </dgm:t>
    </dgm:pt>
    <dgm:pt modelId="{66AB62D7-3C27-4143-B622-D083E2AAEB9C}" type="parTrans" cxnId="{F62BCA37-74E7-44A6-882C-3C8B4163B987}">
      <dgm:prSet/>
      <dgm:spPr/>
      <dgm:t>
        <a:bodyPr/>
        <a:lstStyle/>
        <a:p>
          <a:endParaRPr lang="en-US"/>
        </a:p>
      </dgm:t>
    </dgm:pt>
    <dgm:pt modelId="{D247D29A-29E4-4101-A3FB-A307BFAA1C10}" type="sibTrans" cxnId="{F62BCA37-74E7-44A6-882C-3C8B4163B987}">
      <dgm:prSet/>
      <dgm:spPr/>
      <dgm:t>
        <a:bodyPr/>
        <a:lstStyle/>
        <a:p>
          <a:endParaRPr lang="en-US"/>
        </a:p>
      </dgm:t>
    </dgm:pt>
    <dgm:pt modelId="{33FA3F6D-5366-4041-A017-E397231E940F}">
      <dgm:prSet phldrT="[Text]"/>
      <dgm:spPr/>
      <dgm:t>
        <a:bodyPr/>
        <a:lstStyle/>
        <a:p>
          <a:r>
            <a:rPr lang="en-US" dirty="0" smtClean="0"/>
            <a:t>Typically autoimmune – stronger familial link</a:t>
          </a:r>
          <a:endParaRPr lang="en-US" dirty="0"/>
        </a:p>
      </dgm:t>
    </dgm:pt>
    <dgm:pt modelId="{72A2FED8-83A0-47FE-B4F1-04322D781DD6}" type="parTrans" cxnId="{1A3FA026-3BDF-4290-AB5A-184F9C03BCA6}">
      <dgm:prSet/>
      <dgm:spPr/>
      <dgm:t>
        <a:bodyPr/>
        <a:lstStyle/>
        <a:p>
          <a:endParaRPr lang="en-US"/>
        </a:p>
      </dgm:t>
    </dgm:pt>
    <dgm:pt modelId="{E5EAC36B-A633-409B-82D2-BD58F10B480E}" type="sibTrans" cxnId="{1A3FA026-3BDF-4290-AB5A-184F9C03BCA6}">
      <dgm:prSet/>
      <dgm:spPr/>
      <dgm:t>
        <a:bodyPr/>
        <a:lstStyle/>
        <a:p>
          <a:endParaRPr lang="en-US"/>
        </a:p>
      </dgm:t>
    </dgm:pt>
    <dgm:pt modelId="{2D80E5FF-2534-4EB6-BF94-BED2B939253C}">
      <dgm:prSet phldrT="[Text]"/>
      <dgm:spPr/>
      <dgm:t>
        <a:bodyPr/>
        <a:lstStyle/>
        <a:p>
          <a:r>
            <a:rPr lang="en-US" dirty="0" smtClean="0"/>
            <a:t>Typical early life onset</a:t>
          </a:r>
          <a:endParaRPr lang="en-US" dirty="0"/>
        </a:p>
      </dgm:t>
    </dgm:pt>
    <dgm:pt modelId="{B4D16F95-F5B8-4695-8F40-2AF75097EC3A}" type="parTrans" cxnId="{5C50C04D-4F8B-4331-B54F-FB84C04FECE2}">
      <dgm:prSet/>
      <dgm:spPr/>
      <dgm:t>
        <a:bodyPr/>
        <a:lstStyle/>
        <a:p>
          <a:endParaRPr lang="en-US"/>
        </a:p>
      </dgm:t>
    </dgm:pt>
    <dgm:pt modelId="{D16F0A35-2393-4681-BCBE-9A3A7D668906}" type="sibTrans" cxnId="{5C50C04D-4F8B-4331-B54F-FB84C04FECE2}">
      <dgm:prSet/>
      <dgm:spPr/>
      <dgm:t>
        <a:bodyPr/>
        <a:lstStyle/>
        <a:p>
          <a:endParaRPr lang="en-US"/>
        </a:p>
      </dgm:t>
    </dgm:pt>
    <dgm:pt modelId="{B44D627D-E17A-43FF-B8A0-24B4185716D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Insulin resistance</a:t>
          </a:r>
          <a:endParaRPr lang="en-US" dirty="0"/>
        </a:p>
      </dgm:t>
    </dgm:pt>
    <dgm:pt modelId="{557A2DDD-8F96-428D-86FD-2ED960B2CDF4}" type="parTrans" cxnId="{7E48C757-82A6-4A80-8D23-ACB0BB9D6595}">
      <dgm:prSet/>
      <dgm:spPr/>
      <dgm:t>
        <a:bodyPr/>
        <a:lstStyle/>
        <a:p>
          <a:endParaRPr lang="en-US"/>
        </a:p>
      </dgm:t>
    </dgm:pt>
    <dgm:pt modelId="{891A889D-951F-431B-B9DD-882676920BAF}" type="sibTrans" cxnId="{7E48C757-82A6-4A80-8D23-ACB0BB9D6595}">
      <dgm:prSet/>
      <dgm:spPr/>
      <dgm:t>
        <a:bodyPr/>
        <a:lstStyle/>
        <a:p>
          <a:endParaRPr lang="en-US"/>
        </a:p>
      </dgm:t>
    </dgm:pt>
    <dgm:pt modelId="{771FD475-0DF7-4C99-941A-F6D51142E58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Incidence increases with age</a:t>
          </a:r>
          <a:endParaRPr lang="en-US" dirty="0"/>
        </a:p>
      </dgm:t>
    </dgm:pt>
    <dgm:pt modelId="{8F814172-F1D3-44FF-ADC3-22016C67984E}" type="parTrans" cxnId="{D342288A-42F9-412D-BA1D-72BB681D6709}">
      <dgm:prSet/>
      <dgm:spPr/>
      <dgm:t>
        <a:bodyPr/>
        <a:lstStyle/>
        <a:p>
          <a:endParaRPr lang="en-US"/>
        </a:p>
      </dgm:t>
    </dgm:pt>
    <dgm:pt modelId="{E978C4C9-12B8-41D8-BC99-594D97A5C05A}" type="sibTrans" cxnId="{D342288A-42F9-412D-BA1D-72BB681D6709}">
      <dgm:prSet/>
      <dgm:spPr/>
      <dgm:t>
        <a:bodyPr/>
        <a:lstStyle/>
        <a:p>
          <a:endParaRPr lang="en-US"/>
        </a:p>
      </dgm:t>
    </dgm:pt>
    <dgm:pt modelId="{9C575E3A-2E35-4AEF-BF97-AF478388DE1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Insulin resistance due to increased growth hormone</a:t>
          </a:r>
          <a:endParaRPr lang="en-US" dirty="0">
            <a:solidFill>
              <a:schemeClr val="tx1"/>
            </a:solidFill>
          </a:endParaRPr>
        </a:p>
      </dgm:t>
    </dgm:pt>
    <dgm:pt modelId="{756F893F-BCC0-45A0-B313-11DA0D60F8AE}" type="parTrans" cxnId="{8A5F9818-A0BD-4A75-B3DD-92070CE240DE}">
      <dgm:prSet/>
      <dgm:spPr/>
      <dgm:t>
        <a:bodyPr/>
        <a:lstStyle/>
        <a:p>
          <a:endParaRPr lang="en-US"/>
        </a:p>
      </dgm:t>
    </dgm:pt>
    <dgm:pt modelId="{DA847623-FD9F-4C43-9374-DD7C33EF1061}" type="sibTrans" cxnId="{8A5F9818-A0BD-4A75-B3DD-92070CE240DE}">
      <dgm:prSet/>
      <dgm:spPr/>
      <dgm:t>
        <a:bodyPr/>
        <a:lstStyle/>
        <a:p>
          <a:endParaRPr lang="en-US"/>
        </a:p>
      </dgm:t>
    </dgm:pt>
    <dgm:pt modelId="{F4F11B7D-4114-4130-81E9-C5CCE1C5F43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C0BDAC6E-F9E7-4365-AF47-629A959A8FD1}" type="parTrans" cxnId="{96502EE8-A60E-433C-A5E8-5DB7FBD0FE98}">
      <dgm:prSet/>
      <dgm:spPr/>
      <dgm:t>
        <a:bodyPr/>
        <a:lstStyle/>
        <a:p>
          <a:endParaRPr lang="en-US"/>
        </a:p>
      </dgm:t>
    </dgm:pt>
    <dgm:pt modelId="{671D70E7-A196-40CC-9C55-4ED1F9C51057}" type="sibTrans" cxnId="{96502EE8-A60E-433C-A5E8-5DB7FBD0FE98}">
      <dgm:prSet/>
      <dgm:spPr/>
      <dgm:t>
        <a:bodyPr/>
        <a:lstStyle/>
        <a:p>
          <a:endParaRPr lang="en-US"/>
        </a:p>
      </dgm:t>
    </dgm:pt>
    <dgm:pt modelId="{65703BF7-24AD-4362-BD4D-A3E8FE155A0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Insufficient insulin production</a:t>
          </a:r>
          <a:endParaRPr lang="en-US" dirty="0">
            <a:solidFill>
              <a:schemeClr val="tx1"/>
            </a:solidFill>
          </a:endParaRPr>
        </a:p>
      </dgm:t>
    </dgm:pt>
    <dgm:pt modelId="{C9E4D51F-76A4-49DD-92A9-EB8AB4B458CB}" type="parTrans" cxnId="{76E3D51D-06F6-48A8-A7A0-045D28AD3F91}">
      <dgm:prSet/>
      <dgm:spPr/>
      <dgm:t>
        <a:bodyPr/>
        <a:lstStyle/>
        <a:p>
          <a:endParaRPr lang="en-US"/>
        </a:p>
      </dgm:t>
    </dgm:pt>
    <dgm:pt modelId="{DE41EF16-F4CB-41FD-BCCA-B33265458ABF}" type="sibTrans" cxnId="{76E3D51D-06F6-48A8-A7A0-045D28AD3F91}">
      <dgm:prSet/>
      <dgm:spPr/>
      <dgm:t>
        <a:bodyPr/>
        <a:lstStyle/>
        <a:p>
          <a:endParaRPr lang="en-US"/>
        </a:p>
      </dgm:t>
    </dgm:pt>
    <dgm:pt modelId="{AB8C8FED-B1B7-4ECF-9AFE-6595258061D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Maternal and fetal </a:t>
          </a:r>
          <a:r>
            <a:rPr lang="en-US" dirty="0" smtClean="0">
              <a:solidFill>
                <a:schemeClr val="tx1"/>
              </a:solidFill>
            </a:rPr>
            <a:t>hyperglycemia </a:t>
          </a:r>
          <a:endParaRPr lang="en-US" dirty="0">
            <a:solidFill>
              <a:schemeClr val="tx1"/>
            </a:solidFill>
          </a:endParaRPr>
        </a:p>
      </dgm:t>
    </dgm:pt>
    <dgm:pt modelId="{7846AA7F-E31F-4487-B556-1A9E0F01D7FA}" type="parTrans" cxnId="{C38DEEB2-11CB-43BC-ACBD-7D74B738C5BE}">
      <dgm:prSet/>
      <dgm:spPr/>
      <dgm:t>
        <a:bodyPr/>
        <a:lstStyle/>
        <a:p>
          <a:endParaRPr lang="en-US"/>
        </a:p>
      </dgm:t>
    </dgm:pt>
    <dgm:pt modelId="{430FADB2-C1CD-4829-92B8-19173A3AB257}" type="sibTrans" cxnId="{C38DEEB2-11CB-43BC-ACBD-7D74B738C5BE}">
      <dgm:prSet/>
      <dgm:spPr/>
      <dgm:t>
        <a:bodyPr/>
        <a:lstStyle/>
        <a:p>
          <a:endParaRPr lang="en-US"/>
        </a:p>
      </dgm:t>
    </dgm:pt>
    <dgm:pt modelId="{EC09358A-7861-4EAA-8824-EB7DFCD5B6A6}" type="pres">
      <dgm:prSet presAssocID="{D6309F10-0581-460A-AB0C-A65F4BC443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896D1-C123-4A57-BD11-9F4B877AC537}" type="pres">
      <dgm:prSet presAssocID="{1CADD01A-5E15-4DB7-8B1D-0390628D3E4C}" presName="linNode" presStyleCnt="0"/>
      <dgm:spPr/>
    </dgm:pt>
    <dgm:pt modelId="{28508495-4999-4AB4-A8CD-9A95A0095FEA}" type="pres">
      <dgm:prSet presAssocID="{1CADD01A-5E15-4DB7-8B1D-0390628D3E4C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0A4A8-6BA2-4DA5-8B7F-2F2F3B7EDE40}" type="pres">
      <dgm:prSet presAssocID="{1CADD01A-5E15-4DB7-8B1D-0390628D3E4C}" presName="bracket" presStyleLbl="parChTrans1D1" presStyleIdx="0" presStyleCnt="3"/>
      <dgm:spPr/>
    </dgm:pt>
    <dgm:pt modelId="{EC2CB729-D30C-44D7-8B92-B262987FE480}" type="pres">
      <dgm:prSet presAssocID="{1CADD01A-5E15-4DB7-8B1D-0390628D3E4C}" presName="spH" presStyleCnt="0"/>
      <dgm:spPr/>
    </dgm:pt>
    <dgm:pt modelId="{A2AAB6E0-D51F-4F09-BAA0-E0E326EC5D1B}" type="pres">
      <dgm:prSet presAssocID="{1CADD01A-5E15-4DB7-8B1D-0390628D3E4C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0A1C9-1423-42CF-B9AB-8DF3747E8784}" type="pres">
      <dgm:prSet presAssocID="{9684F304-184C-4CAC-A38A-3A6CC69FB6CE}" presName="spV" presStyleCnt="0"/>
      <dgm:spPr/>
    </dgm:pt>
    <dgm:pt modelId="{520CDDA8-A9E3-494F-87C5-B20C6C38E5BA}" type="pres">
      <dgm:prSet presAssocID="{B25F371B-A7E8-4733-B833-1A4028C9C6F5}" presName="linNode" presStyleCnt="0"/>
      <dgm:spPr/>
    </dgm:pt>
    <dgm:pt modelId="{72EE96C8-38A8-4FFC-BCD4-357E7DD6A688}" type="pres">
      <dgm:prSet presAssocID="{B25F371B-A7E8-4733-B833-1A4028C9C6F5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7C0DF-FA99-4365-92B1-2149F4617729}" type="pres">
      <dgm:prSet presAssocID="{B25F371B-A7E8-4733-B833-1A4028C9C6F5}" presName="bracket" presStyleLbl="parChTrans1D1" presStyleIdx="1" presStyleCnt="3"/>
      <dgm:spPr/>
    </dgm:pt>
    <dgm:pt modelId="{D907AE7C-A382-4F65-8896-D929ED7BB887}" type="pres">
      <dgm:prSet presAssocID="{B25F371B-A7E8-4733-B833-1A4028C9C6F5}" presName="spH" presStyleCnt="0"/>
      <dgm:spPr/>
    </dgm:pt>
    <dgm:pt modelId="{59635C86-2D61-41B6-9F3B-C1D2105F7E91}" type="pres">
      <dgm:prSet presAssocID="{B25F371B-A7E8-4733-B833-1A4028C9C6F5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279B-A019-4123-A0EA-94390EE8FCB5}" type="pres">
      <dgm:prSet presAssocID="{60BCE30A-00E3-4A3C-905F-731415169E65}" presName="spV" presStyleCnt="0"/>
      <dgm:spPr/>
    </dgm:pt>
    <dgm:pt modelId="{018B1268-9F09-4B44-B90E-3D50DF6B43F0}" type="pres">
      <dgm:prSet presAssocID="{4425984D-C5A7-4908-BB6A-94FDD8009216}" presName="linNode" presStyleCnt="0"/>
      <dgm:spPr/>
    </dgm:pt>
    <dgm:pt modelId="{C0D0B6F2-430E-4F72-96F4-72989DA08F4D}" type="pres">
      <dgm:prSet presAssocID="{4425984D-C5A7-4908-BB6A-94FDD8009216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83673-45D1-40F9-80A6-51C4328DD8D3}" type="pres">
      <dgm:prSet presAssocID="{4425984D-C5A7-4908-BB6A-94FDD8009216}" presName="bracket" presStyleLbl="parChTrans1D1" presStyleIdx="2" presStyleCnt="3"/>
      <dgm:spPr/>
    </dgm:pt>
    <dgm:pt modelId="{3CBC2499-08A3-49BC-A4C5-7DC268437F1B}" type="pres">
      <dgm:prSet presAssocID="{4425984D-C5A7-4908-BB6A-94FDD8009216}" presName="spH" presStyleCnt="0"/>
      <dgm:spPr/>
    </dgm:pt>
    <dgm:pt modelId="{771B00BD-D411-421B-B3B5-E4DE8E42FA6E}" type="pres">
      <dgm:prSet presAssocID="{4425984D-C5A7-4908-BB6A-94FDD8009216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8E869-D522-487A-87C7-198ACE5EB309}" type="presOf" srcId="{F4F11B7D-4114-4130-81E9-C5CCE1C5F43A}" destId="{771B00BD-D411-421B-B3B5-E4DE8E42FA6E}" srcOrd="0" destOrd="3" presId="urn:diagrams.loki3.com/BracketList"/>
    <dgm:cxn modelId="{7E48C757-82A6-4A80-8D23-ACB0BB9D6595}" srcId="{B25F371B-A7E8-4733-B833-1A4028C9C6F5}" destId="{B44D627D-E17A-43FF-B8A0-24B4185716DB}" srcOrd="1" destOrd="0" parTransId="{557A2DDD-8F96-428D-86FD-2ED960B2CDF4}" sibTransId="{891A889D-951F-431B-B9DD-882676920BAF}"/>
    <dgm:cxn modelId="{D31E1EA8-C9C6-4EC5-9A7D-42A829F00C34}" type="presOf" srcId="{2D80E5FF-2534-4EB6-BF94-BED2B939253C}" destId="{A2AAB6E0-D51F-4F09-BAA0-E0E326EC5D1B}" srcOrd="0" destOrd="2" presId="urn:diagrams.loki3.com/BracketList"/>
    <dgm:cxn modelId="{E64770C2-CFA8-4A26-8C08-E3F0F9A917EB}" type="presOf" srcId="{F9AB46F5-CECD-40DD-A00E-CDA9F18DBF5A}" destId="{A2AAB6E0-D51F-4F09-BAA0-E0E326EC5D1B}" srcOrd="0" destOrd="0" presId="urn:diagrams.loki3.com/BracketList"/>
    <dgm:cxn modelId="{F62BCA37-74E7-44A6-882C-3C8B4163B987}" srcId="{D6309F10-0581-460A-AB0C-A65F4BC443FD}" destId="{4425984D-C5A7-4908-BB6A-94FDD8009216}" srcOrd="2" destOrd="0" parTransId="{66AB62D7-3C27-4143-B622-D083E2AAEB9C}" sibTransId="{D247D29A-29E4-4101-A3FB-A307BFAA1C10}"/>
    <dgm:cxn modelId="{5C50C04D-4F8B-4331-B54F-FB84C04FECE2}" srcId="{1CADD01A-5E15-4DB7-8B1D-0390628D3E4C}" destId="{2D80E5FF-2534-4EB6-BF94-BED2B939253C}" srcOrd="2" destOrd="0" parTransId="{B4D16F95-F5B8-4695-8F40-2AF75097EC3A}" sibTransId="{D16F0A35-2393-4681-BCBE-9A3A7D668906}"/>
    <dgm:cxn modelId="{D342288A-42F9-412D-BA1D-72BB681D6709}" srcId="{B25F371B-A7E8-4733-B833-1A4028C9C6F5}" destId="{771FD475-0DF7-4C99-941A-F6D51142E587}" srcOrd="2" destOrd="0" parTransId="{8F814172-F1D3-44FF-ADC3-22016C67984E}" sibTransId="{E978C4C9-12B8-41D8-BC99-594D97A5C05A}"/>
    <dgm:cxn modelId="{060493D0-80D0-4632-BC29-7EDBBA9EF2E7}" type="presOf" srcId="{477C95CE-53E8-4E0A-998B-0269316225BA}" destId="{59635C86-2D61-41B6-9F3B-C1D2105F7E91}" srcOrd="0" destOrd="0" presId="urn:diagrams.loki3.com/BracketList"/>
    <dgm:cxn modelId="{17DB6882-5B13-4E78-8131-075D3F9B47A4}" type="presOf" srcId="{33FA3F6D-5366-4041-A017-E397231E940F}" destId="{A2AAB6E0-D51F-4F09-BAA0-E0E326EC5D1B}" srcOrd="0" destOrd="1" presId="urn:diagrams.loki3.com/BracketList"/>
    <dgm:cxn modelId="{620C5006-785A-4451-9A43-90CE252FF951}" type="presOf" srcId="{4425984D-C5A7-4908-BB6A-94FDD8009216}" destId="{C0D0B6F2-430E-4F72-96F4-72989DA08F4D}" srcOrd="0" destOrd="0" presId="urn:diagrams.loki3.com/BracketList"/>
    <dgm:cxn modelId="{5B82405D-3106-43F9-9D27-6BA7D323774E}" type="presOf" srcId="{9C575E3A-2E35-4AEF-BF97-AF478388DE14}" destId="{771B00BD-D411-421B-B3B5-E4DE8E42FA6E}" srcOrd="0" destOrd="0" presId="urn:diagrams.loki3.com/BracketList"/>
    <dgm:cxn modelId="{94516835-E873-4A27-8A0F-F3CB37D1361F}" srcId="{B25F371B-A7E8-4733-B833-1A4028C9C6F5}" destId="{477C95CE-53E8-4E0A-998B-0269316225BA}" srcOrd="0" destOrd="0" parTransId="{BAC65EDE-A72C-4284-B791-BF9749D57E86}" sibTransId="{5F13D4DF-90F8-4621-9E68-9EAB6013F2FE}"/>
    <dgm:cxn modelId="{5687236B-E564-42A3-9A82-FBF72F5AA244}" type="presOf" srcId="{B25F371B-A7E8-4733-B833-1A4028C9C6F5}" destId="{72EE96C8-38A8-4FFC-BCD4-357E7DD6A688}" srcOrd="0" destOrd="0" presId="urn:diagrams.loki3.com/BracketList"/>
    <dgm:cxn modelId="{1326678A-E8AE-4922-8B17-A15AEE7974E4}" type="presOf" srcId="{771FD475-0DF7-4C99-941A-F6D51142E587}" destId="{59635C86-2D61-41B6-9F3B-C1D2105F7E91}" srcOrd="0" destOrd="2" presId="urn:diagrams.loki3.com/BracketList"/>
    <dgm:cxn modelId="{487F483B-7D6C-4A40-8EBA-0C6FB39FBFB1}" type="presOf" srcId="{B44D627D-E17A-43FF-B8A0-24B4185716DB}" destId="{59635C86-2D61-41B6-9F3B-C1D2105F7E91}" srcOrd="0" destOrd="1" presId="urn:diagrams.loki3.com/BracketList"/>
    <dgm:cxn modelId="{1A3FA026-3BDF-4290-AB5A-184F9C03BCA6}" srcId="{1CADD01A-5E15-4DB7-8B1D-0390628D3E4C}" destId="{33FA3F6D-5366-4041-A017-E397231E940F}" srcOrd="1" destOrd="0" parTransId="{72A2FED8-83A0-47FE-B4F1-04322D781DD6}" sibTransId="{E5EAC36B-A633-409B-82D2-BD58F10B480E}"/>
    <dgm:cxn modelId="{715114AB-58EC-4242-AFCF-981A33A5F210}" type="presOf" srcId="{AB8C8FED-B1B7-4ECF-9AFE-6595258061D3}" destId="{771B00BD-D411-421B-B3B5-E4DE8E42FA6E}" srcOrd="0" destOrd="2" presId="urn:diagrams.loki3.com/BracketList"/>
    <dgm:cxn modelId="{ADA5196F-5448-418C-BBB3-96E34D38F246}" type="presOf" srcId="{D6309F10-0581-460A-AB0C-A65F4BC443FD}" destId="{EC09358A-7861-4EAA-8824-EB7DFCD5B6A6}" srcOrd="0" destOrd="0" presId="urn:diagrams.loki3.com/BracketList"/>
    <dgm:cxn modelId="{8A5F9818-A0BD-4A75-B3DD-92070CE240DE}" srcId="{4425984D-C5A7-4908-BB6A-94FDD8009216}" destId="{9C575E3A-2E35-4AEF-BF97-AF478388DE14}" srcOrd="0" destOrd="0" parTransId="{756F893F-BCC0-45A0-B313-11DA0D60F8AE}" sibTransId="{DA847623-FD9F-4C43-9374-DD7C33EF1061}"/>
    <dgm:cxn modelId="{254DF34B-709F-4BE3-9144-A8BCFE23DC78}" type="presOf" srcId="{1CADD01A-5E15-4DB7-8B1D-0390628D3E4C}" destId="{28508495-4999-4AB4-A8CD-9A95A0095FEA}" srcOrd="0" destOrd="0" presId="urn:diagrams.loki3.com/BracketList"/>
    <dgm:cxn modelId="{ED9E1255-42AD-4E15-BCE9-A815B2AF0E74}" type="presOf" srcId="{65703BF7-24AD-4362-BD4D-A3E8FE155A0D}" destId="{771B00BD-D411-421B-B3B5-E4DE8E42FA6E}" srcOrd="0" destOrd="1" presId="urn:diagrams.loki3.com/BracketList"/>
    <dgm:cxn modelId="{96502EE8-A60E-433C-A5E8-5DB7FBD0FE98}" srcId="{4425984D-C5A7-4908-BB6A-94FDD8009216}" destId="{F4F11B7D-4114-4130-81E9-C5CCE1C5F43A}" srcOrd="3" destOrd="0" parTransId="{C0BDAC6E-F9E7-4365-AF47-629A959A8FD1}" sibTransId="{671D70E7-A196-40CC-9C55-4ED1F9C51057}"/>
    <dgm:cxn modelId="{C38DEEB2-11CB-43BC-ACBD-7D74B738C5BE}" srcId="{4425984D-C5A7-4908-BB6A-94FDD8009216}" destId="{AB8C8FED-B1B7-4ECF-9AFE-6595258061D3}" srcOrd="2" destOrd="0" parTransId="{7846AA7F-E31F-4487-B556-1A9E0F01D7FA}" sibTransId="{430FADB2-C1CD-4829-92B8-19173A3AB257}"/>
    <dgm:cxn modelId="{B23B7429-6087-44C7-A168-055F555C2AAB}" srcId="{D6309F10-0581-460A-AB0C-A65F4BC443FD}" destId="{1CADD01A-5E15-4DB7-8B1D-0390628D3E4C}" srcOrd="0" destOrd="0" parTransId="{2397C551-B3C2-416D-A57E-657F58CB22DE}" sibTransId="{9684F304-184C-4CAC-A38A-3A6CC69FB6CE}"/>
    <dgm:cxn modelId="{3D007D04-0486-4EE6-B8FA-FC3C39FECB32}" srcId="{1CADD01A-5E15-4DB7-8B1D-0390628D3E4C}" destId="{F9AB46F5-CECD-40DD-A00E-CDA9F18DBF5A}" srcOrd="0" destOrd="0" parTransId="{D256A71D-7EAE-4645-B7D5-3BFDA72CDCE9}" sibTransId="{4F0283AF-20C8-46BB-B1EB-6E5BD15EEC5E}"/>
    <dgm:cxn modelId="{76E3D51D-06F6-48A8-A7A0-045D28AD3F91}" srcId="{4425984D-C5A7-4908-BB6A-94FDD8009216}" destId="{65703BF7-24AD-4362-BD4D-A3E8FE155A0D}" srcOrd="1" destOrd="0" parTransId="{C9E4D51F-76A4-49DD-92A9-EB8AB4B458CB}" sibTransId="{DE41EF16-F4CB-41FD-BCCA-B33265458ABF}"/>
    <dgm:cxn modelId="{AAD22F35-67CF-4F71-8EA1-63F1A3BEA0CD}" srcId="{D6309F10-0581-460A-AB0C-A65F4BC443FD}" destId="{B25F371B-A7E8-4733-B833-1A4028C9C6F5}" srcOrd="1" destOrd="0" parTransId="{43C30625-1277-471D-9965-09564437763E}" sibTransId="{60BCE30A-00E3-4A3C-905F-731415169E65}"/>
    <dgm:cxn modelId="{BBFDC589-C8D6-4064-AD53-D10F72333724}" type="presParOf" srcId="{EC09358A-7861-4EAA-8824-EB7DFCD5B6A6}" destId="{677896D1-C123-4A57-BD11-9F4B877AC537}" srcOrd="0" destOrd="0" presId="urn:diagrams.loki3.com/BracketList"/>
    <dgm:cxn modelId="{3E895E60-351A-4157-B331-443E28E5FF59}" type="presParOf" srcId="{677896D1-C123-4A57-BD11-9F4B877AC537}" destId="{28508495-4999-4AB4-A8CD-9A95A0095FEA}" srcOrd="0" destOrd="0" presId="urn:diagrams.loki3.com/BracketList"/>
    <dgm:cxn modelId="{D8113DDA-6E96-4E55-9F6F-E29B3D806EB5}" type="presParOf" srcId="{677896D1-C123-4A57-BD11-9F4B877AC537}" destId="{0DD0A4A8-6BA2-4DA5-8B7F-2F2F3B7EDE40}" srcOrd="1" destOrd="0" presId="urn:diagrams.loki3.com/BracketList"/>
    <dgm:cxn modelId="{EFC13021-E450-40FA-9908-F5330FB92E94}" type="presParOf" srcId="{677896D1-C123-4A57-BD11-9F4B877AC537}" destId="{EC2CB729-D30C-44D7-8B92-B262987FE480}" srcOrd="2" destOrd="0" presId="urn:diagrams.loki3.com/BracketList"/>
    <dgm:cxn modelId="{D7413893-57B8-4E5E-8BA3-931BDCE2BC1B}" type="presParOf" srcId="{677896D1-C123-4A57-BD11-9F4B877AC537}" destId="{A2AAB6E0-D51F-4F09-BAA0-E0E326EC5D1B}" srcOrd="3" destOrd="0" presId="urn:diagrams.loki3.com/BracketList"/>
    <dgm:cxn modelId="{28525E7A-2268-4379-9856-CF4BD054A18D}" type="presParOf" srcId="{EC09358A-7861-4EAA-8824-EB7DFCD5B6A6}" destId="{CB30A1C9-1423-42CF-B9AB-8DF3747E8784}" srcOrd="1" destOrd="0" presId="urn:diagrams.loki3.com/BracketList"/>
    <dgm:cxn modelId="{5A839E40-2DBD-4FE4-96E0-A930C24A8411}" type="presParOf" srcId="{EC09358A-7861-4EAA-8824-EB7DFCD5B6A6}" destId="{520CDDA8-A9E3-494F-87C5-B20C6C38E5BA}" srcOrd="2" destOrd="0" presId="urn:diagrams.loki3.com/BracketList"/>
    <dgm:cxn modelId="{6AA4BE31-2DB1-49E6-8FF0-2ABB65677D0B}" type="presParOf" srcId="{520CDDA8-A9E3-494F-87C5-B20C6C38E5BA}" destId="{72EE96C8-38A8-4FFC-BCD4-357E7DD6A688}" srcOrd="0" destOrd="0" presId="urn:diagrams.loki3.com/BracketList"/>
    <dgm:cxn modelId="{4BB685CE-89D9-4649-8B94-418D7E6F0EFF}" type="presParOf" srcId="{520CDDA8-A9E3-494F-87C5-B20C6C38E5BA}" destId="{B8A7C0DF-FA99-4365-92B1-2149F4617729}" srcOrd="1" destOrd="0" presId="urn:diagrams.loki3.com/BracketList"/>
    <dgm:cxn modelId="{91EA35AC-25B7-49FF-A65D-828D860E3DAF}" type="presParOf" srcId="{520CDDA8-A9E3-494F-87C5-B20C6C38E5BA}" destId="{D907AE7C-A382-4F65-8896-D929ED7BB887}" srcOrd="2" destOrd="0" presId="urn:diagrams.loki3.com/BracketList"/>
    <dgm:cxn modelId="{3DD2F553-F634-44BC-A0BF-FCCE418D5EDC}" type="presParOf" srcId="{520CDDA8-A9E3-494F-87C5-B20C6C38E5BA}" destId="{59635C86-2D61-41B6-9F3B-C1D2105F7E91}" srcOrd="3" destOrd="0" presId="urn:diagrams.loki3.com/BracketList"/>
    <dgm:cxn modelId="{F4BB13ED-8B45-42EC-B2CE-B688C3291F62}" type="presParOf" srcId="{EC09358A-7861-4EAA-8824-EB7DFCD5B6A6}" destId="{5105279B-A019-4123-A0EA-94390EE8FCB5}" srcOrd="3" destOrd="0" presId="urn:diagrams.loki3.com/BracketList"/>
    <dgm:cxn modelId="{F08F79F6-B05E-412C-8DF6-4BB987D6EF01}" type="presParOf" srcId="{EC09358A-7861-4EAA-8824-EB7DFCD5B6A6}" destId="{018B1268-9F09-4B44-B90E-3D50DF6B43F0}" srcOrd="4" destOrd="0" presId="urn:diagrams.loki3.com/BracketList"/>
    <dgm:cxn modelId="{69E17364-8AD6-4756-9692-BE38573382EF}" type="presParOf" srcId="{018B1268-9F09-4B44-B90E-3D50DF6B43F0}" destId="{C0D0B6F2-430E-4F72-96F4-72989DA08F4D}" srcOrd="0" destOrd="0" presId="urn:diagrams.loki3.com/BracketList"/>
    <dgm:cxn modelId="{1DB690EF-2891-4A24-AC6A-BC848881E932}" type="presParOf" srcId="{018B1268-9F09-4B44-B90E-3D50DF6B43F0}" destId="{2C183673-45D1-40F9-80A6-51C4328DD8D3}" srcOrd="1" destOrd="0" presId="urn:diagrams.loki3.com/BracketList"/>
    <dgm:cxn modelId="{13D5A260-4587-4510-BD53-6E7B9B3D4963}" type="presParOf" srcId="{018B1268-9F09-4B44-B90E-3D50DF6B43F0}" destId="{3CBC2499-08A3-49BC-A4C5-7DC268437F1B}" srcOrd="2" destOrd="0" presId="urn:diagrams.loki3.com/BracketList"/>
    <dgm:cxn modelId="{6C10955F-232C-46EB-9E46-C1EB192A4AF4}" type="presParOf" srcId="{018B1268-9F09-4B44-B90E-3D50DF6B43F0}" destId="{771B00BD-D411-421B-B3B5-E4DE8E42FA6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D36AE-1E6B-426F-B565-11B04D76C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03692FC-7623-4D92-B6B7-627C6E16CC15}">
      <dgm:prSet custT="1"/>
      <dgm:spPr/>
      <dgm:t>
        <a:bodyPr/>
        <a:lstStyle/>
        <a:p>
          <a:pPr rtl="0"/>
          <a:endParaRPr lang="en-US" sz="4400" dirty="0" smtClean="0"/>
        </a:p>
        <a:p>
          <a:pPr rtl="0"/>
          <a:r>
            <a:rPr lang="en-US" sz="4400" dirty="0" smtClean="0"/>
            <a:t>Diabetes </a:t>
          </a:r>
          <a:r>
            <a:rPr lang="en-US" sz="4400" smtClean="0"/>
            <a:t>Mellitus – Brief Summary </a:t>
          </a:r>
          <a:r>
            <a:rPr lang="en-US" sz="4400" dirty="0" smtClean="0"/>
            <a:t/>
          </a:r>
          <a:br>
            <a:rPr lang="en-US" sz="4400" dirty="0" smtClean="0"/>
          </a:br>
          <a:endParaRPr lang="en-AU" sz="4400" dirty="0"/>
        </a:p>
      </dgm:t>
    </dgm:pt>
    <dgm:pt modelId="{E2D6E168-B6F8-4289-9623-603A7C9D15D4}" type="parTrans" cxnId="{502B9604-3F01-443D-AAF5-FB0AC6FF984E}">
      <dgm:prSet/>
      <dgm:spPr/>
      <dgm:t>
        <a:bodyPr/>
        <a:lstStyle/>
        <a:p>
          <a:endParaRPr lang="en-AU"/>
        </a:p>
      </dgm:t>
    </dgm:pt>
    <dgm:pt modelId="{654E66B1-7495-4A2F-AA94-F67D739AECE3}" type="sibTrans" cxnId="{502B9604-3F01-443D-AAF5-FB0AC6FF984E}">
      <dgm:prSet/>
      <dgm:spPr/>
      <dgm:t>
        <a:bodyPr/>
        <a:lstStyle/>
        <a:p>
          <a:endParaRPr lang="en-AU"/>
        </a:p>
      </dgm:t>
    </dgm:pt>
    <dgm:pt modelId="{83693EC3-1985-4622-8698-B892E53DF6F6}" type="pres">
      <dgm:prSet presAssocID="{82FD36AE-1E6B-426F-B565-11B04D76C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3A83A15-D1D4-4911-AAE4-5C53B2E66C04}" type="pres">
      <dgm:prSet presAssocID="{E03692FC-7623-4D92-B6B7-627C6E16CC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02B9604-3F01-443D-AAF5-FB0AC6FF984E}" srcId="{82FD36AE-1E6B-426F-B565-11B04D76C994}" destId="{E03692FC-7623-4D92-B6B7-627C6E16CC15}" srcOrd="0" destOrd="0" parTransId="{E2D6E168-B6F8-4289-9623-603A7C9D15D4}" sibTransId="{654E66B1-7495-4A2F-AA94-F67D739AECE3}"/>
    <dgm:cxn modelId="{4A67D2D2-062E-4D28-8D84-CF8B74B81B6F}" type="presOf" srcId="{82FD36AE-1E6B-426F-B565-11B04D76C994}" destId="{83693EC3-1985-4622-8698-B892E53DF6F6}" srcOrd="0" destOrd="0" presId="urn:microsoft.com/office/officeart/2005/8/layout/vList2"/>
    <dgm:cxn modelId="{1B17A3A9-EEFC-436E-9167-BB9A73355B51}" type="presOf" srcId="{E03692FC-7623-4D92-B6B7-627C6E16CC15}" destId="{03A83A15-D1D4-4911-AAE4-5C53B2E66C04}" srcOrd="0" destOrd="0" presId="urn:microsoft.com/office/officeart/2005/8/layout/vList2"/>
    <dgm:cxn modelId="{027A5981-3247-4E0A-B6BA-E3FA8DB8ECF6}" type="presParOf" srcId="{83693EC3-1985-4622-8698-B892E53DF6F6}" destId="{03A83A15-D1D4-4911-AAE4-5C53B2E66C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A2875-EBB4-4CFB-999A-5603E30D0D57}">
      <dsp:nvSpPr>
        <dsp:cNvPr id="0" name=""/>
        <dsp:cNvSpPr/>
      </dsp:nvSpPr>
      <dsp:spPr>
        <a:xfrm>
          <a:off x="0" y="11068"/>
          <a:ext cx="9688286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Diabetes Mellitus - abbreviations</a:t>
          </a:r>
          <a:endParaRPr lang="en-AU" sz="4100" kern="1200" dirty="0"/>
        </a:p>
      </dsp:txBody>
      <dsp:txXfrm>
        <a:off x="48005" y="59073"/>
        <a:ext cx="9592276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08495-4999-4AB4-A8CD-9A95A0095FEA}">
      <dsp:nvSpPr>
        <dsp:cNvPr id="0" name=""/>
        <dsp:cNvSpPr/>
      </dsp:nvSpPr>
      <dsp:spPr>
        <a:xfrm>
          <a:off x="5134" y="427812"/>
          <a:ext cx="262633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Type 1 DM</a:t>
          </a:r>
          <a:endParaRPr lang="en-US" sz="2300" kern="1200" dirty="0"/>
        </a:p>
      </dsp:txBody>
      <dsp:txXfrm>
        <a:off x="5134" y="427812"/>
        <a:ext cx="2626332" cy="455400"/>
      </dsp:txXfrm>
    </dsp:sp>
    <dsp:sp modelId="{0DD0A4A8-6BA2-4DA5-8B7F-2F2F3B7EDE40}">
      <dsp:nvSpPr>
        <dsp:cNvPr id="0" name=""/>
        <dsp:cNvSpPr/>
      </dsp:nvSpPr>
      <dsp:spPr>
        <a:xfrm>
          <a:off x="2631467" y="29337"/>
          <a:ext cx="525266" cy="12523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AB6E0-D51F-4F09-BAA0-E0E326EC5D1B}">
      <dsp:nvSpPr>
        <dsp:cNvPr id="0" name=""/>
        <dsp:cNvSpPr/>
      </dsp:nvSpPr>
      <dsp:spPr>
        <a:xfrm>
          <a:off x="3366840" y="29337"/>
          <a:ext cx="7143624" cy="1252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Total insulin deficiency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Typically autoimmune – stronger familial link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Typical early life onset</a:t>
          </a:r>
          <a:endParaRPr lang="en-US" sz="2300" kern="1200" dirty="0"/>
        </a:p>
      </dsp:txBody>
      <dsp:txXfrm>
        <a:off x="3366840" y="29337"/>
        <a:ext cx="7143624" cy="1252350"/>
      </dsp:txXfrm>
    </dsp:sp>
    <dsp:sp modelId="{72EE96C8-38A8-4FFC-BCD4-357E7DD6A688}">
      <dsp:nvSpPr>
        <dsp:cNvPr id="0" name=""/>
        <dsp:cNvSpPr/>
      </dsp:nvSpPr>
      <dsp:spPr>
        <a:xfrm>
          <a:off x="5134" y="1762962"/>
          <a:ext cx="262633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Type 2 DM</a:t>
          </a:r>
          <a:endParaRPr lang="en-US" sz="2300" kern="1200" dirty="0"/>
        </a:p>
      </dsp:txBody>
      <dsp:txXfrm>
        <a:off x="5134" y="1762962"/>
        <a:ext cx="2626332" cy="455400"/>
      </dsp:txXfrm>
    </dsp:sp>
    <dsp:sp modelId="{B8A7C0DF-FA99-4365-92B1-2149F4617729}">
      <dsp:nvSpPr>
        <dsp:cNvPr id="0" name=""/>
        <dsp:cNvSpPr/>
      </dsp:nvSpPr>
      <dsp:spPr>
        <a:xfrm>
          <a:off x="2631467" y="1364487"/>
          <a:ext cx="525266" cy="12523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35C86-2D61-41B6-9F3B-C1D2105F7E91}">
      <dsp:nvSpPr>
        <dsp:cNvPr id="0" name=""/>
        <dsp:cNvSpPr/>
      </dsp:nvSpPr>
      <dsp:spPr>
        <a:xfrm>
          <a:off x="3366840" y="1364487"/>
          <a:ext cx="7143624" cy="125235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Reduced pancreatic insulin production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Insulin resistance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Incidence increases with age</a:t>
          </a:r>
          <a:endParaRPr lang="en-US" sz="2300" kern="1200" dirty="0"/>
        </a:p>
      </dsp:txBody>
      <dsp:txXfrm>
        <a:off x="3366840" y="1364487"/>
        <a:ext cx="7143624" cy="1252350"/>
      </dsp:txXfrm>
    </dsp:sp>
    <dsp:sp modelId="{C0D0B6F2-430E-4F72-96F4-72989DA08F4D}">
      <dsp:nvSpPr>
        <dsp:cNvPr id="0" name=""/>
        <dsp:cNvSpPr/>
      </dsp:nvSpPr>
      <dsp:spPr>
        <a:xfrm>
          <a:off x="5134" y="3283119"/>
          <a:ext cx="262633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Gestational </a:t>
          </a:r>
          <a:endParaRPr lang="en-US" sz="2300" kern="1200" dirty="0"/>
        </a:p>
      </dsp:txBody>
      <dsp:txXfrm>
        <a:off x="5134" y="3283119"/>
        <a:ext cx="2626332" cy="455400"/>
      </dsp:txXfrm>
    </dsp:sp>
    <dsp:sp modelId="{2C183673-45D1-40F9-80A6-51C4328DD8D3}">
      <dsp:nvSpPr>
        <dsp:cNvPr id="0" name=""/>
        <dsp:cNvSpPr/>
      </dsp:nvSpPr>
      <dsp:spPr>
        <a:xfrm>
          <a:off x="2631467" y="2699637"/>
          <a:ext cx="525266" cy="16223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B00BD-D411-421B-B3B5-E4DE8E42FA6E}">
      <dsp:nvSpPr>
        <dsp:cNvPr id="0" name=""/>
        <dsp:cNvSpPr/>
      </dsp:nvSpPr>
      <dsp:spPr>
        <a:xfrm>
          <a:off x="3366840" y="2699637"/>
          <a:ext cx="7143624" cy="162236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Insulin resistance due to increased growth hormone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Insufficient insulin production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Maternal and fetal </a:t>
          </a:r>
          <a:r>
            <a:rPr lang="en-US" sz="2300" kern="1200" dirty="0" smtClean="0">
              <a:solidFill>
                <a:schemeClr val="tx1"/>
              </a:solidFill>
            </a:rPr>
            <a:t>hyperglycemia 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3366840" y="2699637"/>
        <a:ext cx="7143624" cy="1622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83A15-D1D4-4911-AAE4-5C53B2E66C04}">
      <dsp:nvSpPr>
        <dsp:cNvPr id="0" name=""/>
        <dsp:cNvSpPr/>
      </dsp:nvSpPr>
      <dsp:spPr>
        <a:xfrm>
          <a:off x="0" y="859"/>
          <a:ext cx="9746104" cy="1537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 smtClean="0"/>
        </a:p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Diabetes </a:t>
          </a:r>
          <a:r>
            <a:rPr lang="en-US" sz="4400" kern="1200" smtClean="0"/>
            <a:t>Mellitus – Brief Summary </a:t>
          </a:r>
          <a:r>
            <a:rPr lang="en-US" sz="4400" kern="1200" dirty="0" smtClean="0"/>
            <a:t/>
          </a:r>
          <a:br>
            <a:rPr lang="en-US" sz="4400" kern="1200" dirty="0" smtClean="0"/>
          </a:br>
          <a:endParaRPr lang="en-AU" sz="4400" kern="1200" dirty="0"/>
        </a:p>
      </dsp:txBody>
      <dsp:txXfrm>
        <a:off x="75052" y="75911"/>
        <a:ext cx="9596000" cy="138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05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05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6C0E8-58E3-46FD-BD65-5BCFE5DFEBF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4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Epidemiology and pathophysiology of diabetes mellitus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Most common types of diabetes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12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Diabetes mellitus – </a:t>
            </a:r>
            <a:r>
              <a:rPr lang="en-AU" dirty="0" smtClean="0"/>
              <a:t>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Gestational Diabetes</a:t>
            </a:r>
          </a:p>
          <a:p>
            <a:pPr lvl="1"/>
            <a:r>
              <a:rPr lang="en-AU" dirty="0" smtClean="0">
                <a:solidFill>
                  <a:srgbClr val="0070C0"/>
                </a:solidFill>
              </a:rPr>
              <a:t>Aetiology and Pathophysiology</a:t>
            </a:r>
          </a:p>
          <a:p>
            <a:pPr lvl="2"/>
            <a:r>
              <a:rPr lang="en-AU" dirty="0" smtClean="0"/>
              <a:t>Elevated blood glucose levels during pregnancy</a:t>
            </a:r>
          </a:p>
          <a:p>
            <a:pPr lvl="2"/>
            <a:r>
              <a:rPr lang="en-AU" dirty="0" smtClean="0"/>
              <a:t>Insulin resistance develops during pregnancy due to the actions of increased levels of growth hormones and placental hormones</a:t>
            </a:r>
          </a:p>
          <a:p>
            <a:pPr lvl="2"/>
            <a:r>
              <a:rPr lang="en-AU" dirty="0" smtClean="0"/>
              <a:t>Most women compensate by increasing insulin secretion – however, in women with gestational DM the beta cells cannot compensate → maternal hyperglycaemia</a:t>
            </a:r>
            <a:r>
              <a:rPr lang="en-AU" dirty="0"/>
              <a:t> </a:t>
            </a:r>
            <a:r>
              <a:rPr lang="en-AU" dirty="0" smtClean="0"/>
              <a:t>→ higher foetal blood glucose levels</a:t>
            </a:r>
          </a:p>
          <a:p>
            <a:pPr lvl="2"/>
            <a:r>
              <a:rPr lang="en-AU" dirty="0" smtClean="0"/>
              <a:t>Higher foetal blood glucose levels stimulates foetal insulin secretion </a:t>
            </a:r>
            <a:r>
              <a:rPr lang="en-AU" dirty="0"/>
              <a:t>→</a:t>
            </a:r>
            <a:r>
              <a:rPr lang="en-AU" dirty="0" smtClean="0"/>
              <a:t> enhanced growth of the child, larger bodyweight at birth (Macrosomia) and potentially a more difficult birth with the possibility of injury</a:t>
            </a:r>
          </a:p>
          <a:p>
            <a:pPr lvl="2"/>
            <a:r>
              <a:rPr lang="en-AU" dirty="0" smtClean="0"/>
              <a:t>Increased insulin secretion can also lead to:</a:t>
            </a:r>
          </a:p>
          <a:p>
            <a:pPr lvl="3"/>
            <a:r>
              <a:rPr lang="en-AU" dirty="0" smtClean="0"/>
              <a:t>Alterations in foetal metabolism → hypoxia, lactic acidosis, cardiac dysfunction, neonatal hyp</a:t>
            </a:r>
            <a:r>
              <a:rPr lang="en-AU" u="sng" dirty="0" smtClean="0"/>
              <a:t>o</a:t>
            </a:r>
            <a:r>
              <a:rPr lang="en-AU" dirty="0" smtClean="0"/>
              <a:t>glycaemia and jaundice</a:t>
            </a:r>
          </a:p>
          <a:p>
            <a:pPr lvl="3"/>
            <a:r>
              <a:rPr lang="en-AU" dirty="0" smtClean="0"/>
              <a:t>In utero death can also occur</a:t>
            </a:r>
          </a:p>
          <a:p>
            <a:pPr lvl="1"/>
            <a:r>
              <a:rPr lang="en-AU" dirty="0" smtClean="0">
                <a:solidFill>
                  <a:srgbClr val="0070C0"/>
                </a:solidFill>
              </a:rPr>
              <a:t>Epidemiology</a:t>
            </a:r>
          </a:p>
          <a:p>
            <a:pPr lvl="2"/>
            <a:r>
              <a:rPr lang="en-AU" dirty="0" smtClean="0"/>
              <a:t>Affects approx. 5% of pregnant women</a:t>
            </a:r>
          </a:p>
          <a:p>
            <a:pPr lvl="2"/>
            <a:r>
              <a:rPr lang="en-AU" dirty="0" smtClean="0"/>
              <a:t>Glucose homeostasis returns to normal after completion of the pregnancy but can return during later pregnancies</a:t>
            </a:r>
          </a:p>
          <a:p>
            <a:pPr lvl="2"/>
            <a:r>
              <a:rPr lang="en-AU" dirty="0" smtClean="0"/>
              <a:t>Risk factors for gestational DM are age and obesity, a family history of gestational DM and ethnicity (Indigenous Australian, Melanesian/Polynesian, Chinese and Indian)</a:t>
            </a:r>
          </a:p>
          <a:p>
            <a:pPr lvl="2"/>
            <a:r>
              <a:rPr lang="en-AU" dirty="0" smtClean="0"/>
              <a:t>It resembles DM2 and 50% of women with gestational diabetes develop DM2 in later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41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Metabolic </a:t>
            </a:r>
            <a:r>
              <a:rPr lang="en-AU" dirty="0" smtClean="0"/>
              <a:t>Syndrome (Syndrome-X)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Metabolic syndrome </a:t>
            </a:r>
            <a:r>
              <a:rPr lang="en-AU" dirty="0" smtClean="0"/>
              <a:t>– Another condition characterised by obesity and insulin resistance</a:t>
            </a:r>
          </a:p>
          <a:p>
            <a:pPr lvl="1"/>
            <a:r>
              <a:rPr lang="en-AU" dirty="0" smtClean="0"/>
              <a:t>Significant risk factor for DM2 and CV disease</a:t>
            </a:r>
          </a:p>
          <a:p>
            <a:r>
              <a:rPr lang="en-AU" dirty="0" smtClean="0"/>
              <a:t>People with metabolic syndrome have:</a:t>
            </a:r>
          </a:p>
          <a:p>
            <a:pPr lvl="1"/>
            <a:r>
              <a:rPr lang="en-AU" dirty="0" smtClean="0"/>
              <a:t>Central (abdominal) obesity</a:t>
            </a:r>
          </a:p>
          <a:p>
            <a:pPr lvl="1"/>
            <a:r>
              <a:rPr lang="en-AU" dirty="0" smtClean="0"/>
              <a:t>Insulin resistance</a:t>
            </a:r>
          </a:p>
          <a:p>
            <a:pPr lvl="1"/>
            <a:r>
              <a:rPr lang="en-AU" dirty="0" smtClean="0"/>
              <a:t>Hypertension</a:t>
            </a:r>
          </a:p>
          <a:p>
            <a:pPr lvl="1"/>
            <a:r>
              <a:rPr lang="en-AU" dirty="0" smtClean="0"/>
              <a:t>Dyslipidaemia</a:t>
            </a:r>
          </a:p>
          <a:p>
            <a:r>
              <a:rPr lang="en-US" dirty="0" smtClean="0"/>
              <a:t>Not diabetes but risk factor for developing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CV disease</a:t>
            </a:r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62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Epidemiology of diabetes - Australia</a:t>
            </a:r>
            <a:endParaRPr lang="en-AU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1 in 17 Australian adults </a:t>
            </a:r>
            <a:r>
              <a:rPr lang="en-AU" dirty="0" smtClean="0"/>
              <a:t>(6% - about 1.2million people) had diabetes in 2017-18 (Self-reported data)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In 2017:</a:t>
            </a:r>
          </a:p>
          <a:p>
            <a:pPr lvl="1"/>
            <a:r>
              <a:rPr lang="en-AU" dirty="0" smtClean="0"/>
              <a:t>29,800 Australians starting using insulin to treat their diabetes</a:t>
            </a:r>
          </a:p>
          <a:p>
            <a:pPr lvl="1"/>
            <a:r>
              <a:rPr lang="en-AU" dirty="0" smtClean="0"/>
              <a:t>17,000 Australians died with diabetes as an underlying and/or associated cause of death (just over 1 in 10 Australian deaths)</a:t>
            </a:r>
          </a:p>
          <a:p>
            <a:pPr lvl="1"/>
            <a:r>
              <a:rPr lang="en-AU" dirty="0" smtClean="0"/>
              <a:t>1.2million hospitalisations were associated with diabetes in 2016-17 (10% of all Australian hospitalisations)</a:t>
            </a:r>
          </a:p>
          <a:p>
            <a:r>
              <a:rPr lang="en-AU" b="1" i="1" dirty="0" smtClean="0">
                <a:solidFill>
                  <a:srgbClr val="0070C0"/>
                </a:solidFill>
              </a:rPr>
              <a:t>The </a:t>
            </a:r>
            <a:r>
              <a:rPr lang="en-AU" b="1" i="1" dirty="0">
                <a:solidFill>
                  <a:srgbClr val="0070C0"/>
                </a:solidFill>
              </a:rPr>
              <a:t>lowest SE group </a:t>
            </a:r>
            <a:r>
              <a:rPr lang="en-AU" dirty="0"/>
              <a:t>had diabetes hospitalisation and death rates that were </a:t>
            </a:r>
            <a:r>
              <a:rPr lang="en-AU" b="1" dirty="0" smtClean="0"/>
              <a:t>2X</a:t>
            </a:r>
            <a:r>
              <a:rPr lang="en-AU" dirty="0" smtClean="0"/>
              <a:t> as high as </a:t>
            </a:r>
            <a:r>
              <a:rPr lang="en-AU" b="1" i="1" dirty="0">
                <a:solidFill>
                  <a:srgbClr val="0070C0"/>
                </a:solidFill>
              </a:rPr>
              <a:t>the highest SE group</a:t>
            </a:r>
          </a:p>
          <a:p>
            <a:r>
              <a:rPr lang="en-AU" b="1" i="1" dirty="0" smtClean="0">
                <a:solidFill>
                  <a:srgbClr val="0070C0"/>
                </a:solidFill>
              </a:rPr>
              <a:t>Remote/Very Remote areas </a:t>
            </a:r>
            <a:r>
              <a:rPr lang="en-AU" dirty="0" smtClean="0"/>
              <a:t>had </a:t>
            </a:r>
            <a:r>
              <a:rPr lang="en-AU" dirty="0"/>
              <a:t>diabetes hospitalisation and death rates that were </a:t>
            </a:r>
            <a:r>
              <a:rPr lang="en-AU" b="1" dirty="0"/>
              <a:t>2X</a:t>
            </a:r>
            <a:r>
              <a:rPr lang="en-AU" dirty="0"/>
              <a:t> </a:t>
            </a:r>
            <a:r>
              <a:rPr lang="en-AU" dirty="0" smtClean="0"/>
              <a:t>as high as </a:t>
            </a:r>
            <a:r>
              <a:rPr lang="en-AU" b="1" i="1" dirty="0" smtClean="0">
                <a:solidFill>
                  <a:srgbClr val="0070C0"/>
                </a:solidFill>
              </a:rPr>
              <a:t>Major cities</a:t>
            </a:r>
          </a:p>
          <a:p>
            <a:r>
              <a:rPr lang="en-AU" b="1" i="1" dirty="0" smtClean="0">
                <a:solidFill>
                  <a:srgbClr val="0070C0"/>
                </a:solidFill>
              </a:rPr>
              <a:t>Indigenous Australian </a:t>
            </a:r>
            <a:r>
              <a:rPr lang="en-AU" dirty="0" smtClean="0"/>
              <a:t>are </a:t>
            </a:r>
            <a:r>
              <a:rPr lang="en-AU" b="1" dirty="0" smtClean="0"/>
              <a:t>4X</a:t>
            </a:r>
            <a:r>
              <a:rPr lang="en-AU" dirty="0" smtClean="0"/>
              <a:t> likely to have type 2 diabetes prevalence, hospitalisation and death rates than </a:t>
            </a:r>
            <a:r>
              <a:rPr lang="en-AU" b="1" i="1" dirty="0" smtClean="0">
                <a:solidFill>
                  <a:srgbClr val="0070C0"/>
                </a:solidFill>
              </a:rPr>
              <a:t>non-Indigenous Australians</a:t>
            </a:r>
            <a:endParaRPr lang="en-AU" b="1" i="1" dirty="0">
              <a:solidFill>
                <a:srgbClr val="0070C0"/>
              </a:solidFill>
            </a:endParaRP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30797" y="6207769"/>
            <a:ext cx="107991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(Data from Australian Institute of Health and Welfare) </a:t>
            </a:r>
            <a:endParaRPr lang="en-AU" dirty="0" smtClean="0"/>
          </a:p>
          <a:p>
            <a:r>
              <a:rPr lang="en-AU" sz="1050" dirty="0" smtClean="0"/>
              <a:t>(</a:t>
            </a:r>
            <a:r>
              <a:rPr lang="en-AU" sz="1050" dirty="0"/>
              <a:t>https://www.aihw.gov.au/reports/diabetes/diabetes/contents/hospital-care-for-diabetes/type-2-diabetes)</a:t>
            </a:r>
          </a:p>
        </p:txBody>
      </p:sp>
    </p:spTree>
    <p:extLst>
      <p:ext uri="{BB962C8B-B14F-4D97-AF65-F5344CB8AC3E}">
        <p14:creationId xmlns:p14="http://schemas.microsoft.com/office/powerpoint/2010/main" val="418958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global emergency: Diabetes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of diabetes world wide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Undiagnosed diabetes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2170"/>
            <a:ext cx="5849073" cy="438680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2" y="1952170"/>
            <a:ext cx="5900642" cy="4425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1430" y="6189663"/>
            <a:ext cx="462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 two adults with diabetes is undiagnosed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42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464695" y="274638"/>
          <a:ext cx="9746105" cy="153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700809"/>
            <a:ext cx="9758596" cy="502066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Chronic condition caused by impaired glucose homeostasis</a:t>
            </a:r>
          </a:p>
          <a:p>
            <a:r>
              <a:rPr lang="en-US" dirty="0" smtClean="0"/>
              <a:t>Insulin ineffective role in glucose homeostasis</a:t>
            </a:r>
          </a:p>
          <a:p>
            <a:r>
              <a:rPr lang="en-US" dirty="0" err="1" smtClean="0"/>
              <a:t>Characterised</a:t>
            </a:r>
            <a:r>
              <a:rPr lang="en-US" dirty="0" smtClean="0"/>
              <a:t> by elevated blood glucose concentrations.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1 diabetes (T1D) 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– absence of insulin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2 diabetes (T2D) 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-  Insulin is ineffective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-  Insufficient insulin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Gestational Diabetes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Screening for diabetes</a:t>
            </a:r>
            <a:endParaRPr lang="en-AU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Type 1 DM </a:t>
            </a:r>
            <a:r>
              <a:rPr lang="en-AU" dirty="0" smtClean="0"/>
              <a:t>There is no screening test and no treatment to prevent the development of DM-1</a:t>
            </a:r>
          </a:p>
          <a:p>
            <a:pPr lvl="1"/>
            <a:r>
              <a:rPr lang="en-US" dirty="0" smtClean="0"/>
              <a:t>Diagnosis made on symptoms and blood glucose levels</a:t>
            </a:r>
          </a:p>
          <a:p>
            <a:pPr lvl="1"/>
            <a:r>
              <a:rPr lang="en-US" dirty="0" smtClean="0"/>
              <a:t>Considered a medical emergency (DKA, </a:t>
            </a:r>
            <a:r>
              <a:rPr lang="en-US" dirty="0" smtClean="0"/>
              <a:t>HHS</a:t>
            </a:r>
            <a:r>
              <a:rPr lang="en-US" dirty="0" smtClean="0"/>
              <a:t>, hypoglycemia</a:t>
            </a:r>
            <a:r>
              <a:rPr lang="en-US" dirty="0"/>
              <a:t>)</a:t>
            </a:r>
            <a:endParaRPr lang="en-AU" dirty="0" smtClean="0"/>
          </a:p>
          <a:p>
            <a:r>
              <a:rPr lang="en-AU" b="1" dirty="0" smtClean="0">
                <a:solidFill>
                  <a:srgbClr val="0070C0"/>
                </a:solidFill>
              </a:rPr>
              <a:t>Type 2 DM:</a:t>
            </a:r>
          </a:p>
          <a:p>
            <a:pPr lvl="1"/>
            <a:r>
              <a:rPr lang="en-US" dirty="0" smtClean="0"/>
              <a:t>Often asymptomatic</a:t>
            </a:r>
          </a:p>
          <a:p>
            <a:pPr lvl="1"/>
            <a:r>
              <a:rPr lang="en-US" dirty="0" smtClean="0"/>
              <a:t>High risk patients are screened using OGTT, fasting/non-fasting blood glucose levels, HbA1C</a:t>
            </a:r>
          </a:p>
          <a:p>
            <a:pPr lvl="1"/>
            <a:r>
              <a:rPr lang="en-US" dirty="0" smtClean="0"/>
              <a:t>High risk patients: increasing age, male gender, ethnicity (Indigenous / Pacific Islander), hypertension, hyperlipidemia, history of elevated BGL, smoking, poor diet, sedentary lifestyle, central adiposity</a:t>
            </a:r>
          </a:p>
          <a:p>
            <a:pPr lvl="1"/>
            <a:r>
              <a:rPr lang="en-US" dirty="0" smtClean="0"/>
              <a:t>Screened every 1-2 years depending on risk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672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Diagnostic criteria for diabetes</a:t>
            </a:r>
            <a:endParaRPr lang="en-AU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Normal blood glucose range </a:t>
            </a:r>
            <a:r>
              <a:rPr lang="en-AU" dirty="0" smtClean="0"/>
              <a:t>4.0 – 7.8mmol/L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Diabetes can be diagnosed clinically and confirmed by blood glucose concentration:</a:t>
            </a:r>
          </a:p>
          <a:p>
            <a:pPr lvl="1"/>
            <a:r>
              <a:rPr lang="en-AU" dirty="0" smtClean="0"/>
              <a:t>Type 1 diabetes – acute onset of polyuria, polydipsia and weight loss</a:t>
            </a:r>
          </a:p>
          <a:p>
            <a:pPr lvl="1"/>
            <a:r>
              <a:rPr lang="en-US" dirty="0" smtClean="0"/>
              <a:t>Type 2 diabetes – often asymptomatic – mild symptoms including fatigue.  Associated with obesity and other CV risk factors (dyslipidemia and hypertension)</a:t>
            </a:r>
            <a:endParaRPr lang="en-AU" dirty="0" smtClean="0"/>
          </a:p>
          <a:p>
            <a:r>
              <a:rPr lang="en-AU" b="1" i="1" dirty="0" smtClean="0">
                <a:solidFill>
                  <a:srgbClr val="0070C0"/>
                </a:solidFill>
              </a:rPr>
              <a:t>Oral glucose tolerance test: </a:t>
            </a:r>
            <a:r>
              <a:rPr lang="en-AU" dirty="0" smtClean="0"/>
              <a:t>75g oral glucose challenge – positive test is 11.1 </a:t>
            </a:r>
            <a:r>
              <a:rPr lang="en-AU" dirty="0" err="1" smtClean="0"/>
              <a:t>mmol</a:t>
            </a:r>
            <a:r>
              <a:rPr lang="en-AU" dirty="0" smtClean="0"/>
              <a:t>/L or more</a:t>
            </a:r>
            <a:endParaRPr lang="en-AU" b="1" i="1" dirty="0" smtClean="0">
              <a:solidFill>
                <a:srgbClr val="0070C0"/>
              </a:solidFill>
            </a:endParaRPr>
          </a:p>
          <a:p>
            <a:r>
              <a:rPr lang="en-AU" b="1" i="1" dirty="0" smtClean="0">
                <a:solidFill>
                  <a:srgbClr val="0070C0"/>
                </a:solidFill>
              </a:rPr>
              <a:t>Glycated haemoglobin (HbA1c) </a:t>
            </a:r>
            <a:r>
              <a:rPr lang="en-AU" dirty="0" smtClean="0"/>
              <a:t>positive test is 6.5% or more</a:t>
            </a:r>
            <a:endParaRPr lang="en-AU" b="1" i="1" dirty="0" smtClean="0">
              <a:solidFill>
                <a:srgbClr val="0070C0"/>
              </a:solidFill>
            </a:endParaRPr>
          </a:p>
          <a:p>
            <a:r>
              <a:rPr lang="en-AU" b="1" i="1" dirty="0" smtClean="0">
                <a:solidFill>
                  <a:srgbClr val="0070C0"/>
                </a:solidFill>
              </a:rPr>
              <a:t>Venous blood glucose concentration </a:t>
            </a:r>
            <a:endParaRPr lang="en-AU" dirty="0" smtClean="0"/>
          </a:p>
          <a:p>
            <a:pPr lvl="1"/>
            <a:r>
              <a:rPr lang="en-US" dirty="0" smtClean="0"/>
              <a:t>Fasting 7 </a:t>
            </a:r>
            <a:r>
              <a:rPr lang="en-US" dirty="0" err="1" smtClean="0"/>
              <a:t>mmol</a:t>
            </a:r>
            <a:r>
              <a:rPr lang="en-US" dirty="0" smtClean="0"/>
              <a:t>/L or more</a:t>
            </a:r>
          </a:p>
          <a:p>
            <a:pPr lvl="1"/>
            <a:r>
              <a:rPr lang="en-US" dirty="0" err="1" smtClean="0"/>
              <a:t>Nonfasting</a:t>
            </a:r>
            <a:r>
              <a:rPr lang="en-US" dirty="0" smtClean="0"/>
              <a:t> 11.1 or more</a:t>
            </a:r>
          </a:p>
          <a:p>
            <a:r>
              <a:rPr lang="en-US" dirty="0" smtClean="0"/>
              <a:t>Type 1 diabetes is a medical emergency – refer immediately for specialist review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849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topic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complications of DM</a:t>
            </a:r>
          </a:p>
          <a:p>
            <a:pPr lvl="1"/>
            <a:r>
              <a:rPr lang="en-US" dirty="0" smtClean="0"/>
              <a:t>Diabetic ketoacidosis (DKA)</a:t>
            </a:r>
          </a:p>
          <a:p>
            <a:pPr lvl="1"/>
            <a:r>
              <a:rPr lang="en-US" dirty="0" smtClean="0"/>
              <a:t>Hyperosmolar Hyperglycemic State (HHS)</a:t>
            </a:r>
          </a:p>
          <a:p>
            <a:pPr lvl="1"/>
            <a:r>
              <a:rPr lang="en-US" dirty="0" err="1" smtClean="0"/>
              <a:t>Hypoglycaemia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495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r>
              <a:rPr lang="en-US" dirty="0" smtClean="0"/>
              <a:t>Differentiate between diabetes mellitus and diabetes insipidus</a:t>
            </a:r>
            <a:endParaRPr lang="en-AU" dirty="0" smtClean="0"/>
          </a:p>
          <a:p>
            <a:r>
              <a:rPr lang="en-AU" dirty="0" smtClean="0"/>
              <a:t>Differentiate between the causes of the 3 most common types of diabetes mellitus</a:t>
            </a:r>
          </a:p>
          <a:p>
            <a:r>
              <a:rPr lang="en-US" dirty="0" smtClean="0"/>
              <a:t>Describe metabolic syndrome, the relationship to diabetes mellitus and risks of metabolic syndrome</a:t>
            </a:r>
            <a:endParaRPr lang="en-AU" dirty="0" smtClean="0"/>
          </a:p>
          <a:p>
            <a:r>
              <a:rPr lang="en-US" dirty="0" smtClean="0"/>
              <a:t>Describe the incidence of diabetes in Australia amongst different demographic groups</a:t>
            </a:r>
          </a:p>
          <a:p>
            <a:r>
              <a:rPr lang="en-US" dirty="0" smtClean="0"/>
              <a:t>Apply the diagnostic criteria for diabetes to initial symptom presentation and monitoring of therapy effectiveness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22514" y="274638"/>
          <a:ext cx="9688286" cy="100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  - Diabetes Mellitus</a:t>
            </a:r>
          </a:p>
          <a:p>
            <a:r>
              <a:rPr lang="en-US" dirty="0" smtClean="0"/>
              <a:t>T1D – Type 1 Diabetes</a:t>
            </a:r>
          </a:p>
          <a:p>
            <a:r>
              <a:rPr lang="en-US" dirty="0" smtClean="0"/>
              <a:t>T2D -  Type 2 Diabetes</a:t>
            </a:r>
          </a:p>
          <a:p>
            <a:r>
              <a:rPr lang="en-US" dirty="0" smtClean="0"/>
              <a:t>GD – Gestational diabetes</a:t>
            </a:r>
          </a:p>
          <a:p>
            <a:r>
              <a:rPr lang="en-US" dirty="0" smtClean="0"/>
              <a:t>BGL – blood glucose levels</a:t>
            </a:r>
          </a:p>
          <a:p>
            <a:r>
              <a:rPr lang="en-US" dirty="0" smtClean="0"/>
              <a:t>BGC – Blood glucose concentrations (same as above)</a:t>
            </a:r>
          </a:p>
          <a:p>
            <a:r>
              <a:rPr lang="en-US" dirty="0" smtClean="0"/>
              <a:t>GH – Growth Hormone</a:t>
            </a:r>
          </a:p>
          <a:p>
            <a:r>
              <a:rPr lang="en-US" dirty="0" smtClean="0"/>
              <a:t>OGTT – Oral Glucose Tolerance Test</a:t>
            </a:r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Diabetes </a:t>
            </a:r>
            <a:r>
              <a:rPr lang="en-US" dirty="0" smtClean="0"/>
              <a:t>mellitus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Diabetes mellitus </a:t>
            </a:r>
            <a:r>
              <a:rPr lang="en-AU" dirty="0"/>
              <a:t>is:</a:t>
            </a:r>
          </a:p>
          <a:p>
            <a:pPr lvl="1"/>
            <a:r>
              <a:rPr lang="en-US" sz="2900" dirty="0"/>
              <a:t>A chronic metabolic disorder caused by a relative or absolute insulin deficiency resulting in </a:t>
            </a:r>
            <a:r>
              <a:rPr lang="en-US" sz="2900" dirty="0" err="1"/>
              <a:t>hyperglycaemia</a:t>
            </a:r>
            <a:r>
              <a:rPr lang="en-US" sz="2900" dirty="0"/>
              <a:t>.</a:t>
            </a:r>
          </a:p>
          <a:p>
            <a:pPr marL="342900" lvl="1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r>
              <a:rPr lang="en-AU" dirty="0" smtClean="0"/>
              <a:t>Elevated blood glucose levels = </a:t>
            </a:r>
            <a:r>
              <a:rPr lang="en-AU" b="1" dirty="0" smtClean="0">
                <a:solidFill>
                  <a:srgbClr val="7030A0"/>
                </a:solidFill>
              </a:rPr>
              <a:t>hyperglycaemia</a:t>
            </a:r>
          </a:p>
          <a:p>
            <a:r>
              <a:rPr lang="en-US" dirty="0" smtClean="0"/>
              <a:t>Persistent </a:t>
            </a:r>
            <a:r>
              <a:rPr lang="en-US" dirty="0" err="1" smtClean="0"/>
              <a:t>hyperglycaemia</a:t>
            </a:r>
            <a:r>
              <a:rPr lang="en-US" dirty="0" smtClean="0"/>
              <a:t> damages the vasculature </a:t>
            </a:r>
            <a:r>
              <a:rPr lang="en-US" dirty="0"/>
              <a:t>of many organs including the kidneys, eyes, </a:t>
            </a:r>
            <a:r>
              <a:rPr lang="en-US" dirty="0" smtClean="0"/>
              <a:t>nervous </a:t>
            </a:r>
            <a:r>
              <a:rPr lang="en-US" dirty="0"/>
              <a:t>system and blood </a:t>
            </a:r>
            <a:r>
              <a:rPr lang="en-US" dirty="0" smtClean="0"/>
              <a:t>vessels</a:t>
            </a:r>
            <a:endParaRPr lang="en-US" dirty="0"/>
          </a:p>
          <a:p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N.B. Do not confuse Diabetes mellitus with Diabetes insipidus</a:t>
            </a:r>
          </a:p>
          <a:p>
            <a:pPr lvl="1"/>
            <a:r>
              <a:rPr lang="en-AU" dirty="0"/>
              <a:t>Diabetes insipidus is characterised by deficient secretion or action of Antidiuretic Hormone (ADH), a pituitary hormone</a:t>
            </a:r>
          </a:p>
          <a:p>
            <a:pPr lvl="1"/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D. mellitus is:</a:t>
            </a:r>
          </a:p>
          <a:p>
            <a:pPr lvl="1"/>
            <a:r>
              <a:rPr lang="en-AU" b="1" dirty="0">
                <a:solidFill>
                  <a:srgbClr val="0070C0"/>
                </a:solidFill>
              </a:rPr>
              <a:t>Not a single disease </a:t>
            </a:r>
            <a:r>
              <a:rPr lang="en-AU" dirty="0"/>
              <a:t>- It is a group of separate diseases - Each with different causes, genetic patterns, epidemiology and pathophysiology </a:t>
            </a:r>
          </a:p>
          <a:p>
            <a:pPr lvl="1"/>
            <a:r>
              <a:rPr lang="en-AU" b="1" dirty="0">
                <a:solidFill>
                  <a:srgbClr val="0070C0"/>
                </a:solidFill>
              </a:rPr>
              <a:t>However,</a:t>
            </a:r>
            <a:r>
              <a:rPr lang="en-AU" dirty="0"/>
              <a:t> ALL share common properties of insulin dysfunction and hyperglycaemia</a:t>
            </a:r>
          </a:p>
          <a:p>
            <a:pPr lvl="1"/>
            <a:r>
              <a:rPr lang="en-AU" dirty="0"/>
              <a:t>But boundaries between the diseases can be blurred with some patients with </a:t>
            </a:r>
            <a:r>
              <a:rPr lang="en-AU" dirty="0" err="1"/>
              <a:t>D.mellitus</a:t>
            </a:r>
            <a:r>
              <a:rPr lang="en-AU" dirty="0"/>
              <a:t> exhibiting characteristics of two or more different forms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03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Diabetes mellitus – </a:t>
            </a:r>
            <a:r>
              <a:rPr lang="en-AU" dirty="0" smtClean="0"/>
              <a:t>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The 3 most common types of D. mellitus are: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b="1" dirty="0" smtClean="0">
                <a:solidFill>
                  <a:srgbClr val="0070C0"/>
                </a:solidFill>
              </a:rPr>
              <a:t>Type 1 Diabetes Mellitus</a:t>
            </a:r>
          </a:p>
          <a:p>
            <a:pPr lvl="1"/>
            <a:r>
              <a:rPr lang="en-AU" dirty="0" smtClean="0">
                <a:solidFill>
                  <a:srgbClr val="0070C0"/>
                </a:solidFill>
              </a:rPr>
              <a:t>Aetiology and Pathophysiology:</a:t>
            </a:r>
          </a:p>
          <a:p>
            <a:pPr lvl="2"/>
            <a:r>
              <a:rPr lang="en-AU" dirty="0" smtClean="0"/>
              <a:t>Characterised by extensive damage to pancreatic beta islet cells which synthesise and release insulin</a:t>
            </a:r>
          </a:p>
          <a:p>
            <a:pPr lvl="2"/>
            <a:r>
              <a:rPr lang="en-AU" dirty="0" smtClean="0"/>
              <a:t>In the most common form </a:t>
            </a:r>
            <a:r>
              <a:rPr lang="en-AU" dirty="0" smtClean="0">
                <a:solidFill>
                  <a:srgbClr val="0070C0"/>
                </a:solidFill>
              </a:rPr>
              <a:t>(Type 1a DM)</a:t>
            </a:r>
            <a:r>
              <a:rPr lang="en-AU" dirty="0" smtClean="0"/>
              <a:t>– autoantibodies are produced against beta cells and cell population and insulin production decreases with time </a:t>
            </a:r>
            <a:r>
              <a:rPr lang="en-AU" dirty="0"/>
              <a:t>- Autoimmune condition </a:t>
            </a:r>
            <a:endParaRPr lang="en-AU" dirty="0" smtClean="0"/>
          </a:p>
          <a:p>
            <a:pPr lvl="2"/>
            <a:r>
              <a:rPr lang="en-AU" dirty="0" smtClean="0"/>
              <a:t>In </a:t>
            </a:r>
            <a:r>
              <a:rPr lang="en-AU" dirty="0" smtClean="0">
                <a:solidFill>
                  <a:srgbClr val="0070C0"/>
                </a:solidFill>
              </a:rPr>
              <a:t>Type 1b </a:t>
            </a:r>
            <a:r>
              <a:rPr lang="en-AU" dirty="0" smtClean="0"/>
              <a:t>– cell damage is caused by non-immune mechanisms</a:t>
            </a:r>
          </a:p>
          <a:p>
            <a:pPr lvl="2"/>
            <a:r>
              <a:rPr lang="en-AU" b="1" dirty="0" smtClean="0">
                <a:solidFill>
                  <a:srgbClr val="0070C0"/>
                </a:solidFill>
              </a:rPr>
              <a:t>Cause of the autoimmune attack is unclear</a:t>
            </a:r>
          </a:p>
          <a:p>
            <a:pPr lvl="3"/>
            <a:r>
              <a:rPr lang="en-AU" dirty="0" smtClean="0">
                <a:solidFill>
                  <a:srgbClr val="0070C0"/>
                </a:solidFill>
              </a:rPr>
              <a:t>Current view = Genetic predisposition + exposure to an environmental trigger</a:t>
            </a:r>
          </a:p>
          <a:p>
            <a:pPr lvl="3"/>
            <a:r>
              <a:rPr lang="en-AU" dirty="0" smtClean="0"/>
              <a:t>Potential triggers include:</a:t>
            </a:r>
          </a:p>
          <a:p>
            <a:pPr lvl="4"/>
            <a:r>
              <a:rPr lang="en-AU" dirty="0" smtClean="0"/>
              <a:t>Viral infections</a:t>
            </a:r>
          </a:p>
          <a:p>
            <a:pPr lvl="4"/>
            <a:r>
              <a:rPr lang="en-AU" dirty="0" smtClean="0"/>
              <a:t>Dietary proteins (e.g. Gluten in Cow’s milk)</a:t>
            </a:r>
          </a:p>
          <a:p>
            <a:pPr lvl="4"/>
            <a:r>
              <a:rPr lang="en-AU" dirty="0" smtClean="0"/>
              <a:t>Stress </a:t>
            </a:r>
          </a:p>
          <a:p>
            <a:pPr lvl="4"/>
            <a:r>
              <a:rPr lang="en-AU" dirty="0" smtClean="0"/>
              <a:t>Increased insulin demand caused by rapid body growth (e.g. in puberty)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31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Diabetes mellitus – </a:t>
            </a:r>
            <a:r>
              <a:rPr lang="en-AU" dirty="0" smtClean="0"/>
              <a:t>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Type 1 Diabetes </a:t>
            </a:r>
            <a:r>
              <a:rPr lang="en-AU" b="1" dirty="0" smtClean="0">
                <a:solidFill>
                  <a:srgbClr val="0070C0"/>
                </a:solidFill>
              </a:rPr>
              <a:t>Mellitus (</a:t>
            </a:r>
            <a:r>
              <a:rPr lang="en-AU" b="1" dirty="0" err="1" smtClean="0">
                <a:solidFill>
                  <a:srgbClr val="0070C0"/>
                </a:solidFill>
              </a:rPr>
              <a:t>cont</a:t>
            </a:r>
            <a:r>
              <a:rPr lang="en-AU" b="1" dirty="0" smtClean="0">
                <a:solidFill>
                  <a:srgbClr val="0070C0"/>
                </a:solidFill>
              </a:rPr>
              <a:t>)</a:t>
            </a:r>
            <a:endParaRPr lang="en-AU" dirty="0" smtClean="0">
              <a:solidFill>
                <a:srgbClr val="0070C0"/>
              </a:solidFill>
            </a:endParaRPr>
          </a:p>
          <a:p>
            <a:pPr lvl="1"/>
            <a:r>
              <a:rPr lang="en-AU" dirty="0" smtClean="0">
                <a:solidFill>
                  <a:srgbClr val="0070C0"/>
                </a:solidFill>
              </a:rPr>
              <a:t>Epidemiology</a:t>
            </a:r>
            <a:r>
              <a:rPr lang="en-AU" dirty="0">
                <a:solidFill>
                  <a:srgbClr val="0070C0"/>
                </a:solidFill>
              </a:rPr>
              <a:t>:</a:t>
            </a:r>
          </a:p>
          <a:p>
            <a:pPr lvl="2"/>
            <a:r>
              <a:rPr lang="en-AU" dirty="0" smtClean="0"/>
              <a:t>10-12% </a:t>
            </a:r>
            <a:r>
              <a:rPr lang="en-AU" dirty="0"/>
              <a:t>of diabetes in Australia</a:t>
            </a:r>
          </a:p>
          <a:p>
            <a:pPr lvl="2"/>
            <a:r>
              <a:rPr lang="en-AU" dirty="0"/>
              <a:t>Can develop slowly over a number of years or relatively rapidly</a:t>
            </a:r>
          </a:p>
          <a:p>
            <a:pPr lvl="3"/>
            <a:r>
              <a:rPr lang="en-AU" dirty="0"/>
              <a:t>Possible for an affected person’s body to compensate until </a:t>
            </a:r>
            <a:r>
              <a:rPr lang="en-AU" dirty="0" smtClean="0"/>
              <a:t>80-90</a:t>
            </a:r>
            <a:r>
              <a:rPr lang="en-AU" dirty="0"/>
              <a:t>% of the beta cells are destroyed</a:t>
            </a:r>
          </a:p>
          <a:p>
            <a:pPr lvl="2"/>
            <a:r>
              <a:rPr lang="en-AU" dirty="0"/>
              <a:t>Can occur at any age but more common in children &lt;15yrs</a:t>
            </a:r>
          </a:p>
          <a:p>
            <a:pPr lvl="2"/>
            <a:r>
              <a:rPr lang="en-AU" dirty="0"/>
              <a:t>Incidence higher in males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58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Diabetes mellitus – </a:t>
            </a:r>
            <a:r>
              <a:rPr lang="en-AU" dirty="0" smtClean="0"/>
              <a:t>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Type 2 Diabetes Mellitus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Aetiology and Pathophysiology</a:t>
            </a:r>
          </a:p>
          <a:p>
            <a:pPr lvl="1"/>
            <a:r>
              <a:rPr lang="en-AU" dirty="0" smtClean="0"/>
              <a:t>The pancreas (Beta cells) </a:t>
            </a:r>
            <a:r>
              <a:rPr lang="en-AU" dirty="0"/>
              <a:t>can still make and release insulin but the nature of release is dysfunctional</a:t>
            </a:r>
          </a:p>
          <a:p>
            <a:pPr lvl="1"/>
            <a:r>
              <a:rPr lang="en-AU" dirty="0"/>
              <a:t>No insulin </a:t>
            </a:r>
            <a:r>
              <a:rPr lang="en-AU" dirty="0" smtClean="0"/>
              <a:t>autoantibodies </a:t>
            </a:r>
            <a:r>
              <a:rPr lang="en-AU" dirty="0"/>
              <a:t>are present at the time of diagnosis </a:t>
            </a:r>
            <a:r>
              <a:rPr lang="en-AU" dirty="0" smtClean="0"/>
              <a:t>(DM2 </a:t>
            </a:r>
            <a:r>
              <a:rPr lang="en-AU" dirty="0"/>
              <a:t>classification) </a:t>
            </a:r>
          </a:p>
          <a:p>
            <a:pPr lvl="1"/>
            <a:r>
              <a:rPr lang="en-AU" dirty="0"/>
              <a:t>DM2 is also categorised by a change in sensitivity of the tissues (muscle, adipose tissue and liver) to </a:t>
            </a:r>
            <a:r>
              <a:rPr lang="en-AU" dirty="0" smtClean="0"/>
              <a:t>insulin:</a:t>
            </a:r>
            <a:endParaRPr lang="en-AU" dirty="0"/>
          </a:p>
          <a:p>
            <a:pPr lvl="2"/>
            <a:r>
              <a:rPr lang="en-AU" b="1" dirty="0">
                <a:solidFill>
                  <a:srgbClr val="0070C0"/>
                </a:solidFill>
              </a:rPr>
              <a:t>This is called insulin </a:t>
            </a:r>
            <a:r>
              <a:rPr lang="en-AU" b="1" dirty="0" smtClean="0">
                <a:solidFill>
                  <a:srgbClr val="0070C0"/>
                </a:solidFill>
              </a:rPr>
              <a:t>resistance </a:t>
            </a:r>
            <a:r>
              <a:rPr lang="en-AU" dirty="0" smtClean="0"/>
              <a:t>– It is due </a:t>
            </a:r>
            <a:r>
              <a:rPr lang="en-AU" dirty="0"/>
              <a:t>to a decrease in the number of insulin receptors (downregulation) or a derangement </a:t>
            </a:r>
            <a:r>
              <a:rPr lang="en-AU" dirty="0" smtClean="0"/>
              <a:t>in </a:t>
            </a:r>
            <a:r>
              <a:rPr lang="en-AU" dirty="0"/>
              <a:t>intracellular signalling or both</a:t>
            </a:r>
          </a:p>
          <a:p>
            <a:pPr lvl="3"/>
            <a:r>
              <a:rPr lang="en-AU" b="1" dirty="0" smtClean="0">
                <a:solidFill>
                  <a:srgbClr val="7030A0"/>
                </a:solidFill>
              </a:rPr>
              <a:t>Transient </a:t>
            </a:r>
            <a:r>
              <a:rPr lang="en-AU" b="1" dirty="0">
                <a:solidFill>
                  <a:srgbClr val="7030A0"/>
                </a:solidFill>
              </a:rPr>
              <a:t>insulin resistance </a:t>
            </a:r>
            <a:r>
              <a:rPr lang="en-AU" dirty="0" smtClean="0"/>
              <a:t>can occur normally during our lives (</a:t>
            </a:r>
            <a:r>
              <a:rPr lang="en-AU" dirty="0" err="1" smtClean="0"/>
              <a:t>eg</a:t>
            </a:r>
            <a:r>
              <a:rPr lang="en-AU" dirty="0" smtClean="0"/>
              <a:t> puberty and/or pregnancy)</a:t>
            </a:r>
          </a:p>
          <a:p>
            <a:pPr lvl="4"/>
            <a:r>
              <a:rPr lang="en-AU" dirty="0" smtClean="0"/>
              <a:t>Transient insulin resistant occurs here due in part to increased secretion of growth hormone and other substances with an anti-insulin action</a:t>
            </a:r>
          </a:p>
          <a:p>
            <a:pPr lvl="2"/>
            <a:r>
              <a:rPr lang="en-AU" dirty="0" smtClean="0"/>
              <a:t>Normally, compensatory mechanisms are activated – As insulin sensitivity↓ insulin release ↑ to maintain glucose homeostasis</a:t>
            </a:r>
          </a:p>
          <a:p>
            <a:pPr lvl="2"/>
            <a:r>
              <a:rPr lang="en-AU" dirty="0" smtClean="0"/>
              <a:t>In DM2, the pancreatic beta cells cannot compensate for the loss of sensitivity and become dysfunctional because of persistent stimulation → development of </a:t>
            </a:r>
            <a:r>
              <a:rPr lang="en-AU" b="1" dirty="0" smtClean="0">
                <a:solidFill>
                  <a:srgbClr val="7030A0"/>
                </a:solidFill>
              </a:rPr>
              <a:t>Hyperglycaemia</a:t>
            </a:r>
          </a:p>
          <a:p>
            <a:pPr lvl="3"/>
            <a:r>
              <a:rPr lang="en-AU" dirty="0" smtClean="0"/>
              <a:t>In the early stages of DM2 </a:t>
            </a:r>
            <a:r>
              <a:rPr lang="en-AU" dirty="0" err="1" smtClean="0"/>
              <a:t>insulinemia</a:t>
            </a:r>
            <a:r>
              <a:rPr lang="en-AU" dirty="0" smtClean="0"/>
              <a:t> can develop</a:t>
            </a:r>
          </a:p>
          <a:p>
            <a:pPr lvl="2"/>
            <a:r>
              <a:rPr lang="en-AU" b="1" dirty="0" smtClean="0">
                <a:solidFill>
                  <a:srgbClr val="7030A0"/>
                </a:solidFill>
              </a:rPr>
              <a:t>The degree of insulin resistance worsens with time </a:t>
            </a:r>
            <a:r>
              <a:rPr lang="en-AU" b="1" dirty="0">
                <a:solidFill>
                  <a:srgbClr val="7030A0"/>
                </a:solidFill>
              </a:rPr>
              <a:t>→</a:t>
            </a:r>
            <a:r>
              <a:rPr lang="en-AU" b="1" dirty="0" smtClean="0">
                <a:solidFill>
                  <a:srgbClr val="7030A0"/>
                </a:solidFill>
              </a:rPr>
              <a:t> progressive beta cell dysfunction and ultimately beta cell exhaustion</a:t>
            </a:r>
          </a:p>
          <a:p>
            <a:pPr lvl="4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61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Diabetes mellitus – </a:t>
            </a:r>
            <a:r>
              <a:rPr lang="en-AU" dirty="0" smtClean="0"/>
              <a:t>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>
                <a:solidFill>
                  <a:srgbClr val="0070C0"/>
                </a:solidFill>
              </a:rPr>
              <a:t>Type 2 Diabetes </a:t>
            </a:r>
            <a:r>
              <a:rPr lang="en-AU" b="1" dirty="0" smtClean="0">
                <a:solidFill>
                  <a:srgbClr val="0070C0"/>
                </a:solidFill>
              </a:rPr>
              <a:t>Mellitus (continued)</a:t>
            </a:r>
          </a:p>
          <a:p>
            <a:pPr marL="342900" lvl="1" indent="0">
              <a:buNone/>
            </a:pPr>
            <a:endParaRPr lang="en-AU" b="1" dirty="0">
              <a:solidFill>
                <a:srgbClr val="0070C0"/>
              </a:solidFill>
            </a:endParaRPr>
          </a:p>
          <a:p>
            <a:pPr lvl="1"/>
            <a:r>
              <a:rPr lang="en-AU" dirty="0" smtClean="0">
                <a:solidFill>
                  <a:srgbClr val="0070C0"/>
                </a:solidFill>
              </a:rPr>
              <a:t>Causes</a:t>
            </a:r>
            <a:endParaRPr lang="en-AU" dirty="0">
              <a:solidFill>
                <a:srgbClr val="0070C0"/>
              </a:solidFill>
            </a:endParaRPr>
          </a:p>
          <a:p>
            <a:pPr lvl="2"/>
            <a:r>
              <a:rPr lang="en-AU" dirty="0"/>
              <a:t>Genetic predisposition and lifestyle factors (diet and exercise)</a:t>
            </a:r>
          </a:p>
          <a:p>
            <a:pPr lvl="2"/>
            <a:r>
              <a:rPr lang="en-AU" dirty="0"/>
              <a:t>Clear cut familial inheritance pattern especially in </a:t>
            </a:r>
            <a:r>
              <a:rPr lang="en-AU" dirty="0" smtClean="0"/>
              <a:t>First Nations families</a:t>
            </a:r>
            <a:endParaRPr lang="en-AU" dirty="0"/>
          </a:p>
          <a:p>
            <a:pPr lvl="2"/>
            <a:r>
              <a:rPr lang="en-AU" dirty="0"/>
              <a:t>Strongly </a:t>
            </a:r>
            <a:r>
              <a:rPr lang="en-AU" dirty="0" smtClean="0"/>
              <a:t>association </a:t>
            </a:r>
            <a:r>
              <a:rPr lang="en-AU" dirty="0"/>
              <a:t>with obesity – especially with central (abdominal) fat deposits</a:t>
            </a:r>
          </a:p>
          <a:p>
            <a:pPr lvl="3"/>
            <a:r>
              <a:rPr lang="en-AU" dirty="0" smtClean="0"/>
              <a:t>Reason - Obesity </a:t>
            </a:r>
            <a:r>
              <a:rPr lang="en-AU" dirty="0"/>
              <a:t>and insulin resistance are strongly linked even when DM is not present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Epidemiology </a:t>
            </a:r>
          </a:p>
          <a:p>
            <a:pPr lvl="2"/>
            <a:r>
              <a:rPr lang="en-AU" dirty="0"/>
              <a:t>88% of Australians with DM have DM2 (</a:t>
            </a:r>
            <a:r>
              <a:rPr lang="en-AU" dirty="0" smtClean="0"/>
              <a:t>10-12% </a:t>
            </a:r>
            <a:r>
              <a:rPr lang="en-AU" dirty="0"/>
              <a:t>have DM1 </a:t>
            </a:r>
            <a:r>
              <a:rPr lang="en-AU" dirty="0" smtClean="0"/>
              <a:t>or mixed undefined DM)</a:t>
            </a:r>
            <a:endParaRPr lang="en-AU" dirty="0"/>
          </a:p>
          <a:p>
            <a:pPr lvl="2"/>
            <a:r>
              <a:rPr lang="en-AU" dirty="0"/>
              <a:t>Prevalence increasing in all westernised countries (especially in First Nations communities)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A191-AB49-4E69-A0E7-6991BB3A91AD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5479851"/>
            <a:ext cx="1655498" cy="12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1BB67-FCF4-458C-ADC4-69915E97288B}">
  <ds:schemaRefs>
    <ds:schemaRef ds:uri="http://schemas.microsoft.com/office/2006/documentManagement/types"/>
    <ds:schemaRef ds:uri="f9c8d4ca-78b6-4c6c-9b82-54060e39b7f4"/>
    <ds:schemaRef ds:uri="e2c7b5f6-78cd-4269-bae5-6665e666fc4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11847</TotalTime>
  <Words>1512</Words>
  <Application>Microsoft Office PowerPoint</Application>
  <PresentationFormat>Widescreen</PresentationFormat>
  <Paragraphs>185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Epidemiology and pathophysiology of diabetes mellitus</vt:lpstr>
      <vt:lpstr>Learning outcomes</vt:lpstr>
      <vt:lpstr>PowerPoint Presentation</vt:lpstr>
      <vt:lpstr>PowerPoint Presentation</vt:lpstr>
      <vt:lpstr>What is Diabetes mellitus?</vt:lpstr>
      <vt:lpstr>Diabetes mellitus – Types</vt:lpstr>
      <vt:lpstr>Diabetes mellitus – Types</vt:lpstr>
      <vt:lpstr>Diabetes mellitus – Types</vt:lpstr>
      <vt:lpstr>Diabetes mellitus – Types</vt:lpstr>
      <vt:lpstr>Most common types of diabetes</vt:lpstr>
      <vt:lpstr>Diabetes mellitus – Types</vt:lpstr>
      <vt:lpstr>Metabolic Syndrome (Syndrome-X)</vt:lpstr>
      <vt:lpstr>Epidemiology of diabetes - Australia</vt:lpstr>
      <vt:lpstr>Worldwide global emergency: Diabetes</vt:lpstr>
      <vt:lpstr>PowerPoint Presentation</vt:lpstr>
      <vt:lpstr>Screening for diabetes</vt:lpstr>
      <vt:lpstr>Diagnostic criteria for diabetes</vt:lpstr>
      <vt:lpstr>Next topic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478</cp:revision>
  <cp:lastPrinted>2021-02-20T04:53:04Z</cp:lastPrinted>
  <dcterms:created xsi:type="dcterms:W3CDTF">2019-12-16T05:03:29Z</dcterms:created>
  <dcterms:modified xsi:type="dcterms:W3CDTF">2021-02-20T06:09:32Z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