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60" r:id="rId4"/>
    <p:sldId id="277" r:id="rId5"/>
    <p:sldId id="278" r:id="rId6"/>
    <p:sldId id="267" r:id="rId7"/>
    <p:sldId id="279" r:id="rId8"/>
    <p:sldId id="282" r:id="rId9"/>
    <p:sldId id="275" r:id="rId10"/>
    <p:sldId id="271" r:id="rId11"/>
    <p:sldId id="276" r:id="rId12"/>
    <p:sldId id="272" r:id="rId13"/>
    <p:sldId id="280" r:id="rId14"/>
    <p:sldId id="273" r:id="rId15"/>
    <p:sldId id="283" r:id="rId16"/>
    <p:sldId id="281" r:id="rId17"/>
    <p:sldId id="266" r:id="rId18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2" autoAdjust="0"/>
    <p:restoredTop sz="64741" autoAdjust="0"/>
  </p:normalViewPr>
  <p:slideViewPr>
    <p:cSldViewPr snapToGrid="0">
      <p:cViewPr varScale="1">
        <p:scale>
          <a:sx n="74" d="100"/>
          <a:sy n="74" d="100"/>
        </p:scale>
        <p:origin x="22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8D0C9-BD33-4CF3-ABAC-B9E6DFF7A5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79B53E9E-04BF-4DCA-B080-9C6EB099AEB3}">
      <dgm:prSet phldrT="[Text]"/>
      <dgm:spPr/>
      <dgm:t>
        <a:bodyPr/>
        <a:lstStyle/>
        <a:p>
          <a:r>
            <a:rPr lang="en-AU" dirty="0"/>
            <a:t>Diagnosis of AF</a:t>
          </a:r>
        </a:p>
      </dgm:t>
    </dgm:pt>
    <dgm:pt modelId="{88340500-029E-4E5F-B6B5-19A608EB0BAC}" type="parTrans" cxnId="{845F20F2-C40B-4954-85AF-1E4B9931CA69}">
      <dgm:prSet/>
      <dgm:spPr/>
      <dgm:t>
        <a:bodyPr/>
        <a:lstStyle/>
        <a:p>
          <a:endParaRPr lang="en-AU"/>
        </a:p>
      </dgm:t>
    </dgm:pt>
    <dgm:pt modelId="{59B09EAB-752B-4372-9630-42D71515322F}" type="sibTrans" cxnId="{845F20F2-C40B-4954-85AF-1E4B9931CA69}">
      <dgm:prSet/>
      <dgm:spPr/>
      <dgm:t>
        <a:bodyPr/>
        <a:lstStyle/>
        <a:p>
          <a:endParaRPr lang="en-AU"/>
        </a:p>
      </dgm:t>
    </dgm:pt>
    <dgm:pt modelId="{F04A8EAD-C3E0-4ED2-B0F0-5EC526F91D2F}">
      <dgm:prSet phldrT="[Text]"/>
      <dgm:spPr/>
      <dgm:t>
        <a:bodyPr/>
        <a:lstStyle/>
        <a:p>
          <a:r>
            <a:rPr lang="en-AU" dirty="0"/>
            <a:t>1. Rate vs Rhythm Control</a:t>
          </a:r>
        </a:p>
      </dgm:t>
    </dgm:pt>
    <dgm:pt modelId="{DA35D6A8-FD9E-4AE2-9AA7-6B04DF759C30}" type="parTrans" cxnId="{9D232C13-A0A3-4C8C-A4A9-A501F07D1D63}">
      <dgm:prSet/>
      <dgm:spPr/>
      <dgm:t>
        <a:bodyPr/>
        <a:lstStyle/>
        <a:p>
          <a:endParaRPr lang="en-AU"/>
        </a:p>
      </dgm:t>
    </dgm:pt>
    <dgm:pt modelId="{7B15D957-1E9F-43B8-8D00-84E8E4D4F964}" type="sibTrans" cxnId="{9D232C13-A0A3-4C8C-A4A9-A501F07D1D63}">
      <dgm:prSet/>
      <dgm:spPr/>
      <dgm:t>
        <a:bodyPr/>
        <a:lstStyle/>
        <a:p>
          <a:endParaRPr lang="en-AU"/>
        </a:p>
      </dgm:t>
    </dgm:pt>
    <dgm:pt modelId="{401FA79F-5B55-44F8-A88E-EB9FDB24BF1F}">
      <dgm:prSet phldrT="[Text]"/>
      <dgm:spPr/>
      <dgm:t>
        <a:bodyPr/>
        <a:lstStyle/>
        <a:p>
          <a:r>
            <a:rPr lang="en-AU" dirty="0"/>
            <a:t>2. Anticoagulation to Prevent Thromboembolism</a:t>
          </a:r>
        </a:p>
      </dgm:t>
    </dgm:pt>
    <dgm:pt modelId="{90386C36-712A-42C0-91EA-5EA905FF7251}" type="parTrans" cxnId="{1C522ACF-8ADD-4259-9F68-F72A18883A3D}">
      <dgm:prSet/>
      <dgm:spPr/>
      <dgm:t>
        <a:bodyPr/>
        <a:lstStyle/>
        <a:p>
          <a:endParaRPr lang="en-AU"/>
        </a:p>
      </dgm:t>
    </dgm:pt>
    <dgm:pt modelId="{00248629-A104-4CFB-922E-34BE553BADE9}" type="sibTrans" cxnId="{1C522ACF-8ADD-4259-9F68-F72A18883A3D}">
      <dgm:prSet/>
      <dgm:spPr/>
      <dgm:t>
        <a:bodyPr/>
        <a:lstStyle/>
        <a:p>
          <a:endParaRPr lang="en-AU"/>
        </a:p>
      </dgm:t>
    </dgm:pt>
    <dgm:pt modelId="{E2C197C6-8941-44A1-82BC-E3F305A0D4A4}">
      <dgm:prSet/>
      <dgm:spPr/>
      <dgm:t>
        <a:bodyPr/>
        <a:lstStyle/>
        <a:p>
          <a:r>
            <a:rPr lang="en-AU" dirty="0"/>
            <a:t>Rhythm Control</a:t>
          </a:r>
        </a:p>
      </dgm:t>
    </dgm:pt>
    <dgm:pt modelId="{8ACBB82B-1BE4-4795-946B-A9A318B2E3D4}" type="sibTrans" cxnId="{446BAA04-B4D0-4FD7-A336-DECD43FBF212}">
      <dgm:prSet/>
      <dgm:spPr/>
      <dgm:t>
        <a:bodyPr/>
        <a:lstStyle/>
        <a:p>
          <a:endParaRPr lang="en-AU"/>
        </a:p>
      </dgm:t>
    </dgm:pt>
    <dgm:pt modelId="{8177A751-E020-47C8-AEF3-A59FBEEDE6B9}" type="parTrans" cxnId="{446BAA04-B4D0-4FD7-A336-DECD43FBF212}">
      <dgm:prSet/>
      <dgm:spPr/>
      <dgm:t>
        <a:bodyPr/>
        <a:lstStyle/>
        <a:p>
          <a:endParaRPr lang="en-AU"/>
        </a:p>
      </dgm:t>
    </dgm:pt>
    <dgm:pt modelId="{2BB9989B-322C-4FF6-A6CE-5C7343846A62}">
      <dgm:prSet/>
      <dgm:spPr/>
      <dgm:t>
        <a:bodyPr/>
        <a:lstStyle/>
        <a:p>
          <a:r>
            <a:rPr lang="en-AU" dirty="0"/>
            <a:t>Rate Control</a:t>
          </a:r>
        </a:p>
      </dgm:t>
    </dgm:pt>
    <dgm:pt modelId="{1846DF13-AC51-4337-B088-37388399C355}" type="parTrans" cxnId="{75557752-B214-4915-81E0-A2CF0B3C9264}">
      <dgm:prSet/>
      <dgm:spPr/>
      <dgm:t>
        <a:bodyPr/>
        <a:lstStyle/>
        <a:p>
          <a:endParaRPr lang="en-AU"/>
        </a:p>
      </dgm:t>
    </dgm:pt>
    <dgm:pt modelId="{B654967E-4E0D-4192-8560-3709746F6059}" type="sibTrans" cxnId="{75557752-B214-4915-81E0-A2CF0B3C9264}">
      <dgm:prSet/>
      <dgm:spPr/>
      <dgm:t>
        <a:bodyPr/>
        <a:lstStyle/>
        <a:p>
          <a:endParaRPr lang="en-AU"/>
        </a:p>
      </dgm:t>
    </dgm:pt>
    <dgm:pt modelId="{5E536950-FAFC-48E7-BCD9-E37E9EA473FC}">
      <dgm:prSet/>
      <dgm:spPr/>
      <dgm:t>
        <a:bodyPr/>
        <a:lstStyle/>
        <a:p>
          <a:r>
            <a:rPr lang="en-AU" dirty="0"/>
            <a:t>Low Risk</a:t>
          </a:r>
        </a:p>
      </dgm:t>
    </dgm:pt>
    <dgm:pt modelId="{B4A2E291-47BE-4324-BD2A-EF051B076E4C}" type="parTrans" cxnId="{595BE945-3499-4FF9-8A83-530667C8419A}">
      <dgm:prSet/>
      <dgm:spPr/>
      <dgm:t>
        <a:bodyPr/>
        <a:lstStyle/>
        <a:p>
          <a:endParaRPr lang="en-AU"/>
        </a:p>
      </dgm:t>
    </dgm:pt>
    <dgm:pt modelId="{E19A68ED-593F-46A8-B3A0-7E76BFC51535}" type="sibTrans" cxnId="{595BE945-3499-4FF9-8A83-530667C8419A}">
      <dgm:prSet/>
      <dgm:spPr/>
      <dgm:t>
        <a:bodyPr/>
        <a:lstStyle/>
        <a:p>
          <a:endParaRPr lang="en-AU"/>
        </a:p>
      </dgm:t>
    </dgm:pt>
    <dgm:pt modelId="{8D6F2BAF-6BF2-4AD8-8B88-5295864EC491}">
      <dgm:prSet/>
      <dgm:spPr/>
      <dgm:t>
        <a:bodyPr/>
        <a:lstStyle/>
        <a:p>
          <a:r>
            <a:rPr lang="en-AU" dirty="0"/>
            <a:t>Intermediate Risk</a:t>
          </a:r>
        </a:p>
      </dgm:t>
    </dgm:pt>
    <dgm:pt modelId="{5B67611E-0BE9-4B05-86C1-E60705327A66}" type="parTrans" cxnId="{C18EF804-EA42-478C-9A36-1C0108902E68}">
      <dgm:prSet/>
      <dgm:spPr/>
      <dgm:t>
        <a:bodyPr/>
        <a:lstStyle/>
        <a:p>
          <a:endParaRPr lang="en-AU"/>
        </a:p>
      </dgm:t>
    </dgm:pt>
    <dgm:pt modelId="{86CCF391-1A94-4B81-BDFE-393BF0274CE8}" type="sibTrans" cxnId="{C18EF804-EA42-478C-9A36-1C0108902E68}">
      <dgm:prSet/>
      <dgm:spPr/>
      <dgm:t>
        <a:bodyPr/>
        <a:lstStyle/>
        <a:p>
          <a:endParaRPr lang="en-AU"/>
        </a:p>
      </dgm:t>
    </dgm:pt>
    <dgm:pt modelId="{7FCF565D-DF0F-473A-8DEC-9B3051747872}">
      <dgm:prSet/>
      <dgm:spPr/>
      <dgm:t>
        <a:bodyPr/>
        <a:lstStyle/>
        <a:p>
          <a:r>
            <a:rPr lang="en-AU" dirty="0"/>
            <a:t>High Risk</a:t>
          </a:r>
        </a:p>
      </dgm:t>
    </dgm:pt>
    <dgm:pt modelId="{C298D7A0-D307-4D37-84CB-FE3D5F3A2540}" type="parTrans" cxnId="{66AA0E1D-7CC2-48CD-9832-ADE1BC4B4370}">
      <dgm:prSet/>
      <dgm:spPr/>
      <dgm:t>
        <a:bodyPr/>
        <a:lstStyle/>
        <a:p>
          <a:endParaRPr lang="en-AU"/>
        </a:p>
      </dgm:t>
    </dgm:pt>
    <dgm:pt modelId="{5C8F695F-0534-48D5-8AAD-689D489723A0}" type="sibTrans" cxnId="{66AA0E1D-7CC2-48CD-9832-ADE1BC4B4370}">
      <dgm:prSet/>
      <dgm:spPr/>
      <dgm:t>
        <a:bodyPr/>
        <a:lstStyle/>
        <a:p>
          <a:endParaRPr lang="en-AU"/>
        </a:p>
      </dgm:t>
    </dgm:pt>
    <dgm:pt modelId="{ACBD55B6-3731-4688-85C6-07C4426C4185}" type="pres">
      <dgm:prSet presAssocID="{A728D0C9-BD33-4CF3-ABAC-B9E6DFF7A5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F0F7AA-6398-499F-9AB3-FF1E9B52A40F}" type="pres">
      <dgm:prSet presAssocID="{79B53E9E-04BF-4DCA-B080-9C6EB099AEB3}" presName="hierRoot1" presStyleCnt="0"/>
      <dgm:spPr/>
    </dgm:pt>
    <dgm:pt modelId="{E01892A6-9B25-4554-BC6F-7A8B451979D7}" type="pres">
      <dgm:prSet presAssocID="{79B53E9E-04BF-4DCA-B080-9C6EB099AEB3}" presName="composite" presStyleCnt="0"/>
      <dgm:spPr/>
    </dgm:pt>
    <dgm:pt modelId="{1500B101-D7AB-4422-9ABA-9E82090C1FD5}" type="pres">
      <dgm:prSet presAssocID="{79B53E9E-04BF-4DCA-B080-9C6EB099AEB3}" presName="background" presStyleLbl="node0" presStyleIdx="0" presStyleCnt="1"/>
      <dgm:spPr/>
    </dgm:pt>
    <dgm:pt modelId="{A4EEA8C9-03FF-4720-B6B9-05D42CE85B38}" type="pres">
      <dgm:prSet presAssocID="{79B53E9E-04BF-4DCA-B080-9C6EB099AEB3}" presName="text" presStyleLbl="fgAcc0" presStyleIdx="0" presStyleCnt="1">
        <dgm:presLayoutVars>
          <dgm:chPref val="3"/>
        </dgm:presLayoutVars>
      </dgm:prSet>
      <dgm:spPr/>
    </dgm:pt>
    <dgm:pt modelId="{BCF490E1-5C3F-47A5-8EB0-35B13D95898B}" type="pres">
      <dgm:prSet presAssocID="{79B53E9E-04BF-4DCA-B080-9C6EB099AEB3}" presName="hierChild2" presStyleCnt="0"/>
      <dgm:spPr/>
    </dgm:pt>
    <dgm:pt modelId="{97FB5D43-FDB6-490F-A211-6FC288768783}" type="pres">
      <dgm:prSet presAssocID="{DA35D6A8-FD9E-4AE2-9AA7-6B04DF759C30}" presName="Name10" presStyleLbl="parChTrans1D2" presStyleIdx="0" presStyleCnt="2"/>
      <dgm:spPr/>
    </dgm:pt>
    <dgm:pt modelId="{2A780D0A-4117-4F00-9D4A-AA57D3227A46}" type="pres">
      <dgm:prSet presAssocID="{F04A8EAD-C3E0-4ED2-B0F0-5EC526F91D2F}" presName="hierRoot2" presStyleCnt="0"/>
      <dgm:spPr/>
    </dgm:pt>
    <dgm:pt modelId="{8BBBBAB0-C94A-4953-8D57-AFBDC5B66054}" type="pres">
      <dgm:prSet presAssocID="{F04A8EAD-C3E0-4ED2-B0F0-5EC526F91D2F}" presName="composite2" presStyleCnt="0"/>
      <dgm:spPr/>
    </dgm:pt>
    <dgm:pt modelId="{98E273EC-AA6B-4BAC-ABF6-2BA4BD50695D}" type="pres">
      <dgm:prSet presAssocID="{F04A8EAD-C3E0-4ED2-B0F0-5EC526F91D2F}" presName="background2" presStyleLbl="node2" presStyleIdx="0" presStyleCnt="2"/>
      <dgm:spPr/>
    </dgm:pt>
    <dgm:pt modelId="{896ACADD-9FDC-45E6-BF5F-DEDB9A3E83E0}" type="pres">
      <dgm:prSet presAssocID="{F04A8EAD-C3E0-4ED2-B0F0-5EC526F91D2F}" presName="text2" presStyleLbl="fgAcc2" presStyleIdx="0" presStyleCnt="2">
        <dgm:presLayoutVars>
          <dgm:chPref val="3"/>
        </dgm:presLayoutVars>
      </dgm:prSet>
      <dgm:spPr/>
    </dgm:pt>
    <dgm:pt modelId="{1A0B918A-1A1A-4CD7-9236-145DA320F016}" type="pres">
      <dgm:prSet presAssocID="{F04A8EAD-C3E0-4ED2-B0F0-5EC526F91D2F}" presName="hierChild3" presStyleCnt="0"/>
      <dgm:spPr/>
    </dgm:pt>
    <dgm:pt modelId="{E97735E1-AE0C-42AB-BD33-923C87874981}" type="pres">
      <dgm:prSet presAssocID="{8177A751-E020-47C8-AEF3-A59FBEEDE6B9}" presName="Name17" presStyleLbl="parChTrans1D3" presStyleIdx="0" presStyleCnt="5"/>
      <dgm:spPr/>
    </dgm:pt>
    <dgm:pt modelId="{6C4F2C08-2776-4937-BAA1-49DDD1E346DC}" type="pres">
      <dgm:prSet presAssocID="{E2C197C6-8941-44A1-82BC-E3F305A0D4A4}" presName="hierRoot3" presStyleCnt="0"/>
      <dgm:spPr/>
    </dgm:pt>
    <dgm:pt modelId="{B4B6C761-4062-467E-BCEE-8ED25E1EE34A}" type="pres">
      <dgm:prSet presAssocID="{E2C197C6-8941-44A1-82BC-E3F305A0D4A4}" presName="composite3" presStyleCnt="0"/>
      <dgm:spPr/>
    </dgm:pt>
    <dgm:pt modelId="{2BE1B211-3A3F-47D1-B286-1F3BACBD6ED2}" type="pres">
      <dgm:prSet presAssocID="{E2C197C6-8941-44A1-82BC-E3F305A0D4A4}" presName="background3" presStyleLbl="node3" presStyleIdx="0" presStyleCnt="5"/>
      <dgm:spPr/>
    </dgm:pt>
    <dgm:pt modelId="{29729497-684F-41E6-B882-5164EAD18ED5}" type="pres">
      <dgm:prSet presAssocID="{E2C197C6-8941-44A1-82BC-E3F305A0D4A4}" presName="text3" presStyleLbl="fgAcc3" presStyleIdx="0" presStyleCnt="5">
        <dgm:presLayoutVars>
          <dgm:chPref val="3"/>
        </dgm:presLayoutVars>
      </dgm:prSet>
      <dgm:spPr/>
    </dgm:pt>
    <dgm:pt modelId="{19913123-DE92-4384-BB87-A9E42FB4BF94}" type="pres">
      <dgm:prSet presAssocID="{E2C197C6-8941-44A1-82BC-E3F305A0D4A4}" presName="hierChild4" presStyleCnt="0"/>
      <dgm:spPr/>
    </dgm:pt>
    <dgm:pt modelId="{BC41C54A-FA9A-4E9F-9E83-4A32B9359072}" type="pres">
      <dgm:prSet presAssocID="{1846DF13-AC51-4337-B088-37388399C355}" presName="Name17" presStyleLbl="parChTrans1D3" presStyleIdx="1" presStyleCnt="5"/>
      <dgm:spPr/>
    </dgm:pt>
    <dgm:pt modelId="{A3B9445C-5B09-4BF5-A296-5D24CF4164C6}" type="pres">
      <dgm:prSet presAssocID="{2BB9989B-322C-4FF6-A6CE-5C7343846A62}" presName="hierRoot3" presStyleCnt="0"/>
      <dgm:spPr/>
    </dgm:pt>
    <dgm:pt modelId="{0FF3D7E1-DFA7-4CA5-988C-B383F97AA401}" type="pres">
      <dgm:prSet presAssocID="{2BB9989B-322C-4FF6-A6CE-5C7343846A62}" presName="composite3" presStyleCnt="0"/>
      <dgm:spPr/>
    </dgm:pt>
    <dgm:pt modelId="{4F3CA47D-58FF-4BF8-AF44-30E394BCA5C3}" type="pres">
      <dgm:prSet presAssocID="{2BB9989B-322C-4FF6-A6CE-5C7343846A62}" presName="background3" presStyleLbl="node3" presStyleIdx="1" presStyleCnt="5"/>
      <dgm:spPr/>
    </dgm:pt>
    <dgm:pt modelId="{3F652953-EE00-4067-A565-0030081CD2EA}" type="pres">
      <dgm:prSet presAssocID="{2BB9989B-322C-4FF6-A6CE-5C7343846A62}" presName="text3" presStyleLbl="fgAcc3" presStyleIdx="1" presStyleCnt="5">
        <dgm:presLayoutVars>
          <dgm:chPref val="3"/>
        </dgm:presLayoutVars>
      </dgm:prSet>
      <dgm:spPr/>
    </dgm:pt>
    <dgm:pt modelId="{E7485B31-1BF8-4D0A-A441-5DC0DE97336D}" type="pres">
      <dgm:prSet presAssocID="{2BB9989B-322C-4FF6-A6CE-5C7343846A62}" presName="hierChild4" presStyleCnt="0"/>
      <dgm:spPr/>
    </dgm:pt>
    <dgm:pt modelId="{C901FCE4-73B2-4999-9CC4-66F0879F8C3F}" type="pres">
      <dgm:prSet presAssocID="{90386C36-712A-42C0-91EA-5EA905FF7251}" presName="Name10" presStyleLbl="parChTrans1D2" presStyleIdx="1" presStyleCnt="2"/>
      <dgm:spPr/>
    </dgm:pt>
    <dgm:pt modelId="{A31A91A3-066F-4C45-BA94-F0342DCB87CA}" type="pres">
      <dgm:prSet presAssocID="{401FA79F-5B55-44F8-A88E-EB9FDB24BF1F}" presName="hierRoot2" presStyleCnt="0"/>
      <dgm:spPr/>
    </dgm:pt>
    <dgm:pt modelId="{9C1DB440-72C5-4141-87EA-3C7293F811F5}" type="pres">
      <dgm:prSet presAssocID="{401FA79F-5B55-44F8-A88E-EB9FDB24BF1F}" presName="composite2" presStyleCnt="0"/>
      <dgm:spPr/>
    </dgm:pt>
    <dgm:pt modelId="{3672468E-00C8-40AD-AC5D-E90113EF7E07}" type="pres">
      <dgm:prSet presAssocID="{401FA79F-5B55-44F8-A88E-EB9FDB24BF1F}" presName="background2" presStyleLbl="node2" presStyleIdx="1" presStyleCnt="2"/>
      <dgm:spPr/>
    </dgm:pt>
    <dgm:pt modelId="{E9E8075A-893E-423A-BDDB-CEA3BBBA0428}" type="pres">
      <dgm:prSet presAssocID="{401FA79F-5B55-44F8-A88E-EB9FDB24BF1F}" presName="text2" presStyleLbl="fgAcc2" presStyleIdx="1" presStyleCnt="2">
        <dgm:presLayoutVars>
          <dgm:chPref val="3"/>
        </dgm:presLayoutVars>
      </dgm:prSet>
      <dgm:spPr/>
    </dgm:pt>
    <dgm:pt modelId="{548E3E3E-6155-4C5B-B9EA-105D9E3BBDA4}" type="pres">
      <dgm:prSet presAssocID="{401FA79F-5B55-44F8-A88E-EB9FDB24BF1F}" presName="hierChild3" presStyleCnt="0"/>
      <dgm:spPr/>
    </dgm:pt>
    <dgm:pt modelId="{2555B26D-9FDE-4F06-BE8A-0AE3ECA458AB}" type="pres">
      <dgm:prSet presAssocID="{B4A2E291-47BE-4324-BD2A-EF051B076E4C}" presName="Name17" presStyleLbl="parChTrans1D3" presStyleIdx="2" presStyleCnt="5"/>
      <dgm:spPr/>
    </dgm:pt>
    <dgm:pt modelId="{0BD7D64F-E79B-49FD-961F-DA31CA76B1D0}" type="pres">
      <dgm:prSet presAssocID="{5E536950-FAFC-48E7-BCD9-E37E9EA473FC}" presName="hierRoot3" presStyleCnt="0"/>
      <dgm:spPr/>
    </dgm:pt>
    <dgm:pt modelId="{193E2D74-F799-4609-8DCD-CB0B74BB07C8}" type="pres">
      <dgm:prSet presAssocID="{5E536950-FAFC-48E7-BCD9-E37E9EA473FC}" presName="composite3" presStyleCnt="0"/>
      <dgm:spPr/>
    </dgm:pt>
    <dgm:pt modelId="{6D0B73F6-C49E-40FB-B1E2-A356B0D43CDC}" type="pres">
      <dgm:prSet presAssocID="{5E536950-FAFC-48E7-BCD9-E37E9EA473FC}" presName="background3" presStyleLbl="node3" presStyleIdx="2" presStyleCnt="5"/>
      <dgm:spPr/>
    </dgm:pt>
    <dgm:pt modelId="{391860A7-AE5D-42F3-A346-FCA0DE92EA87}" type="pres">
      <dgm:prSet presAssocID="{5E536950-FAFC-48E7-BCD9-E37E9EA473FC}" presName="text3" presStyleLbl="fgAcc3" presStyleIdx="2" presStyleCnt="5">
        <dgm:presLayoutVars>
          <dgm:chPref val="3"/>
        </dgm:presLayoutVars>
      </dgm:prSet>
      <dgm:spPr/>
    </dgm:pt>
    <dgm:pt modelId="{64110454-50A5-43E5-AEFC-1A68413611EE}" type="pres">
      <dgm:prSet presAssocID="{5E536950-FAFC-48E7-BCD9-E37E9EA473FC}" presName="hierChild4" presStyleCnt="0"/>
      <dgm:spPr/>
    </dgm:pt>
    <dgm:pt modelId="{36422562-CEFF-4CDC-9057-F7CB5C46F6E4}" type="pres">
      <dgm:prSet presAssocID="{5B67611E-0BE9-4B05-86C1-E60705327A66}" presName="Name17" presStyleLbl="parChTrans1D3" presStyleIdx="3" presStyleCnt="5"/>
      <dgm:spPr/>
    </dgm:pt>
    <dgm:pt modelId="{B803FA68-0D71-4CAC-97A6-D6FC832F970C}" type="pres">
      <dgm:prSet presAssocID="{8D6F2BAF-6BF2-4AD8-8B88-5295864EC491}" presName="hierRoot3" presStyleCnt="0"/>
      <dgm:spPr/>
    </dgm:pt>
    <dgm:pt modelId="{26C18DCC-963A-47C4-9C7C-1E8B7CAD103E}" type="pres">
      <dgm:prSet presAssocID="{8D6F2BAF-6BF2-4AD8-8B88-5295864EC491}" presName="composite3" presStyleCnt="0"/>
      <dgm:spPr/>
    </dgm:pt>
    <dgm:pt modelId="{F26635DE-3F31-4D22-8353-24CC6158DE16}" type="pres">
      <dgm:prSet presAssocID="{8D6F2BAF-6BF2-4AD8-8B88-5295864EC491}" presName="background3" presStyleLbl="node3" presStyleIdx="3" presStyleCnt="5"/>
      <dgm:spPr/>
    </dgm:pt>
    <dgm:pt modelId="{3769164C-7449-4FE3-A46F-721F5662473F}" type="pres">
      <dgm:prSet presAssocID="{8D6F2BAF-6BF2-4AD8-8B88-5295864EC491}" presName="text3" presStyleLbl="fgAcc3" presStyleIdx="3" presStyleCnt="5">
        <dgm:presLayoutVars>
          <dgm:chPref val="3"/>
        </dgm:presLayoutVars>
      </dgm:prSet>
      <dgm:spPr/>
    </dgm:pt>
    <dgm:pt modelId="{3AF08E6D-672B-45D7-AC6B-CA9178F27EB0}" type="pres">
      <dgm:prSet presAssocID="{8D6F2BAF-6BF2-4AD8-8B88-5295864EC491}" presName="hierChild4" presStyleCnt="0"/>
      <dgm:spPr/>
    </dgm:pt>
    <dgm:pt modelId="{67C20626-85C5-4FD4-9AAC-579BB6BD9ED5}" type="pres">
      <dgm:prSet presAssocID="{C298D7A0-D307-4D37-84CB-FE3D5F3A2540}" presName="Name17" presStyleLbl="parChTrans1D3" presStyleIdx="4" presStyleCnt="5"/>
      <dgm:spPr/>
    </dgm:pt>
    <dgm:pt modelId="{B33F13A7-5DA7-4122-9E73-C24ED7DEBCB9}" type="pres">
      <dgm:prSet presAssocID="{7FCF565D-DF0F-473A-8DEC-9B3051747872}" presName="hierRoot3" presStyleCnt="0"/>
      <dgm:spPr/>
    </dgm:pt>
    <dgm:pt modelId="{06A0BC84-6FD8-4433-B519-AC701CA1650C}" type="pres">
      <dgm:prSet presAssocID="{7FCF565D-DF0F-473A-8DEC-9B3051747872}" presName="composite3" presStyleCnt="0"/>
      <dgm:spPr/>
    </dgm:pt>
    <dgm:pt modelId="{B9DCCC31-CAFC-41D0-BF46-01F0D7A11FAB}" type="pres">
      <dgm:prSet presAssocID="{7FCF565D-DF0F-473A-8DEC-9B3051747872}" presName="background3" presStyleLbl="node3" presStyleIdx="4" presStyleCnt="5"/>
      <dgm:spPr/>
    </dgm:pt>
    <dgm:pt modelId="{7C24CFC8-96CF-41B8-A115-3BABCB0AD453}" type="pres">
      <dgm:prSet presAssocID="{7FCF565D-DF0F-473A-8DEC-9B3051747872}" presName="text3" presStyleLbl="fgAcc3" presStyleIdx="4" presStyleCnt="5">
        <dgm:presLayoutVars>
          <dgm:chPref val="3"/>
        </dgm:presLayoutVars>
      </dgm:prSet>
      <dgm:spPr/>
    </dgm:pt>
    <dgm:pt modelId="{66132D0B-FDC1-4AF4-BBC2-B2947BCCDC8C}" type="pres">
      <dgm:prSet presAssocID="{7FCF565D-DF0F-473A-8DEC-9B3051747872}" presName="hierChild4" presStyleCnt="0"/>
      <dgm:spPr/>
    </dgm:pt>
  </dgm:ptLst>
  <dgm:cxnLst>
    <dgm:cxn modelId="{446BAA04-B4D0-4FD7-A336-DECD43FBF212}" srcId="{F04A8EAD-C3E0-4ED2-B0F0-5EC526F91D2F}" destId="{E2C197C6-8941-44A1-82BC-E3F305A0D4A4}" srcOrd="0" destOrd="0" parTransId="{8177A751-E020-47C8-AEF3-A59FBEEDE6B9}" sibTransId="{8ACBB82B-1BE4-4795-946B-A9A318B2E3D4}"/>
    <dgm:cxn modelId="{C18EF804-EA42-478C-9A36-1C0108902E68}" srcId="{401FA79F-5B55-44F8-A88E-EB9FDB24BF1F}" destId="{8D6F2BAF-6BF2-4AD8-8B88-5295864EC491}" srcOrd="1" destOrd="0" parTransId="{5B67611E-0BE9-4B05-86C1-E60705327A66}" sibTransId="{86CCF391-1A94-4B81-BDFE-393BF0274CE8}"/>
    <dgm:cxn modelId="{9D232C13-A0A3-4C8C-A4A9-A501F07D1D63}" srcId="{79B53E9E-04BF-4DCA-B080-9C6EB099AEB3}" destId="{F04A8EAD-C3E0-4ED2-B0F0-5EC526F91D2F}" srcOrd="0" destOrd="0" parTransId="{DA35D6A8-FD9E-4AE2-9AA7-6B04DF759C30}" sibTransId="{7B15D957-1E9F-43B8-8D00-84E8E4D4F964}"/>
    <dgm:cxn modelId="{D00FDF13-861E-4B91-9370-B080419C4290}" type="presOf" srcId="{DA35D6A8-FD9E-4AE2-9AA7-6B04DF759C30}" destId="{97FB5D43-FDB6-490F-A211-6FC288768783}" srcOrd="0" destOrd="0" presId="urn:microsoft.com/office/officeart/2005/8/layout/hierarchy1"/>
    <dgm:cxn modelId="{1BEE5017-6D34-46C8-9CB8-5EA21DBD6547}" type="presOf" srcId="{1846DF13-AC51-4337-B088-37388399C355}" destId="{BC41C54A-FA9A-4E9F-9E83-4A32B9359072}" srcOrd="0" destOrd="0" presId="urn:microsoft.com/office/officeart/2005/8/layout/hierarchy1"/>
    <dgm:cxn modelId="{F6FC851A-0389-4577-B166-929D60E8266C}" type="presOf" srcId="{A728D0C9-BD33-4CF3-ABAC-B9E6DFF7A546}" destId="{ACBD55B6-3731-4688-85C6-07C4426C4185}" srcOrd="0" destOrd="0" presId="urn:microsoft.com/office/officeart/2005/8/layout/hierarchy1"/>
    <dgm:cxn modelId="{66AA0E1D-7CC2-48CD-9832-ADE1BC4B4370}" srcId="{401FA79F-5B55-44F8-A88E-EB9FDB24BF1F}" destId="{7FCF565D-DF0F-473A-8DEC-9B3051747872}" srcOrd="2" destOrd="0" parTransId="{C298D7A0-D307-4D37-84CB-FE3D5F3A2540}" sibTransId="{5C8F695F-0534-48D5-8AAD-689D489723A0}"/>
    <dgm:cxn modelId="{BE86261E-B9EE-478E-8EE8-BC2F382A015F}" type="presOf" srcId="{401FA79F-5B55-44F8-A88E-EB9FDB24BF1F}" destId="{E9E8075A-893E-423A-BDDB-CEA3BBBA0428}" srcOrd="0" destOrd="0" presId="urn:microsoft.com/office/officeart/2005/8/layout/hierarchy1"/>
    <dgm:cxn modelId="{BBB75022-0FB5-4E71-A9D2-D3DEF7D7A8BF}" type="presOf" srcId="{2BB9989B-322C-4FF6-A6CE-5C7343846A62}" destId="{3F652953-EE00-4067-A565-0030081CD2EA}" srcOrd="0" destOrd="0" presId="urn:microsoft.com/office/officeart/2005/8/layout/hierarchy1"/>
    <dgm:cxn modelId="{47D7A961-156D-409D-9ECC-A2BFDAC89F80}" type="presOf" srcId="{8177A751-E020-47C8-AEF3-A59FBEEDE6B9}" destId="{E97735E1-AE0C-42AB-BD33-923C87874981}" srcOrd="0" destOrd="0" presId="urn:microsoft.com/office/officeart/2005/8/layout/hierarchy1"/>
    <dgm:cxn modelId="{595BE945-3499-4FF9-8A83-530667C8419A}" srcId="{401FA79F-5B55-44F8-A88E-EB9FDB24BF1F}" destId="{5E536950-FAFC-48E7-BCD9-E37E9EA473FC}" srcOrd="0" destOrd="0" parTransId="{B4A2E291-47BE-4324-BD2A-EF051B076E4C}" sibTransId="{E19A68ED-593F-46A8-B3A0-7E76BFC51535}"/>
    <dgm:cxn modelId="{75557752-B214-4915-81E0-A2CF0B3C9264}" srcId="{F04A8EAD-C3E0-4ED2-B0F0-5EC526F91D2F}" destId="{2BB9989B-322C-4FF6-A6CE-5C7343846A62}" srcOrd="1" destOrd="0" parTransId="{1846DF13-AC51-4337-B088-37388399C355}" sibTransId="{B654967E-4E0D-4192-8560-3709746F6059}"/>
    <dgm:cxn modelId="{F3415E81-F170-48CF-82B7-CBAB08D4E174}" type="presOf" srcId="{90386C36-712A-42C0-91EA-5EA905FF7251}" destId="{C901FCE4-73B2-4999-9CC4-66F0879F8C3F}" srcOrd="0" destOrd="0" presId="urn:microsoft.com/office/officeart/2005/8/layout/hierarchy1"/>
    <dgm:cxn modelId="{BF1F2889-735E-4E6F-B072-02AC45C85E89}" type="presOf" srcId="{8D6F2BAF-6BF2-4AD8-8B88-5295864EC491}" destId="{3769164C-7449-4FE3-A46F-721F5662473F}" srcOrd="0" destOrd="0" presId="urn:microsoft.com/office/officeart/2005/8/layout/hierarchy1"/>
    <dgm:cxn modelId="{8B07308E-16A8-4E70-A327-9C98B8DFC5EF}" type="presOf" srcId="{E2C197C6-8941-44A1-82BC-E3F305A0D4A4}" destId="{29729497-684F-41E6-B882-5164EAD18ED5}" srcOrd="0" destOrd="0" presId="urn:microsoft.com/office/officeart/2005/8/layout/hierarchy1"/>
    <dgm:cxn modelId="{5241CC95-FC8E-4137-A9A5-60022C2A4446}" type="presOf" srcId="{7FCF565D-DF0F-473A-8DEC-9B3051747872}" destId="{7C24CFC8-96CF-41B8-A115-3BABCB0AD453}" srcOrd="0" destOrd="0" presId="urn:microsoft.com/office/officeart/2005/8/layout/hierarchy1"/>
    <dgm:cxn modelId="{1DA3BB9D-4213-412A-8BB8-11A6B74D9A28}" type="presOf" srcId="{B4A2E291-47BE-4324-BD2A-EF051B076E4C}" destId="{2555B26D-9FDE-4F06-BE8A-0AE3ECA458AB}" srcOrd="0" destOrd="0" presId="urn:microsoft.com/office/officeart/2005/8/layout/hierarchy1"/>
    <dgm:cxn modelId="{56CA03AE-93EB-43BF-B96B-382A4F7FC4FE}" type="presOf" srcId="{5B67611E-0BE9-4B05-86C1-E60705327A66}" destId="{36422562-CEFF-4CDC-9057-F7CB5C46F6E4}" srcOrd="0" destOrd="0" presId="urn:microsoft.com/office/officeart/2005/8/layout/hierarchy1"/>
    <dgm:cxn modelId="{2D35EBBD-17E5-4C47-A71C-E1EC0DBAF2FF}" type="presOf" srcId="{79B53E9E-04BF-4DCA-B080-9C6EB099AEB3}" destId="{A4EEA8C9-03FF-4720-B6B9-05D42CE85B38}" srcOrd="0" destOrd="0" presId="urn:microsoft.com/office/officeart/2005/8/layout/hierarchy1"/>
    <dgm:cxn modelId="{1C522ACF-8ADD-4259-9F68-F72A18883A3D}" srcId="{79B53E9E-04BF-4DCA-B080-9C6EB099AEB3}" destId="{401FA79F-5B55-44F8-A88E-EB9FDB24BF1F}" srcOrd="1" destOrd="0" parTransId="{90386C36-712A-42C0-91EA-5EA905FF7251}" sibTransId="{00248629-A104-4CFB-922E-34BE553BADE9}"/>
    <dgm:cxn modelId="{B580AADF-A7E1-4D7A-8B0A-D046877474A3}" type="presOf" srcId="{C298D7A0-D307-4D37-84CB-FE3D5F3A2540}" destId="{67C20626-85C5-4FD4-9AAC-579BB6BD9ED5}" srcOrd="0" destOrd="0" presId="urn:microsoft.com/office/officeart/2005/8/layout/hierarchy1"/>
    <dgm:cxn modelId="{C0D8F7E6-2061-4B93-AF12-B4B1D69F7339}" type="presOf" srcId="{5E536950-FAFC-48E7-BCD9-E37E9EA473FC}" destId="{391860A7-AE5D-42F3-A346-FCA0DE92EA87}" srcOrd="0" destOrd="0" presId="urn:microsoft.com/office/officeart/2005/8/layout/hierarchy1"/>
    <dgm:cxn modelId="{845F20F2-C40B-4954-85AF-1E4B9931CA69}" srcId="{A728D0C9-BD33-4CF3-ABAC-B9E6DFF7A546}" destId="{79B53E9E-04BF-4DCA-B080-9C6EB099AEB3}" srcOrd="0" destOrd="0" parTransId="{88340500-029E-4E5F-B6B5-19A608EB0BAC}" sibTransId="{59B09EAB-752B-4372-9630-42D71515322F}"/>
    <dgm:cxn modelId="{139062F6-F7AC-4969-A27A-4EFCD8B8CD4D}" type="presOf" srcId="{F04A8EAD-C3E0-4ED2-B0F0-5EC526F91D2F}" destId="{896ACADD-9FDC-45E6-BF5F-DEDB9A3E83E0}" srcOrd="0" destOrd="0" presId="urn:microsoft.com/office/officeart/2005/8/layout/hierarchy1"/>
    <dgm:cxn modelId="{E2B3714E-F30E-489D-8276-9F5100CAF880}" type="presParOf" srcId="{ACBD55B6-3731-4688-85C6-07C4426C4185}" destId="{A0F0F7AA-6398-499F-9AB3-FF1E9B52A40F}" srcOrd="0" destOrd="0" presId="urn:microsoft.com/office/officeart/2005/8/layout/hierarchy1"/>
    <dgm:cxn modelId="{F34AFCBE-1202-42B5-ABA9-40CB5DE2ECD8}" type="presParOf" srcId="{A0F0F7AA-6398-499F-9AB3-FF1E9B52A40F}" destId="{E01892A6-9B25-4554-BC6F-7A8B451979D7}" srcOrd="0" destOrd="0" presId="urn:microsoft.com/office/officeart/2005/8/layout/hierarchy1"/>
    <dgm:cxn modelId="{49EEEE3B-1798-4C0F-9CDC-D2B03DDD8C39}" type="presParOf" srcId="{E01892A6-9B25-4554-BC6F-7A8B451979D7}" destId="{1500B101-D7AB-4422-9ABA-9E82090C1FD5}" srcOrd="0" destOrd="0" presId="urn:microsoft.com/office/officeart/2005/8/layout/hierarchy1"/>
    <dgm:cxn modelId="{CC5C0D57-4FC2-4D55-B98B-82853F3019DE}" type="presParOf" srcId="{E01892A6-9B25-4554-BC6F-7A8B451979D7}" destId="{A4EEA8C9-03FF-4720-B6B9-05D42CE85B38}" srcOrd="1" destOrd="0" presId="urn:microsoft.com/office/officeart/2005/8/layout/hierarchy1"/>
    <dgm:cxn modelId="{EF9B0C5A-FEE1-4E1A-B9A7-F17EAC3AE75D}" type="presParOf" srcId="{A0F0F7AA-6398-499F-9AB3-FF1E9B52A40F}" destId="{BCF490E1-5C3F-47A5-8EB0-35B13D95898B}" srcOrd="1" destOrd="0" presId="urn:microsoft.com/office/officeart/2005/8/layout/hierarchy1"/>
    <dgm:cxn modelId="{EC78121E-0DBE-4EA0-A615-B8104486E40A}" type="presParOf" srcId="{BCF490E1-5C3F-47A5-8EB0-35B13D95898B}" destId="{97FB5D43-FDB6-490F-A211-6FC288768783}" srcOrd="0" destOrd="0" presId="urn:microsoft.com/office/officeart/2005/8/layout/hierarchy1"/>
    <dgm:cxn modelId="{D26BD17A-E3A0-45CB-B236-463938FD5721}" type="presParOf" srcId="{BCF490E1-5C3F-47A5-8EB0-35B13D95898B}" destId="{2A780D0A-4117-4F00-9D4A-AA57D3227A46}" srcOrd="1" destOrd="0" presId="urn:microsoft.com/office/officeart/2005/8/layout/hierarchy1"/>
    <dgm:cxn modelId="{16EEA24A-ACA9-4B07-A960-E78ECFA4471E}" type="presParOf" srcId="{2A780D0A-4117-4F00-9D4A-AA57D3227A46}" destId="{8BBBBAB0-C94A-4953-8D57-AFBDC5B66054}" srcOrd="0" destOrd="0" presId="urn:microsoft.com/office/officeart/2005/8/layout/hierarchy1"/>
    <dgm:cxn modelId="{7C63381B-909F-4A1B-985B-E9F66DADB98C}" type="presParOf" srcId="{8BBBBAB0-C94A-4953-8D57-AFBDC5B66054}" destId="{98E273EC-AA6B-4BAC-ABF6-2BA4BD50695D}" srcOrd="0" destOrd="0" presId="urn:microsoft.com/office/officeart/2005/8/layout/hierarchy1"/>
    <dgm:cxn modelId="{FFCEBF4E-1FB9-476B-AD47-0D89A554B335}" type="presParOf" srcId="{8BBBBAB0-C94A-4953-8D57-AFBDC5B66054}" destId="{896ACADD-9FDC-45E6-BF5F-DEDB9A3E83E0}" srcOrd="1" destOrd="0" presId="urn:microsoft.com/office/officeart/2005/8/layout/hierarchy1"/>
    <dgm:cxn modelId="{69FCA38E-3DCA-4FB3-90B1-6C32E5C7EA7D}" type="presParOf" srcId="{2A780D0A-4117-4F00-9D4A-AA57D3227A46}" destId="{1A0B918A-1A1A-4CD7-9236-145DA320F016}" srcOrd="1" destOrd="0" presId="urn:microsoft.com/office/officeart/2005/8/layout/hierarchy1"/>
    <dgm:cxn modelId="{1AAAA601-FF5D-490F-98B3-24AC5FF46A94}" type="presParOf" srcId="{1A0B918A-1A1A-4CD7-9236-145DA320F016}" destId="{E97735E1-AE0C-42AB-BD33-923C87874981}" srcOrd="0" destOrd="0" presId="urn:microsoft.com/office/officeart/2005/8/layout/hierarchy1"/>
    <dgm:cxn modelId="{137F8325-B7CE-41A7-9039-C12B7F2C6B84}" type="presParOf" srcId="{1A0B918A-1A1A-4CD7-9236-145DA320F016}" destId="{6C4F2C08-2776-4937-BAA1-49DDD1E346DC}" srcOrd="1" destOrd="0" presId="urn:microsoft.com/office/officeart/2005/8/layout/hierarchy1"/>
    <dgm:cxn modelId="{815CD4D7-E0C4-4237-9919-1F3CB593AC0E}" type="presParOf" srcId="{6C4F2C08-2776-4937-BAA1-49DDD1E346DC}" destId="{B4B6C761-4062-467E-BCEE-8ED25E1EE34A}" srcOrd="0" destOrd="0" presId="urn:microsoft.com/office/officeart/2005/8/layout/hierarchy1"/>
    <dgm:cxn modelId="{799FF061-1391-4EB9-BEC2-CF69F2BAC6BA}" type="presParOf" srcId="{B4B6C761-4062-467E-BCEE-8ED25E1EE34A}" destId="{2BE1B211-3A3F-47D1-B286-1F3BACBD6ED2}" srcOrd="0" destOrd="0" presId="urn:microsoft.com/office/officeart/2005/8/layout/hierarchy1"/>
    <dgm:cxn modelId="{AEF61A5A-5D36-401F-B877-E7F612D2E793}" type="presParOf" srcId="{B4B6C761-4062-467E-BCEE-8ED25E1EE34A}" destId="{29729497-684F-41E6-B882-5164EAD18ED5}" srcOrd="1" destOrd="0" presId="urn:microsoft.com/office/officeart/2005/8/layout/hierarchy1"/>
    <dgm:cxn modelId="{D98DC234-4722-414E-AAB4-42EF9C46ECE7}" type="presParOf" srcId="{6C4F2C08-2776-4937-BAA1-49DDD1E346DC}" destId="{19913123-DE92-4384-BB87-A9E42FB4BF94}" srcOrd="1" destOrd="0" presId="urn:microsoft.com/office/officeart/2005/8/layout/hierarchy1"/>
    <dgm:cxn modelId="{A6B1B817-232B-4C82-998B-422C8D56C76A}" type="presParOf" srcId="{1A0B918A-1A1A-4CD7-9236-145DA320F016}" destId="{BC41C54A-FA9A-4E9F-9E83-4A32B9359072}" srcOrd="2" destOrd="0" presId="urn:microsoft.com/office/officeart/2005/8/layout/hierarchy1"/>
    <dgm:cxn modelId="{B191D037-346B-48D2-8D1F-56430228DA78}" type="presParOf" srcId="{1A0B918A-1A1A-4CD7-9236-145DA320F016}" destId="{A3B9445C-5B09-4BF5-A296-5D24CF4164C6}" srcOrd="3" destOrd="0" presId="urn:microsoft.com/office/officeart/2005/8/layout/hierarchy1"/>
    <dgm:cxn modelId="{738353D2-BD4F-4294-9C7D-E32EE9F406F6}" type="presParOf" srcId="{A3B9445C-5B09-4BF5-A296-5D24CF4164C6}" destId="{0FF3D7E1-DFA7-4CA5-988C-B383F97AA401}" srcOrd="0" destOrd="0" presId="urn:microsoft.com/office/officeart/2005/8/layout/hierarchy1"/>
    <dgm:cxn modelId="{35331D5E-205A-42E2-B67E-0D493810EB50}" type="presParOf" srcId="{0FF3D7E1-DFA7-4CA5-988C-B383F97AA401}" destId="{4F3CA47D-58FF-4BF8-AF44-30E394BCA5C3}" srcOrd="0" destOrd="0" presId="urn:microsoft.com/office/officeart/2005/8/layout/hierarchy1"/>
    <dgm:cxn modelId="{8E0A3C8B-FE7E-451E-B0E8-74BC60E1F688}" type="presParOf" srcId="{0FF3D7E1-DFA7-4CA5-988C-B383F97AA401}" destId="{3F652953-EE00-4067-A565-0030081CD2EA}" srcOrd="1" destOrd="0" presId="urn:microsoft.com/office/officeart/2005/8/layout/hierarchy1"/>
    <dgm:cxn modelId="{97F8430A-81E7-4975-A3A1-50B01C23AEED}" type="presParOf" srcId="{A3B9445C-5B09-4BF5-A296-5D24CF4164C6}" destId="{E7485B31-1BF8-4D0A-A441-5DC0DE97336D}" srcOrd="1" destOrd="0" presId="urn:microsoft.com/office/officeart/2005/8/layout/hierarchy1"/>
    <dgm:cxn modelId="{EFB9F482-2A22-48A2-9FAD-FE470E45639C}" type="presParOf" srcId="{BCF490E1-5C3F-47A5-8EB0-35B13D95898B}" destId="{C901FCE4-73B2-4999-9CC4-66F0879F8C3F}" srcOrd="2" destOrd="0" presId="urn:microsoft.com/office/officeart/2005/8/layout/hierarchy1"/>
    <dgm:cxn modelId="{4E2FAAD8-95D9-481C-816A-658EDD3F02D6}" type="presParOf" srcId="{BCF490E1-5C3F-47A5-8EB0-35B13D95898B}" destId="{A31A91A3-066F-4C45-BA94-F0342DCB87CA}" srcOrd="3" destOrd="0" presId="urn:microsoft.com/office/officeart/2005/8/layout/hierarchy1"/>
    <dgm:cxn modelId="{D64391D6-7098-4C68-8BA6-D1ED70A24600}" type="presParOf" srcId="{A31A91A3-066F-4C45-BA94-F0342DCB87CA}" destId="{9C1DB440-72C5-4141-87EA-3C7293F811F5}" srcOrd="0" destOrd="0" presId="urn:microsoft.com/office/officeart/2005/8/layout/hierarchy1"/>
    <dgm:cxn modelId="{2657E1E3-44AC-4E59-AD40-ADFB882926D8}" type="presParOf" srcId="{9C1DB440-72C5-4141-87EA-3C7293F811F5}" destId="{3672468E-00C8-40AD-AC5D-E90113EF7E07}" srcOrd="0" destOrd="0" presId="urn:microsoft.com/office/officeart/2005/8/layout/hierarchy1"/>
    <dgm:cxn modelId="{D9D25917-9EF3-40FA-B016-9735B2B8A366}" type="presParOf" srcId="{9C1DB440-72C5-4141-87EA-3C7293F811F5}" destId="{E9E8075A-893E-423A-BDDB-CEA3BBBA0428}" srcOrd="1" destOrd="0" presId="urn:microsoft.com/office/officeart/2005/8/layout/hierarchy1"/>
    <dgm:cxn modelId="{73F7D8C0-275A-443E-9C1B-D4C136868F7B}" type="presParOf" srcId="{A31A91A3-066F-4C45-BA94-F0342DCB87CA}" destId="{548E3E3E-6155-4C5B-B9EA-105D9E3BBDA4}" srcOrd="1" destOrd="0" presId="urn:microsoft.com/office/officeart/2005/8/layout/hierarchy1"/>
    <dgm:cxn modelId="{3697DA4A-904C-430F-B540-8EAC410E8749}" type="presParOf" srcId="{548E3E3E-6155-4C5B-B9EA-105D9E3BBDA4}" destId="{2555B26D-9FDE-4F06-BE8A-0AE3ECA458AB}" srcOrd="0" destOrd="0" presId="urn:microsoft.com/office/officeart/2005/8/layout/hierarchy1"/>
    <dgm:cxn modelId="{17F90726-54C3-4AF4-9593-93C01B549DC6}" type="presParOf" srcId="{548E3E3E-6155-4C5B-B9EA-105D9E3BBDA4}" destId="{0BD7D64F-E79B-49FD-961F-DA31CA76B1D0}" srcOrd="1" destOrd="0" presId="urn:microsoft.com/office/officeart/2005/8/layout/hierarchy1"/>
    <dgm:cxn modelId="{E1BFFBD9-8C70-42E5-B87F-E6642461BC1E}" type="presParOf" srcId="{0BD7D64F-E79B-49FD-961F-DA31CA76B1D0}" destId="{193E2D74-F799-4609-8DCD-CB0B74BB07C8}" srcOrd="0" destOrd="0" presId="urn:microsoft.com/office/officeart/2005/8/layout/hierarchy1"/>
    <dgm:cxn modelId="{52495DB4-128E-41F2-99D1-373C1C967895}" type="presParOf" srcId="{193E2D74-F799-4609-8DCD-CB0B74BB07C8}" destId="{6D0B73F6-C49E-40FB-B1E2-A356B0D43CDC}" srcOrd="0" destOrd="0" presId="urn:microsoft.com/office/officeart/2005/8/layout/hierarchy1"/>
    <dgm:cxn modelId="{465976C9-F941-4FE1-964E-76B7E2686552}" type="presParOf" srcId="{193E2D74-F799-4609-8DCD-CB0B74BB07C8}" destId="{391860A7-AE5D-42F3-A346-FCA0DE92EA87}" srcOrd="1" destOrd="0" presId="urn:microsoft.com/office/officeart/2005/8/layout/hierarchy1"/>
    <dgm:cxn modelId="{B1B4293D-D58C-40D6-A755-AAB0424352C0}" type="presParOf" srcId="{0BD7D64F-E79B-49FD-961F-DA31CA76B1D0}" destId="{64110454-50A5-43E5-AEFC-1A68413611EE}" srcOrd="1" destOrd="0" presId="urn:microsoft.com/office/officeart/2005/8/layout/hierarchy1"/>
    <dgm:cxn modelId="{BF5395A0-026F-48D5-A4FC-A1BF4AB60395}" type="presParOf" srcId="{548E3E3E-6155-4C5B-B9EA-105D9E3BBDA4}" destId="{36422562-CEFF-4CDC-9057-F7CB5C46F6E4}" srcOrd="2" destOrd="0" presId="urn:microsoft.com/office/officeart/2005/8/layout/hierarchy1"/>
    <dgm:cxn modelId="{9DB7D1B6-E748-47C4-8FB6-911C4F36DEDE}" type="presParOf" srcId="{548E3E3E-6155-4C5B-B9EA-105D9E3BBDA4}" destId="{B803FA68-0D71-4CAC-97A6-D6FC832F970C}" srcOrd="3" destOrd="0" presId="urn:microsoft.com/office/officeart/2005/8/layout/hierarchy1"/>
    <dgm:cxn modelId="{13FBC75C-60A4-4214-B275-8D94629285C7}" type="presParOf" srcId="{B803FA68-0D71-4CAC-97A6-D6FC832F970C}" destId="{26C18DCC-963A-47C4-9C7C-1E8B7CAD103E}" srcOrd="0" destOrd="0" presId="urn:microsoft.com/office/officeart/2005/8/layout/hierarchy1"/>
    <dgm:cxn modelId="{B682E786-49D9-4A17-9732-586675767D6E}" type="presParOf" srcId="{26C18DCC-963A-47C4-9C7C-1E8B7CAD103E}" destId="{F26635DE-3F31-4D22-8353-24CC6158DE16}" srcOrd="0" destOrd="0" presId="urn:microsoft.com/office/officeart/2005/8/layout/hierarchy1"/>
    <dgm:cxn modelId="{3E449232-4A41-4D68-A831-3DC72F7AC061}" type="presParOf" srcId="{26C18DCC-963A-47C4-9C7C-1E8B7CAD103E}" destId="{3769164C-7449-4FE3-A46F-721F5662473F}" srcOrd="1" destOrd="0" presId="urn:microsoft.com/office/officeart/2005/8/layout/hierarchy1"/>
    <dgm:cxn modelId="{2CE5F4D4-04FF-4DAA-8A61-6F18B29313FA}" type="presParOf" srcId="{B803FA68-0D71-4CAC-97A6-D6FC832F970C}" destId="{3AF08E6D-672B-45D7-AC6B-CA9178F27EB0}" srcOrd="1" destOrd="0" presId="urn:microsoft.com/office/officeart/2005/8/layout/hierarchy1"/>
    <dgm:cxn modelId="{39AA4C54-83F4-4F73-9370-7EE55F74B577}" type="presParOf" srcId="{548E3E3E-6155-4C5B-B9EA-105D9E3BBDA4}" destId="{67C20626-85C5-4FD4-9AAC-579BB6BD9ED5}" srcOrd="4" destOrd="0" presId="urn:microsoft.com/office/officeart/2005/8/layout/hierarchy1"/>
    <dgm:cxn modelId="{962E289F-B25F-499F-8C2F-D94EC409F537}" type="presParOf" srcId="{548E3E3E-6155-4C5B-B9EA-105D9E3BBDA4}" destId="{B33F13A7-5DA7-4122-9E73-C24ED7DEBCB9}" srcOrd="5" destOrd="0" presId="urn:microsoft.com/office/officeart/2005/8/layout/hierarchy1"/>
    <dgm:cxn modelId="{9C43F72D-F46D-4E81-8CD9-FFBADC5CF6B4}" type="presParOf" srcId="{B33F13A7-5DA7-4122-9E73-C24ED7DEBCB9}" destId="{06A0BC84-6FD8-4433-B519-AC701CA1650C}" srcOrd="0" destOrd="0" presId="urn:microsoft.com/office/officeart/2005/8/layout/hierarchy1"/>
    <dgm:cxn modelId="{AF032BB5-06F7-4AA1-9631-318AFA743156}" type="presParOf" srcId="{06A0BC84-6FD8-4433-B519-AC701CA1650C}" destId="{B9DCCC31-CAFC-41D0-BF46-01F0D7A11FAB}" srcOrd="0" destOrd="0" presId="urn:microsoft.com/office/officeart/2005/8/layout/hierarchy1"/>
    <dgm:cxn modelId="{0379E7F0-0CFD-41D2-85F5-DF284D515B0C}" type="presParOf" srcId="{06A0BC84-6FD8-4433-B519-AC701CA1650C}" destId="{7C24CFC8-96CF-41B8-A115-3BABCB0AD453}" srcOrd="1" destOrd="0" presId="urn:microsoft.com/office/officeart/2005/8/layout/hierarchy1"/>
    <dgm:cxn modelId="{6CB9B244-6D0C-4BA8-84C4-9BE826A6FF9B}" type="presParOf" srcId="{B33F13A7-5DA7-4122-9E73-C24ED7DEBCB9}" destId="{66132D0B-FDC1-4AF4-BBC2-B2947BCCDC8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20626-85C5-4FD4-9AAC-579BB6BD9ED5}">
      <dsp:nvSpPr>
        <dsp:cNvPr id="0" name=""/>
        <dsp:cNvSpPr/>
      </dsp:nvSpPr>
      <dsp:spPr>
        <a:xfrm>
          <a:off x="6896230" y="3507091"/>
          <a:ext cx="2021898" cy="48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69"/>
              </a:lnTo>
              <a:lnTo>
                <a:pt x="2021898" y="327869"/>
              </a:lnTo>
              <a:lnTo>
                <a:pt x="2021898" y="48111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22562-CEFF-4CDC-9057-F7CB5C46F6E4}">
      <dsp:nvSpPr>
        <dsp:cNvPr id="0" name=""/>
        <dsp:cNvSpPr/>
      </dsp:nvSpPr>
      <dsp:spPr>
        <a:xfrm>
          <a:off x="6850510" y="3507091"/>
          <a:ext cx="91440" cy="481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11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5B26D-9FDE-4F06-BE8A-0AE3ECA458AB}">
      <dsp:nvSpPr>
        <dsp:cNvPr id="0" name=""/>
        <dsp:cNvSpPr/>
      </dsp:nvSpPr>
      <dsp:spPr>
        <a:xfrm>
          <a:off x="4874332" y="3507091"/>
          <a:ext cx="2021898" cy="481119"/>
        </a:xfrm>
        <a:custGeom>
          <a:avLst/>
          <a:gdLst/>
          <a:ahLst/>
          <a:cxnLst/>
          <a:rect l="0" t="0" r="0" b="0"/>
          <a:pathLst>
            <a:path>
              <a:moveTo>
                <a:pt x="2021898" y="0"/>
              </a:moveTo>
              <a:lnTo>
                <a:pt x="2021898" y="327869"/>
              </a:lnTo>
              <a:lnTo>
                <a:pt x="0" y="327869"/>
              </a:lnTo>
              <a:lnTo>
                <a:pt x="0" y="48111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1FCE4-73B2-4999-9CC4-66F0879F8C3F}">
      <dsp:nvSpPr>
        <dsp:cNvPr id="0" name=""/>
        <dsp:cNvSpPr/>
      </dsp:nvSpPr>
      <dsp:spPr>
        <a:xfrm>
          <a:off x="4368857" y="1975503"/>
          <a:ext cx="2527373" cy="48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69"/>
              </a:lnTo>
              <a:lnTo>
                <a:pt x="2527373" y="327869"/>
              </a:lnTo>
              <a:lnTo>
                <a:pt x="2527373" y="48111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1C54A-FA9A-4E9F-9E83-4A32B9359072}">
      <dsp:nvSpPr>
        <dsp:cNvPr id="0" name=""/>
        <dsp:cNvSpPr/>
      </dsp:nvSpPr>
      <dsp:spPr>
        <a:xfrm>
          <a:off x="1841484" y="3507091"/>
          <a:ext cx="1010949" cy="48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69"/>
              </a:lnTo>
              <a:lnTo>
                <a:pt x="1010949" y="327869"/>
              </a:lnTo>
              <a:lnTo>
                <a:pt x="1010949" y="48111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735E1-AE0C-42AB-BD33-923C87874981}">
      <dsp:nvSpPr>
        <dsp:cNvPr id="0" name=""/>
        <dsp:cNvSpPr/>
      </dsp:nvSpPr>
      <dsp:spPr>
        <a:xfrm>
          <a:off x="830535" y="3507091"/>
          <a:ext cx="1010949" cy="481119"/>
        </a:xfrm>
        <a:custGeom>
          <a:avLst/>
          <a:gdLst/>
          <a:ahLst/>
          <a:cxnLst/>
          <a:rect l="0" t="0" r="0" b="0"/>
          <a:pathLst>
            <a:path>
              <a:moveTo>
                <a:pt x="1010949" y="0"/>
              </a:moveTo>
              <a:lnTo>
                <a:pt x="1010949" y="327869"/>
              </a:lnTo>
              <a:lnTo>
                <a:pt x="0" y="327869"/>
              </a:lnTo>
              <a:lnTo>
                <a:pt x="0" y="48111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B5D43-FDB6-490F-A211-6FC288768783}">
      <dsp:nvSpPr>
        <dsp:cNvPr id="0" name=""/>
        <dsp:cNvSpPr/>
      </dsp:nvSpPr>
      <dsp:spPr>
        <a:xfrm>
          <a:off x="1841484" y="1975503"/>
          <a:ext cx="2527373" cy="481119"/>
        </a:xfrm>
        <a:custGeom>
          <a:avLst/>
          <a:gdLst/>
          <a:ahLst/>
          <a:cxnLst/>
          <a:rect l="0" t="0" r="0" b="0"/>
          <a:pathLst>
            <a:path>
              <a:moveTo>
                <a:pt x="2527373" y="0"/>
              </a:moveTo>
              <a:lnTo>
                <a:pt x="2527373" y="327869"/>
              </a:lnTo>
              <a:lnTo>
                <a:pt x="0" y="327869"/>
              </a:lnTo>
              <a:lnTo>
                <a:pt x="0" y="48111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B101-D7AB-4422-9ABA-9E82090C1FD5}">
      <dsp:nvSpPr>
        <dsp:cNvPr id="0" name=""/>
        <dsp:cNvSpPr/>
      </dsp:nvSpPr>
      <dsp:spPr>
        <a:xfrm>
          <a:off x="3541717" y="925035"/>
          <a:ext cx="1654280" cy="1050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A8C9-03FF-4720-B6B9-05D42CE85B38}">
      <dsp:nvSpPr>
        <dsp:cNvPr id="0" name=""/>
        <dsp:cNvSpPr/>
      </dsp:nvSpPr>
      <dsp:spPr>
        <a:xfrm>
          <a:off x="3725526" y="1099654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Diagnosis of AF</a:t>
          </a:r>
        </a:p>
      </dsp:txBody>
      <dsp:txXfrm>
        <a:off x="3756293" y="1130421"/>
        <a:ext cx="1592746" cy="988934"/>
      </dsp:txXfrm>
    </dsp:sp>
    <dsp:sp modelId="{98E273EC-AA6B-4BAC-ABF6-2BA4BD50695D}">
      <dsp:nvSpPr>
        <dsp:cNvPr id="0" name=""/>
        <dsp:cNvSpPr/>
      </dsp:nvSpPr>
      <dsp:spPr>
        <a:xfrm>
          <a:off x="1014344" y="2456623"/>
          <a:ext cx="1654280" cy="1050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ACADD-9FDC-45E6-BF5F-DEDB9A3E83E0}">
      <dsp:nvSpPr>
        <dsp:cNvPr id="0" name=""/>
        <dsp:cNvSpPr/>
      </dsp:nvSpPr>
      <dsp:spPr>
        <a:xfrm>
          <a:off x="1198153" y="2631242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1. Rate vs Rhythm Control</a:t>
          </a:r>
        </a:p>
      </dsp:txBody>
      <dsp:txXfrm>
        <a:off x="1228920" y="2662009"/>
        <a:ext cx="1592746" cy="988934"/>
      </dsp:txXfrm>
    </dsp:sp>
    <dsp:sp modelId="{2BE1B211-3A3F-47D1-B286-1F3BACBD6ED2}">
      <dsp:nvSpPr>
        <dsp:cNvPr id="0" name=""/>
        <dsp:cNvSpPr/>
      </dsp:nvSpPr>
      <dsp:spPr>
        <a:xfrm>
          <a:off x="3394" y="3988211"/>
          <a:ext cx="1654280" cy="105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29497-684F-41E6-B882-5164EAD18ED5}">
      <dsp:nvSpPr>
        <dsp:cNvPr id="0" name=""/>
        <dsp:cNvSpPr/>
      </dsp:nvSpPr>
      <dsp:spPr>
        <a:xfrm>
          <a:off x="187203" y="4162830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Rhythm Control</a:t>
          </a:r>
        </a:p>
      </dsp:txBody>
      <dsp:txXfrm>
        <a:off x="217970" y="4193597"/>
        <a:ext cx="1592746" cy="988934"/>
      </dsp:txXfrm>
    </dsp:sp>
    <dsp:sp modelId="{4F3CA47D-58FF-4BF8-AF44-30E394BCA5C3}">
      <dsp:nvSpPr>
        <dsp:cNvPr id="0" name=""/>
        <dsp:cNvSpPr/>
      </dsp:nvSpPr>
      <dsp:spPr>
        <a:xfrm>
          <a:off x="2025293" y="3988211"/>
          <a:ext cx="1654280" cy="105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52953-EE00-4067-A565-0030081CD2EA}">
      <dsp:nvSpPr>
        <dsp:cNvPr id="0" name=""/>
        <dsp:cNvSpPr/>
      </dsp:nvSpPr>
      <dsp:spPr>
        <a:xfrm>
          <a:off x="2209102" y="4162830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Rate Control</a:t>
          </a:r>
        </a:p>
      </dsp:txBody>
      <dsp:txXfrm>
        <a:off x="2239869" y="4193597"/>
        <a:ext cx="1592746" cy="988934"/>
      </dsp:txXfrm>
    </dsp:sp>
    <dsp:sp modelId="{3672468E-00C8-40AD-AC5D-E90113EF7E07}">
      <dsp:nvSpPr>
        <dsp:cNvPr id="0" name=""/>
        <dsp:cNvSpPr/>
      </dsp:nvSpPr>
      <dsp:spPr>
        <a:xfrm>
          <a:off x="6069090" y="2456623"/>
          <a:ext cx="1654280" cy="10504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8075A-893E-423A-BDDB-CEA3BBBA0428}">
      <dsp:nvSpPr>
        <dsp:cNvPr id="0" name=""/>
        <dsp:cNvSpPr/>
      </dsp:nvSpPr>
      <dsp:spPr>
        <a:xfrm>
          <a:off x="6252899" y="2631242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2. Anticoagulation to Prevent Thromboembolism</a:t>
          </a:r>
        </a:p>
      </dsp:txBody>
      <dsp:txXfrm>
        <a:off x="6283666" y="2662009"/>
        <a:ext cx="1592746" cy="988934"/>
      </dsp:txXfrm>
    </dsp:sp>
    <dsp:sp modelId="{6D0B73F6-C49E-40FB-B1E2-A356B0D43CDC}">
      <dsp:nvSpPr>
        <dsp:cNvPr id="0" name=""/>
        <dsp:cNvSpPr/>
      </dsp:nvSpPr>
      <dsp:spPr>
        <a:xfrm>
          <a:off x="4047191" y="3988211"/>
          <a:ext cx="1654280" cy="105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860A7-AE5D-42F3-A346-FCA0DE92EA87}">
      <dsp:nvSpPr>
        <dsp:cNvPr id="0" name=""/>
        <dsp:cNvSpPr/>
      </dsp:nvSpPr>
      <dsp:spPr>
        <a:xfrm>
          <a:off x="4231000" y="4162830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Low Risk</a:t>
          </a:r>
        </a:p>
      </dsp:txBody>
      <dsp:txXfrm>
        <a:off x="4261767" y="4193597"/>
        <a:ext cx="1592746" cy="988934"/>
      </dsp:txXfrm>
    </dsp:sp>
    <dsp:sp modelId="{F26635DE-3F31-4D22-8353-24CC6158DE16}">
      <dsp:nvSpPr>
        <dsp:cNvPr id="0" name=""/>
        <dsp:cNvSpPr/>
      </dsp:nvSpPr>
      <dsp:spPr>
        <a:xfrm>
          <a:off x="6069090" y="3988211"/>
          <a:ext cx="1654280" cy="105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9164C-7449-4FE3-A46F-721F5662473F}">
      <dsp:nvSpPr>
        <dsp:cNvPr id="0" name=""/>
        <dsp:cNvSpPr/>
      </dsp:nvSpPr>
      <dsp:spPr>
        <a:xfrm>
          <a:off x="6252899" y="4162830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Intermediate Risk</a:t>
          </a:r>
        </a:p>
      </dsp:txBody>
      <dsp:txXfrm>
        <a:off x="6283666" y="4193597"/>
        <a:ext cx="1592746" cy="988934"/>
      </dsp:txXfrm>
    </dsp:sp>
    <dsp:sp modelId="{B9DCCC31-CAFC-41D0-BF46-01F0D7A11FAB}">
      <dsp:nvSpPr>
        <dsp:cNvPr id="0" name=""/>
        <dsp:cNvSpPr/>
      </dsp:nvSpPr>
      <dsp:spPr>
        <a:xfrm>
          <a:off x="8090988" y="3988211"/>
          <a:ext cx="1654280" cy="105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4CFC8-96CF-41B8-A115-3BABCB0AD453}">
      <dsp:nvSpPr>
        <dsp:cNvPr id="0" name=""/>
        <dsp:cNvSpPr/>
      </dsp:nvSpPr>
      <dsp:spPr>
        <a:xfrm>
          <a:off x="8274797" y="4162830"/>
          <a:ext cx="1654280" cy="10504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High Risk</a:t>
          </a:r>
        </a:p>
      </dsp:txBody>
      <dsp:txXfrm>
        <a:off x="8305564" y="4193597"/>
        <a:ext cx="1592746" cy="988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3202-141C-457F-81BE-B798D17DACB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E673-9E78-4612-BDCF-3478CBF5302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78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400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431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31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299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274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59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75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64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111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6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046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89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01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760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730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141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2E673-9E78-4612-BDCF-3478CBF5302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7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96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62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34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61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72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37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441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513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6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94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534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5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44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52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9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14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547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76907F3-593A-4B0B-834C-3136C8B52C28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DD5A7-390A-40A7-A8A8-B9CAECBE34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01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mensvoicesforchange.org/dr-pat-consults-the-anatomy-of-a-stroke.ht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pacemakers-beyond-the-basics/pri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rheart.org/heart-conditions/atrial-fibrillation/?gclid=EAIaIQobChMI6qOPounC7wIVVqaWCh28jQEOEAAYAiAAEgKFffD_Bw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in.com/apputil/content/defaultadv1.aspx?id=7259356&amp;pid=14365&amp;print=1" TargetMode="External"/><Relationship Id="rId5" Type="http://schemas.openxmlformats.org/officeDocument/2006/relationships/hyperlink" Target="https://herheart.org/heart-conditions/atrial-fibrillation/?gclid=EAIaIQobChMI6qOPounC7wIVVqaWCh28jQEOEAAYAiAAEgKFffD_BwE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592E62-6698-4C55-B187-A92604FC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74015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Atrial Fibrillation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3715E-54C0-4463-9B71-4711F0F2B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187953"/>
            <a:ext cx="8825658" cy="175869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b="1" cap="none" dirty="0">
                <a:solidFill>
                  <a:schemeClr val="accent2"/>
                </a:solidFill>
              </a:rPr>
              <a:t>Part 1 - Introduction</a:t>
            </a:r>
          </a:p>
          <a:p>
            <a:pPr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PC3301 – Integrated Therapeutics 2</a:t>
            </a:r>
          </a:p>
          <a:p>
            <a:pPr>
              <a:lnSpc>
                <a:spcPct val="90000"/>
              </a:lnSpc>
            </a:pPr>
            <a:r>
              <a:rPr lang="en-AU" cap="none" dirty="0">
                <a:solidFill>
                  <a:schemeClr val="accent2"/>
                </a:solidFill>
              </a:rPr>
              <a:t>Cassie Lanskey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3F2DDD-6896-4019-B352-9CB9F7D3D7F3}"/>
              </a:ext>
            </a:extLst>
          </p:cNvPr>
          <p:cNvSpPr txBox="1"/>
          <p:nvPr/>
        </p:nvSpPr>
        <p:spPr>
          <a:xfrm>
            <a:off x="10313145" y="0"/>
            <a:ext cx="723900" cy="11715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87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Types of Atrial Fibrillation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596980"/>
            <a:ext cx="10900759" cy="4808302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Most important differentiation: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Valvular atrial fibrillation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Atrial fibrillation affecting a patient with moderate to severe mitral stenosis or a prosthetic heart valve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Necessitates therapeutic anticoagulation with </a:t>
            </a:r>
            <a:r>
              <a:rPr lang="en-AU" b="1" dirty="0">
                <a:solidFill>
                  <a:schemeClr val="bg1"/>
                </a:solidFill>
              </a:rPr>
              <a:t>warfarin </a:t>
            </a:r>
            <a:r>
              <a:rPr lang="en-AU" dirty="0">
                <a:solidFill>
                  <a:schemeClr val="bg1"/>
                </a:solidFill>
              </a:rPr>
              <a:t>(see later)</a:t>
            </a:r>
            <a:endParaRPr lang="en-AU" b="1" dirty="0">
              <a:solidFill>
                <a:schemeClr val="bg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Non-valvular atrial fibrillation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Atrial fibrillation that is </a:t>
            </a:r>
            <a:r>
              <a:rPr lang="en-AU" b="1" dirty="0">
                <a:solidFill>
                  <a:schemeClr val="bg1"/>
                </a:solidFill>
              </a:rPr>
              <a:t>not</a:t>
            </a:r>
            <a:r>
              <a:rPr lang="en-AU" dirty="0">
                <a:solidFill>
                  <a:schemeClr val="bg1"/>
                </a:solidFill>
              </a:rPr>
              <a:t> associated with moderate to severe mitral stenosis or a prosthetic heart valve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Types of atrial fibrillation: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Paroxysmal AF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AF terminates spontaneously, episodes of AF usually last less than 48 hours (infrequently up to 7 days)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Sinus rhythm can be sustained for periods of time between episodes of AF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Persistent AF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AF that is sustained for more than 7 days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Permanent AF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AF that is persistent for more than 1 year</a:t>
            </a:r>
          </a:p>
        </p:txBody>
      </p:sp>
    </p:spTree>
    <p:extLst>
      <p:ext uri="{BB962C8B-B14F-4D97-AF65-F5344CB8AC3E}">
        <p14:creationId xmlns:p14="http://schemas.microsoft.com/office/powerpoint/2010/main" val="280637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Signs &amp;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53248"/>
            <a:ext cx="10900759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AF is commonly asymptomatic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Palpitations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May be described by the patient as ‘racing heart’ or ‘fluttering in the chest’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Breathlessness / dyspnoea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Symptomatic hypotension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Fatigue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Chest pain / tightness / discomfort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Anxiety</a:t>
            </a:r>
          </a:p>
          <a:p>
            <a:pPr marL="0" indent="0">
              <a:buClr>
                <a:schemeClr val="accent2"/>
              </a:buClr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5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53248"/>
            <a:ext cx="10900759" cy="4552034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most common recurrent arrhythmia encountered in clinical practice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Prevalence of AF in Australia is estimated to be 2-4%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But true prevalence is underestimated because AF commonly exists undiagnosed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Risk factors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Advancing age</a:t>
            </a:r>
          </a:p>
          <a:p>
            <a:pPr lvl="1"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Hypertension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Heart failure (</a:t>
            </a:r>
            <a:r>
              <a:rPr lang="en-AU" sz="1800" dirty="0" err="1">
                <a:solidFill>
                  <a:schemeClr val="bg1"/>
                </a:solidFill>
              </a:rPr>
              <a:t>rEF</a:t>
            </a:r>
            <a:r>
              <a:rPr lang="en-AU" sz="1800" dirty="0">
                <a:solidFill>
                  <a:schemeClr val="bg1"/>
                </a:solidFill>
              </a:rPr>
              <a:t> &amp; </a:t>
            </a:r>
            <a:r>
              <a:rPr lang="en-AU" sz="1800" dirty="0" err="1">
                <a:solidFill>
                  <a:schemeClr val="bg1"/>
                </a:solidFill>
              </a:rPr>
              <a:t>pEF</a:t>
            </a:r>
            <a:r>
              <a:rPr lang="en-AU" sz="1800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Genetics </a:t>
            </a:r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53378C-BE88-4430-B4D9-B6DDAEF1B892}"/>
              </a:ext>
            </a:extLst>
          </p:cNvPr>
          <p:cNvSpPr txBox="1">
            <a:spLocks/>
          </p:cNvSpPr>
          <p:nvPr/>
        </p:nvSpPr>
        <p:spPr>
          <a:xfrm>
            <a:off x="3961771" y="4362425"/>
            <a:ext cx="4267476" cy="166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Diabetes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Obstructive sleep apnoea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Obesity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ETOH / Smoking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B7D28F-2C0E-4746-A41F-6A62B788D932}"/>
              </a:ext>
            </a:extLst>
          </p:cNvPr>
          <p:cNvSpPr txBox="1">
            <a:spLocks/>
          </p:cNvSpPr>
          <p:nvPr/>
        </p:nvSpPr>
        <p:spPr>
          <a:xfrm>
            <a:off x="7657730" y="4362425"/>
            <a:ext cx="3888159" cy="1669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Coronary artery disease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Valvular heart diseases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Hyperthyroidism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Stress / Anxiety</a:t>
            </a:r>
          </a:p>
        </p:txBody>
      </p:sp>
    </p:spTree>
    <p:extLst>
      <p:ext uri="{BB962C8B-B14F-4D97-AF65-F5344CB8AC3E}">
        <p14:creationId xmlns:p14="http://schemas.microsoft.com/office/powerpoint/2010/main" val="379520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52E3-EC6E-4E08-8712-768FDCF5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Screening &amp; 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DA53-D46B-4AFC-A0D3-67928264E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7" cy="455203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Opportunistic point-of-care screening for AF in the clinic or community should be conducted in people aged 65 years or more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Pulse palpitation and ECG interpretation by GPs or practice nurses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1.4% of patients aged 65 years or more will have undiagnosed AF at a single point-in-time screening of their ECG trace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24-hour Holter monitoring may be used to detect undiagnosed AF in the community but this may not capture paroxysmal AF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Continuous inpatient ECG monitoring for AF is recommended for patients with an embolic stroke of uncertain source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Diagnostic tests include a 12-lead electrocardiogram (ECG), echocardiogram, and laboratory tests (i.e., full blood count, electrolytes, renal function, thyroid function tests).</a:t>
            </a:r>
          </a:p>
        </p:txBody>
      </p:sp>
    </p:spTree>
    <p:extLst>
      <p:ext uri="{BB962C8B-B14F-4D97-AF65-F5344CB8AC3E}">
        <p14:creationId xmlns:p14="http://schemas.microsoft.com/office/powerpoint/2010/main" val="141399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Complications of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524000"/>
            <a:ext cx="6220890" cy="5035171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Thromboembolic consequences of AF are a cause of substantial morbidity and mortality. These include </a:t>
            </a:r>
            <a:r>
              <a:rPr lang="en-AU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embolic stroke</a:t>
            </a:r>
            <a:r>
              <a:rPr lang="en-AU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AU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pulmonary embolism</a:t>
            </a:r>
            <a:r>
              <a:rPr lang="en-AU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AU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People with AF are </a:t>
            </a:r>
            <a:r>
              <a:rPr lang="en-AU" b="1" dirty="0">
                <a:solidFill>
                  <a:schemeClr val="bg1"/>
                </a:solidFill>
              </a:rPr>
              <a:t>5 times </a:t>
            </a:r>
            <a:r>
              <a:rPr lang="en-AU" dirty="0">
                <a:solidFill>
                  <a:schemeClr val="bg1"/>
                </a:solidFill>
              </a:rPr>
              <a:t>more likely to have a stroke than those without AF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latin typeface="+mn-lt"/>
              </a:rPr>
              <a:t>Previously unknown AF is associated with approximately 10% of all ischaemic strokes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latin typeface="+mn-lt"/>
              </a:rPr>
              <a:t>When the heart is not pumping blood in a coordinated &amp; forcible manner from the atria to the ventricles, there is an increased chance of blood pooling within the heart. Stagnation &amp; pooling </a:t>
            </a:r>
            <a:r>
              <a:rPr lang="en-AU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 clotting.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If a clot is ejected from the left side of the heart, this can cause an </a:t>
            </a:r>
            <a:r>
              <a:rPr lang="en-AU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embolic stroke</a:t>
            </a:r>
            <a:r>
              <a:rPr lang="en-AU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. </a:t>
            </a:r>
          </a:p>
          <a:p>
            <a:pPr lvl="2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If a clot is ejected from the right side of the heart, this can cause a </a:t>
            </a:r>
            <a:r>
              <a:rPr lang="en-AU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pulmonary embolism</a:t>
            </a:r>
            <a:r>
              <a:rPr lang="en-AU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B96BCA-615E-46C8-8253-649E33F92B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21" y="609601"/>
            <a:ext cx="4824247" cy="5549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C9C5F-FF0C-4E2B-B806-C271A5ED63AC}"/>
              </a:ext>
            </a:extLst>
          </p:cNvPr>
          <p:cNvSpPr txBox="1"/>
          <p:nvPr/>
        </p:nvSpPr>
        <p:spPr>
          <a:xfrm>
            <a:off x="6866021" y="6159061"/>
            <a:ext cx="482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taken from: </a:t>
            </a:r>
            <a:r>
              <a:rPr lang="en-AU" sz="10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https://womensvoicesforchange.org/dr-pat-consults-the-anatomy-of-a-stroke.htm</a:t>
            </a:r>
            <a:r>
              <a:rPr lang="en-AU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4638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300D-D0CB-4719-9247-4FFE370E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Complications of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C072A-4CAA-45AC-9FF3-81EBBE62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7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Myocardial infarction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Atrial fibrillation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AU" dirty="0">
                <a:solidFill>
                  <a:schemeClr val="bg1"/>
                </a:solidFill>
              </a:rPr>
              <a:t>rapid ventricular rate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increased myocardial oxygen demand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Heart failure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Increased myocardial oxygen demand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weaker heart muscle over time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Heart failure also commonly precedes AF (i.e., heart failure is a risk factor for AF)</a:t>
            </a:r>
          </a:p>
        </p:txBody>
      </p:sp>
    </p:spTree>
    <p:extLst>
      <p:ext uri="{BB962C8B-B14F-4D97-AF65-F5344CB8AC3E}">
        <p14:creationId xmlns:p14="http://schemas.microsoft.com/office/powerpoint/2010/main" val="62264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0B2E-2A39-4831-9A21-CE6ED80F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Approach to Treatment</a:t>
            </a:r>
            <a:endParaRPr lang="en-A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2B6CD4-3A79-4F46-9881-91BA366AC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668835"/>
              </p:ext>
            </p:extLst>
          </p:nvPr>
        </p:nvGraphicFramePr>
        <p:xfrm>
          <a:off x="1129763" y="719666"/>
          <a:ext cx="9932473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2770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E526B-6D1E-4051-B40F-85027507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40D8E-0DAB-4BC0-9736-F66279101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1" y="1853248"/>
            <a:ext cx="10900758" cy="4395151"/>
          </a:xfrm>
        </p:spPr>
        <p:txBody>
          <a:bodyPr/>
          <a:lstStyle/>
          <a:p>
            <a:pPr lvl="0">
              <a:buClrTx/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National Heart Foundation of Australia &amp; Cardiac Society of Australia and New Zealand. Australian Clinical Guidelines for the Diagnosis and Management of Atrial Fibrillation 2018. National Heart Foundation website. </a:t>
            </a:r>
            <a:r>
              <a:rPr lang="en-AU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https://www.heartlungcirc.org/action/showPdf?pii=S1443-9506%2818%2931778-5</a:t>
            </a: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>
              <a:buClrTx/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Atrial Fibrillation. In: </a:t>
            </a:r>
            <a:r>
              <a:rPr lang="en-A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eTG</a:t>
            </a:r>
            <a:r>
              <a:rPr lang="en-A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complete (Cardiovascular). Therapeutic Guidelines. Updated December 2019.  </a:t>
            </a:r>
          </a:p>
          <a:p>
            <a:pPr>
              <a:buClrTx/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cs typeface="Calibri" panose="020F0502020204030204" pitchFamily="34" charset="0"/>
              </a:rPr>
              <a:t>New-Onset Atrial Fibrillation. In: BMJ Best Practice. London, England: BMJ Publishing Group; 2020. </a:t>
            </a:r>
            <a:r>
              <a:rPr lang="en-AU" u="sng" dirty="0">
                <a:solidFill>
                  <a:schemeClr val="bg1"/>
                </a:solidFill>
              </a:rPr>
              <a:t>https://bestpractice-bmj-com.ap1.proxy.openathens.net/topics/en-gb/3000087</a:t>
            </a:r>
            <a:r>
              <a:rPr lang="en-AU" sz="2000" dirty="0">
                <a:solidFill>
                  <a:schemeClr val="bg1"/>
                </a:solidFill>
                <a:cs typeface="Calibri" panose="020F0502020204030204" pitchFamily="34" charset="0"/>
              </a:rPr>
              <a:t>. </a:t>
            </a:r>
          </a:p>
          <a:p>
            <a:pPr marL="0" lvl="0" indent="0">
              <a:buClrTx/>
              <a:buNone/>
            </a:pPr>
            <a:endParaRPr lang="en-A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35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25EC72-44EE-4661-A7FC-F295366BE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0" y="1527810"/>
            <a:ext cx="8237220" cy="3802380"/>
          </a:xfrm>
        </p:spPr>
      </p:pic>
    </p:spTree>
    <p:extLst>
      <p:ext uri="{BB962C8B-B14F-4D97-AF65-F5344CB8AC3E}">
        <p14:creationId xmlns:p14="http://schemas.microsoft.com/office/powerpoint/2010/main" val="31697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8B22-6C3C-447F-8E70-A0FFD6EF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06419"/>
            <a:ext cx="9404723" cy="1005692"/>
          </a:xfrm>
        </p:spPr>
        <p:txBody>
          <a:bodyPr anchor="ctr"/>
          <a:lstStyle/>
          <a:p>
            <a:r>
              <a:rPr lang="en-AU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767E-5BC7-4498-B030-AB689D41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412111"/>
            <a:ext cx="10652523" cy="483628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Understand what atrial fibrillation is and the different types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List the possible symptoms / clinical manifestations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Understand the epidemiology and risk factors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Understand the approach to screening and diagnosis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Understand the sequelae / prognosis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b="1" dirty="0">
                <a:solidFill>
                  <a:schemeClr val="bg1"/>
                </a:solidFill>
              </a:rPr>
              <a:t>Be able to describe the approach to management of atrial fibrillation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endParaRPr lang="en-AU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Be able to compare and contrast options for the treatment of the dysrhythmia itself (i.e., rate vs rhythm control)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800" dirty="0">
                <a:solidFill>
                  <a:schemeClr val="bg1"/>
                </a:solidFill>
              </a:rPr>
              <a:t>Be able to provide individualised advice as to whether or not therapeutic anticoagulation is required for prevention of thromboembolic complications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AU" sz="1600" dirty="0">
                <a:solidFill>
                  <a:schemeClr val="bg1"/>
                </a:solidFill>
              </a:rPr>
              <a:t>If anticoagulation is indicated, outline the option(s) and justify your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070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Normal Cardiac Conduction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29" y="1639381"/>
            <a:ext cx="6082017" cy="4765901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In sinus rhythm: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Action potentials generated by the sinoatrial (SA) node spread across the atria by cell-to-cell conduction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atrial contraction (P wave)</a:t>
            </a: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atrioventricular (AV) node slows the electrical impulses considerably to allow sufficient time for complete atrial depolarisation and contraction prior to ventricular depolarisation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slowed electrical impulses enter the ventricle at the Bundle of His and then follow the left bundle branch (LBB) and right bundle branch (RBB)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LBB and RBB divide into an extensive network of Purkinje fibres that carry the impulses across the ventricles 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result is rapid depolarisation of ventricular myocytes </a:t>
            </a:r>
            <a:r>
              <a:rPr lang="en-AU" dirty="0">
                <a:solidFill>
                  <a:schemeClr val="bg1"/>
                </a:solidFill>
                <a:sym typeface="Wingdings" panose="05000000000000000000" pitchFamily="2" charset="2"/>
              </a:rPr>
              <a:t> ventricular contraction 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1BF469B-FA14-4BC3-AB43-E60284D09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23846"/>
          <a:stretch/>
        </p:blipFill>
        <p:spPr>
          <a:xfrm>
            <a:off x="6727146" y="1639381"/>
            <a:ext cx="4818743" cy="4223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C9005A-00C6-42D1-A2A7-627B2CB639C6}"/>
              </a:ext>
            </a:extLst>
          </p:cNvPr>
          <p:cNvSpPr txBox="1"/>
          <p:nvPr/>
        </p:nvSpPr>
        <p:spPr>
          <a:xfrm>
            <a:off x="6727146" y="5933878"/>
            <a:ext cx="510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Image taken from: </a:t>
            </a:r>
            <a:r>
              <a:rPr lang="en-AU" sz="1000" dirty="0">
                <a:solidFill>
                  <a:schemeClr val="bg1"/>
                </a:solidFill>
                <a:hlinkClick r:id="rId4"/>
              </a:rPr>
              <a:t>https://www.uptodate.com/contents/pacemakers-beyond-the-basics/print</a:t>
            </a:r>
            <a:r>
              <a:rPr lang="en-AU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49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4A5D-6388-473E-B407-2ECCC5ED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The Cardiac Action Potential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7079-6FE7-4B5D-BFD1-5A18973E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514094"/>
            <a:ext cx="2953657" cy="4734306"/>
          </a:xfrm>
        </p:spPr>
        <p:txBody>
          <a:bodyPr anchor="ctr"/>
          <a:lstStyle/>
          <a:p>
            <a:pPr>
              <a:buClr>
                <a:schemeClr val="accent2"/>
              </a:buClr>
            </a:pPr>
            <a:r>
              <a:rPr lang="en-AU" b="1" dirty="0">
                <a:solidFill>
                  <a:schemeClr val="bg1"/>
                </a:solidFill>
              </a:rPr>
              <a:t>Week 1 !!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Figure drawn by Associate Professor John Smithson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1DA84-14CD-463D-812B-4E8F47A36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3" t="6697"/>
          <a:stretch/>
        </p:blipFill>
        <p:spPr>
          <a:xfrm>
            <a:off x="3599769" y="1514094"/>
            <a:ext cx="7235146" cy="50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18" y="1708105"/>
            <a:ext cx="10858613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Definition of </a:t>
            </a:r>
            <a:r>
              <a:rPr lang="en-AU" b="1" dirty="0">
                <a:solidFill>
                  <a:schemeClr val="bg1"/>
                </a:solidFill>
              </a:rPr>
              <a:t>atrial fibrillation </a:t>
            </a:r>
            <a:r>
              <a:rPr lang="en-AU" dirty="0">
                <a:solidFill>
                  <a:schemeClr val="bg1"/>
                </a:solidFill>
              </a:rPr>
              <a:t>(</a:t>
            </a:r>
            <a:r>
              <a:rPr lang="en-AU" i="1" dirty="0">
                <a:solidFill>
                  <a:schemeClr val="accent2"/>
                </a:solidFill>
              </a:rPr>
              <a:t>BMJ</a:t>
            </a:r>
            <a:r>
              <a:rPr lang="en-AU" dirty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 supraventricular tachyarrhythmia with uncoordinated atrial electrical activation and consequently ineffective atrial contraction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 AF, the SA node is </a:t>
            </a:r>
            <a:r>
              <a:rPr lang="en-AU" u="sng" dirty="0">
                <a:solidFill>
                  <a:schemeClr val="bg1"/>
                </a:solidFill>
              </a:rPr>
              <a:t>not</a:t>
            </a:r>
            <a:r>
              <a:rPr lang="en-AU" dirty="0">
                <a:solidFill>
                  <a:schemeClr val="bg1"/>
                </a:solidFill>
              </a:rPr>
              <a:t> the only source of electrical signals </a:t>
            </a:r>
          </a:p>
        </p:txBody>
      </p:sp>
      <p:pic>
        <p:nvPicPr>
          <p:cNvPr id="1026" name="Picture 2" descr="Atrial Fibrillation">
            <a:extLst>
              <a:ext uri="{FF2B5EF4-FFF2-40B4-BE49-F238E27FC236}">
                <a16:creationId xmlns:a16="http://schemas.microsoft.com/office/drawing/2014/main" id="{8A376E5B-BD4F-4E57-8058-CA976E15A3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13237" r="8069" b="32973"/>
          <a:stretch/>
        </p:blipFill>
        <p:spPr bwMode="auto">
          <a:xfrm>
            <a:off x="2396624" y="3429000"/>
            <a:ext cx="7398750" cy="26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6726CC-F6FA-435A-88DE-43856A8D8785}"/>
              </a:ext>
            </a:extLst>
          </p:cNvPr>
          <p:cNvSpPr txBox="1"/>
          <p:nvPr/>
        </p:nvSpPr>
        <p:spPr>
          <a:xfrm>
            <a:off x="2396625" y="6103256"/>
            <a:ext cx="765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Image taken from: </a:t>
            </a:r>
            <a:r>
              <a:rPr lang="en-AU" sz="1000" dirty="0">
                <a:solidFill>
                  <a:schemeClr val="bg1"/>
                </a:solidFill>
                <a:hlinkClick r:id="rId4"/>
              </a:rPr>
              <a:t>https://herheart.org/heart-conditions/atrial-fibrillation/?gclid=EAIaIQobChMI6qOPounC7wIVVqaWCh28jQEOEAAYAiAAEgKFffD_BwE</a:t>
            </a:r>
            <a:r>
              <a:rPr lang="en-AU" sz="1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82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BC98B-9A36-486B-A64D-EF19CA74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Introduction 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3D3D8D-2FA0-4ACA-9550-24000162C177}"/>
              </a:ext>
            </a:extLst>
          </p:cNvPr>
          <p:cNvGrpSpPr/>
          <p:nvPr/>
        </p:nvGrpSpPr>
        <p:grpSpPr>
          <a:xfrm>
            <a:off x="2268895" y="1621428"/>
            <a:ext cx="7645470" cy="2140847"/>
            <a:chOff x="3476625" y="3800530"/>
            <a:chExt cx="5238750" cy="1466929"/>
          </a:xfrm>
        </p:grpSpPr>
        <p:pic>
          <p:nvPicPr>
            <p:cNvPr id="8" name="Picture 2" descr="Atrial Fibrillation">
              <a:extLst>
                <a:ext uri="{FF2B5EF4-FFF2-40B4-BE49-F238E27FC236}">
                  <a16:creationId xmlns:a16="http://schemas.microsoft.com/office/drawing/2014/main" id="{E3375AE9-1857-41C1-8F0B-DF54D0F28C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55" b="7108"/>
            <a:stretch/>
          </p:blipFill>
          <p:spPr bwMode="auto">
            <a:xfrm>
              <a:off x="3476625" y="4262907"/>
              <a:ext cx="5238750" cy="100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trial Fibrillation">
              <a:extLst>
                <a:ext uri="{FF2B5EF4-FFF2-40B4-BE49-F238E27FC236}">
                  <a16:creationId xmlns:a16="http://schemas.microsoft.com/office/drawing/2014/main" id="{535FC6E4-FB70-471F-A819-DF83B87162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8" b="82105"/>
            <a:stretch/>
          </p:blipFill>
          <p:spPr bwMode="auto">
            <a:xfrm>
              <a:off x="3476625" y="3800530"/>
              <a:ext cx="5238750" cy="46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Clinical Approach to Arrhythmias - WSAVA 2015 Congress - VIN">
            <a:extLst>
              <a:ext uri="{FF2B5EF4-FFF2-40B4-BE49-F238E27FC236}">
                <a16:creationId xmlns:a16="http://schemas.microsoft.com/office/drawing/2014/main" id="{F16EE1C8-9888-46C2-89EC-38B118D39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 t="7926" r="2334" b="52374"/>
          <a:stretch/>
        </p:blipFill>
        <p:spPr bwMode="auto">
          <a:xfrm>
            <a:off x="2277635" y="4212704"/>
            <a:ext cx="7636730" cy="208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5B7FA5-060D-48CF-9880-D9661BCA538C}"/>
              </a:ext>
            </a:extLst>
          </p:cNvPr>
          <p:cNvSpPr txBox="1"/>
          <p:nvPr/>
        </p:nvSpPr>
        <p:spPr>
          <a:xfrm>
            <a:off x="2268895" y="3762275"/>
            <a:ext cx="765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Image taken from: </a:t>
            </a:r>
            <a:r>
              <a:rPr lang="en-AU" sz="1000" dirty="0">
                <a:solidFill>
                  <a:schemeClr val="bg1"/>
                </a:solidFill>
                <a:hlinkClick r:id="rId5"/>
              </a:rPr>
              <a:t>https://herheart.org/heart-conditions/atrial-fibrillation/?gclid=EAIaIQobChMI6qOPounC7wIVVqaWCh28jQEOEAAYAiAAEgKFffD_BwE</a:t>
            </a:r>
            <a:r>
              <a:rPr lang="en-AU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92A23-2431-45C2-874B-1204BBF343D7}"/>
              </a:ext>
            </a:extLst>
          </p:cNvPr>
          <p:cNvSpPr txBox="1"/>
          <p:nvPr/>
        </p:nvSpPr>
        <p:spPr>
          <a:xfrm>
            <a:off x="2277635" y="6175967"/>
            <a:ext cx="69381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bg1"/>
                </a:solidFill>
              </a:rPr>
              <a:t>Image taken from: </a:t>
            </a:r>
            <a:r>
              <a:rPr lang="en-AU" sz="1000" dirty="0">
                <a:solidFill>
                  <a:schemeClr val="bg1"/>
                </a:solidFill>
                <a:hlinkClick r:id="rId6"/>
              </a:rPr>
              <a:t>https://www.vin.com/apputil/content/defaultadv1.aspx?id=7259356&amp;pid=14365&amp;print=1</a:t>
            </a:r>
            <a:r>
              <a:rPr lang="en-AU" sz="1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369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9BE5-C440-48B6-B192-EC81EAC1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Introduction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6BE25-4354-4407-B512-B1E10C8C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53248"/>
            <a:ext cx="10900759" cy="4395151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 order to function as an efficient pump, the heart muscle must contract and relax in a coordinated manner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First the atria, then the ventricles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When inappropriate electrical signals are generated at multiple foci across the atria (i.e., in AF), the AV node and thus the ventricles do not receive a regular / reliable stimulus</a:t>
            </a: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So, rapid AF often leads to a rapid &amp; irregular ventricular rate that manifests as a rapid &amp; irregular pulse rate (100-180 beats/minute) 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In the bottom ECG on the previous slide, different sized horizontal gaps between QRS complexes = different lengths of time between ventricular contractions</a:t>
            </a:r>
          </a:p>
        </p:txBody>
      </p:sp>
    </p:spTree>
    <p:extLst>
      <p:ext uri="{BB962C8B-B14F-4D97-AF65-F5344CB8AC3E}">
        <p14:creationId xmlns:p14="http://schemas.microsoft.com/office/powerpoint/2010/main" val="419237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4C5E-6901-4C5E-897D-99D9B4561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Pathophysiology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42E10-FBDC-426A-A78A-75FAD422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649930"/>
            <a:ext cx="7087165" cy="4755352"/>
          </a:xfrm>
        </p:spPr>
        <p:txBody>
          <a:bodyPr anchor="ctr"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AF is usually associated with anatomically and histologically abnormal atria as a result of underlying heart disease </a:t>
            </a:r>
          </a:p>
          <a:p>
            <a:pPr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For example, fibrosis and inflammation can cause a difference in refractory periods across the atrial tissue that promotes an electrical </a:t>
            </a:r>
            <a:r>
              <a:rPr lang="en-AU" b="1" dirty="0">
                <a:solidFill>
                  <a:schemeClr val="bg1"/>
                </a:solidFill>
              </a:rPr>
              <a:t>re-entry phenomenon</a:t>
            </a:r>
          </a:p>
          <a:p>
            <a:pPr lvl="1"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The main electrical wave generated by the SA node may hit a ‘block’ or area of tissue that slows conduction where it is fractionated into multiple ‘wavelets’</a:t>
            </a:r>
          </a:p>
          <a:p>
            <a:pPr lvl="1">
              <a:buClr>
                <a:schemeClr val="accent2"/>
              </a:buClr>
            </a:pPr>
            <a:endParaRPr lang="en-AU" dirty="0">
              <a:solidFill>
                <a:schemeClr val="bg1"/>
              </a:solidFill>
            </a:endParaRPr>
          </a:p>
          <a:p>
            <a:pPr>
              <a:buClr>
                <a:schemeClr val="accent2"/>
              </a:buClr>
            </a:pPr>
            <a:r>
              <a:rPr lang="en-AU" dirty="0">
                <a:solidFill>
                  <a:schemeClr val="bg1"/>
                </a:solidFill>
              </a:rPr>
              <a:t>See also… page 422-423 of Pathophysiology (6</a:t>
            </a:r>
            <a:r>
              <a:rPr lang="en-AU" baseline="30000" dirty="0">
                <a:solidFill>
                  <a:schemeClr val="bg1"/>
                </a:solidFill>
              </a:rPr>
              <a:t>th</a:t>
            </a:r>
            <a:r>
              <a:rPr lang="en-AU" dirty="0">
                <a:solidFill>
                  <a:schemeClr val="bg1"/>
                </a:solidFill>
              </a:rPr>
              <a:t> Ed) by Banasik and </a:t>
            </a:r>
            <a:r>
              <a:rPr lang="en-AU" dirty="0" err="1">
                <a:solidFill>
                  <a:schemeClr val="bg1"/>
                </a:solidFill>
              </a:rPr>
              <a:t>Copstead</a:t>
            </a:r>
            <a:r>
              <a:rPr lang="en-AU" dirty="0">
                <a:solidFill>
                  <a:schemeClr val="bg1"/>
                </a:solidFill>
              </a:rPr>
              <a:t>, available online from the JCU library site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EBC78-2E29-4A50-9E76-DC55B733DCA6}"/>
              </a:ext>
            </a:extLst>
          </p:cNvPr>
          <p:cNvGrpSpPr/>
          <p:nvPr/>
        </p:nvGrpSpPr>
        <p:grpSpPr>
          <a:xfrm>
            <a:off x="8101263" y="1649930"/>
            <a:ext cx="3444626" cy="4598469"/>
            <a:chOff x="8101264" y="1467480"/>
            <a:chExt cx="3444626" cy="45984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42F6AB-8913-4768-BE84-5AEAA07C5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1264" y="1467480"/>
              <a:ext cx="3444626" cy="389058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7A31EC-9CFF-47AB-9F3E-1CB1F466CBB9}"/>
                </a:ext>
              </a:extLst>
            </p:cNvPr>
            <p:cNvSpPr txBox="1"/>
            <p:nvPr/>
          </p:nvSpPr>
          <p:spPr>
            <a:xfrm>
              <a:off x="8101264" y="5358063"/>
              <a:ext cx="34446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00" dirty="0">
                  <a:solidFill>
                    <a:schemeClr val="bg1"/>
                  </a:solidFill>
                </a:rPr>
                <a:t>‘Wavelets of AF’. </a:t>
              </a:r>
            </a:p>
            <a:p>
              <a:r>
                <a:rPr lang="en-AU" sz="1000" dirty="0">
                  <a:solidFill>
                    <a:schemeClr val="bg1"/>
                  </a:solidFill>
                </a:rPr>
                <a:t>Image taken from: https://bestpractice-bmj-com.ap1.proxy.openathens.net/topics/en-gb/3000087/aetiology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102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6166</TotalTime>
  <Words>1295</Words>
  <Application>Microsoft Office PowerPoint</Application>
  <PresentationFormat>Widescreen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Ion</vt:lpstr>
      <vt:lpstr>Atrial Fibrillation</vt:lpstr>
      <vt:lpstr>PowerPoint Presentation</vt:lpstr>
      <vt:lpstr>Learning Objectives</vt:lpstr>
      <vt:lpstr>Normal Cardiac Conduction</vt:lpstr>
      <vt:lpstr>The Cardiac Action Potential</vt:lpstr>
      <vt:lpstr>Introduction </vt:lpstr>
      <vt:lpstr>Introduction </vt:lpstr>
      <vt:lpstr>Introduction </vt:lpstr>
      <vt:lpstr>Pathophysiology</vt:lpstr>
      <vt:lpstr>Types of Atrial Fibrillation</vt:lpstr>
      <vt:lpstr>Signs &amp; Symptoms</vt:lpstr>
      <vt:lpstr>Epidemiology</vt:lpstr>
      <vt:lpstr>Screening &amp; Diagnosis </vt:lpstr>
      <vt:lpstr>Complications of AF</vt:lpstr>
      <vt:lpstr>Complications of AF</vt:lpstr>
      <vt:lpstr>Approach to 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Failure</dc:title>
  <dc:creator>Cassie Lanskey</dc:creator>
  <cp:lastModifiedBy>Cassie Lanskey</cp:lastModifiedBy>
  <cp:revision>321</cp:revision>
  <dcterms:created xsi:type="dcterms:W3CDTF">2021-03-09T06:56:28Z</dcterms:created>
  <dcterms:modified xsi:type="dcterms:W3CDTF">2022-03-17T02:13:03Z</dcterms:modified>
</cp:coreProperties>
</file>