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4"/>
  </p:notesMasterIdLst>
  <p:sldIdLst>
    <p:sldId id="256" r:id="rId2"/>
    <p:sldId id="257" r:id="rId3"/>
    <p:sldId id="260" r:id="rId4"/>
    <p:sldId id="277" r:id="rId5"/>
    <p:sldId id="266" r:id="rId6"/>
    <p:sldId id="287" r:id="rId7"/>
    <p:sldId id="273" r:id="rId8"/>
    <p:sldId id="289" r:id="rId9"/>
    <p:sldId id="288" r:id="rId10"/>
    <p:sldId id="290" r:id="rId11"/>
    <p:sldId id="291" r:id="rId12"/>
    <p:sldId id="262" r:id="rId13"/>
    <p:sldId id="292" r:id="rId14"/>
    <p:sldId id="293" r:id="rId15"/>
    <p:sldId id="294" r:id="rId16"/>
    <p:sldId id="296" r:id="rId17"/>
    <p:sldId id="295" r:id="rId18"/>
    <p:sldId id="275" r:id="rId19"/>
    <p:sldId id="276" r:id="rId20"/>
    <p:sldId id="278" r:id="rId21"/>
    <p:sldId id="261" r:id="rId22"/>
    <p:sldId id="272" r:id="rId23"/>
    <p:sldId id="280" r:id="rId24"/>
    <p:sldId id="279" r:id="rId25"/>
    <p:sldId id="283" r:id="rId26"/>
    <p:sldId id="284" r:id="rId27"/>
    <p:sldId id="281" r:id="rId28"/>
    <p:sldId id="285" r:id="rId29"/>
    <p:sldId id="282" r:id="rId30"/>
    <p:sldId id="286" r:id="rId31"/>
    <p:sldId id="263" r:id="rId32"/>
    <p:sldId id="271" r:id="rId33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2" autoAdjust="0"/>
    <p:restoredTop sz="68508" autoAdjust="0"/>
  </p:normalViewPr>
  <p:slideViewPr>
    <p:cSldViewPr snapToGrid="0">
      <p:cViewPr varScale="1">
        <p:scale>
          <a:sx n="78" d="100"/>
          <a:sy n="78" d="100"/>
        </p:scale>
        <p:origin x="21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93202-141C-457F-81BE-B798D17DACB8}" type="datetimeFigureOut">
              <a:rPr lang="en-AU" smtClean="0"/>
              <a:t>29/03/2021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2E673-9E78-4612-BDCF-3478CBF53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78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5400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7457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3304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7271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069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3804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6148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1134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6631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154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45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162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2587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9495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2067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4644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1485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135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67397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57291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1719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3977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0465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6387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91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2835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0354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357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6687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111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4978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405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29/03/2021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196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29/03/2021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962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29/03/2021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3349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29/03/2021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6615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29/03/2021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3721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29/03/2021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6373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29/03/2021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5441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29/03/2021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131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29/03/2021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66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29/03/2021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94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29/03/2021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534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29/03/2021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054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29/03/2021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44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29/03/2021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052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29/03/2021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97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29/03/2021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51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29/03/2021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547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76907F3-593A-4B0B-834C-3136C8B52C28}" type="datetimeFigureOut">
              <a:rPr lang="en-AU" smtClean="0"/>
              <a:t>29/03/2021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7013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bingtonhealth.org/services-specialties/heart-vascular/patient-stories/someone-to-watch-over-me/" TargetMode="Externa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92E62-6698-4C55-B187-A92604FC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740151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Atrial Fibrillation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3715E-54C0-4463-9B71-4711F0F2B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187953"/>
            <a:ext cx="8825658" cy="17586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b="1" cap="none" dirty="0">
                <a:solidFill>
                  <a:schemeClr val="accent2"/>
                </a:solidFill>
              </a:rPr>
              <a:t>Part 2 - Management</a:t>
            </a:r>
          </a:p>
          <a:p>
            <a:pPr>
              <a:lnSpc>
                <a:spcPct val="90000"/>
              </a:lnSpc>
            </a:pPr>
            <a:r>
              <a:rPr lang="en-AU" cap="none" dirty="0">
                <a:solidFill>
                  <a:schemeClr val="accent2"/>
                </a:solidFill>
              </a:rPr>
              <a:t>PC3301 – Integrated Therapeutics 2</a:t>
            </a:r>
          </a:p>
          <a:p>
            <a:pPr>
              <a:lnSpc>
                <a:spcPct val="90000"/>
              </a:lnSpc>
            </a:pPr>
            <a:r>
              <a:rPr lang="en-AU" cap="none" dirty="0">
                <a:solidFill>
                  <a:schemeClr val="accent2"/>
                </a:solidFill>
              </a:rPr>
              <a:t>Cassie Lanskey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F2DDD-6896-4019-B352-9CB9F7D3D7F3}"/>
              </a:ext>
            </a:extLst>
          </p:cNvPr>
          <p:cNvSpPr txBox="1"/>
          <p:nvPr/>
        </p:nvSpPr>
        <p:spPr>
          <a:xfrm>
            <a:off x="10313145" y="0"/>
            <a:ext cx="723900" cy="11715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1875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44C5E-EC27-467E-BE70-0F511D78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Rhythm Control in AF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EAE1-DFE0-422F-9B78-33B24EEEF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853248"/>
            <a:ext cx="10900758" cy="4395151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Remember that only 1 option should be chosen (rate control </a:t>
            </a:r>
            <a:r>
              <a:rPr lang="en-AU" b="1" dirty="0">
                <a:solidFill>
                  <a:schemeClr val="bg1"/>
                </a:solidFill>
                <a:sym typeface="Wingdings" panose="05000000000000000000" pitchFamily="2" charset="2"/>
              </a:rPr>
              <a:t>or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rhythm control, not both)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If a rate control strategy is chosen, do not use flecainide or sotalol 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This is because flecainide and sotalol have potential pro-arrhythmic side effects that cannot be justified when we are choosing not to pursue rhythm control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However, if a rhythm control strategy is chosen and flecainide is prescribed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AV nodal blocking medication (beta-blocker, non-dihydropyridine CCB, or digoxin) is recommended to prevent an increase in ventricular rate (1:1 conduction of atrial depolarisations) caused by flecainide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AU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5940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D64B-15E2-4074-B76B-9AC6F773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014460" cy="1400530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Rhythm Control in AF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BB319D-3DB0-4604-914F-2FAFEE88A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2"/>
          <a:stretch/>
        </p:blipFill>
        <p:spPr>
          <a:xfrm>
            <a:off x="5660571" y="0"/>
            <a:ext cx="653143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D99DC0-1ABA-4CD9-94C9-C1F041E455DD}"/>
              </a:ext>
            </a:extLst>
          </p:cNvPr>
          <p:cNvSpPr txBox="1"/>
          <p:nvPr/>
        </p:nvSpPr>
        <p:spPr>
          <a:xfrm>
            <a:off x="645131" y="5894109"/>
            <a:ext cx="5015440" cy="92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en-A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Figure taken from: National Heart Foundation of Australia &amp; Cardiac Society of Australia and New Zealand. Australian Clinical Guidelines for the Diagnosis and Management of Atrial Fibrillation 2018. National Heart Foundation website. </a:t>
            </a:r>
            <a:r>
              <a:rPr lang="en-AU" sz="1000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https://www.heartlungcirc.org/action/showPdf?pii=S1443-9506%2818%2931778-5</a:t>
            </a:r>
            <a:r>
              <a:rPr lang="en-A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C8751A-A84B-4247-B30B-763EAE76C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853248"/>
            <a:ext cx="5014460" cy="4395151"/>
          </a:xfrm>
        </p:spPr>
        <p:txBody>
          <a:bodyPr/>
          <a:lstStyle/>
          <a:p>
            <a:pPr>
              <a:buClr>
                <a:schemeClr val="accent2"/>
              </a:buClr>
            </a:pPr>
            <a:endParaRPr lang="en-AU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Summary of previous slides</a:t>
            </a:r>
            <a:endParaRPr lang="en-AU" dirty="0">
              <a:solidFill>
                <a:schemeClr val="bg1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r>
              <a:rPr lang="en-AU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990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8489F-A076-49BA-A9B8-1753D15A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Rhythm Control - Vaughan Williams Classification of Antiarrhythmics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47943-6F70-4679-81E4-CAD2DC731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2052918"/>
            <a:ext cx="10676012" cy="4195481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The Vaughan Williams Classification groups antiarrhythmic drugs with similar electrophysiological effects at the cellular level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It is a useful broad guide to understanding drug pharmacology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But not all drugs within a class have identical pharmacological actions and properties </a:t>
            </a:r>
          </a:p>
          <a:p>
            <a:pPr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9AA558-245B-46A4-B744-94F82AA2C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208978"/>
              </p:ext>
            </p:extLst>
          </p:nvPr>
        </p:nvGraphicFramePr>
        <p:xfrm>
          <a:off x="1125874" y="3725189"/>
          <a:ext cx="9714525" cy="27119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38175">
                  <a:extLst>
                    <a:ext uri="{9D8B030D-6E8A-4147-A177-3AD203B41FA5}">
                      <a16:colId xmlns:a16="http://schemas.microsoft.com/office/drawing/2014/main" val="185902832"/>
                    </a:ext>
                  </a:extLst>
                </a:gridCol>
                <a:gridCol w="3238175">
                  <a:extLst>
                    <a:ext uri="{9D8B030D-6E8A-4147-A177-3AD203B41FA5}">
                      <a16:colId xmlns:a16="http://schemas.microsoft.com/office/drawing/2014/main" val="609486325"/>
                    </a:ext>
                  </a:extLst>
                </a:gridCol>
                <a:gridCol w="3238175">
                  <a:extLst>
                    <a:ext uri="{9D8B030D-6E8A-4147-A177-3AD203B41FA5}">
                      <a16:colId xmlns:a16="http://schemas.microsoft.com/office/drawing/2014/main" val="2531097909"/>
                    </a:ext>
                  </a:extLst>
                </a:gridCol>
              </a:tblGrid>
              <a:tr h="365013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bg1"/>
                          </a:solidFill>
                        </a:rPr>
                        <a:t>Vaughan Williams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bg1"/>
                          </a:solidFill>
                        </a:rPr>
                        <a:t>Major Action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bg1"/>
                          </a:solidFill>
                        </a:rPr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345020"/>
                  </a:ext>
                </a:extLst>
              </a:tr>
              <a:tr h="57002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Na+ channel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Disopyramide, Lidocaine, Flecainide, Mexiletine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257037"/>
                  </a:ext>
                </a:extLst>
              </a:tr>
              <a:tr h="810028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Beta blockade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Beta blockers (esp. Nadolol, Esmolol, Propranolol, Metoprolol)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379691"/>
                  </a:ext>
                </a:extLst>
              </a:tr>
              <a:tr h="57002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Action potential prolongation (usually by K+ channel block)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Amiodarone, Sotalol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593006"/>
                  </a:ext>
                </a:extLst>
              </a:tr>
              <a:tr h="36501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Ca</a:t>
                      </a:r>
                      <a:r>
                        <a:rPr lang="en-AU" sz="1600" baseline="30000" dirty="0">
                          <a:solidFill>
                            <a:schemeClr val="bg1"/>
                          </a:solidFill>
                        </a:rPr>
                        <a:t>2+ </a:t>
                      </a:r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channel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>
                          <a:solidFill>
                            <a:schemeClr val="bg1"/>
                          </a:solidFill>
                        </a:rPr>
                        <a:t>Verapamil, Diltiazem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342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538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C849-6D68-4028-9F4A-C34A40C7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Rhythm Control - Vaughan Williams Classification of Antiarrhythmics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1EB26-3A56-467B-8C2B-A1CB160E7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2052918"/>
            <a:ext cx="10688276" cy="4195481"/>
          </a:xfrm>
        </p:spPr>
        <p:txBody>
          <a:bodyPr anchor="t"/>
          <a:lstStyle/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Class I antiarrhythmics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Block sodium channels 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When sodium channels are blocked, a greater stimulus for membrane depolarisation is required to open enough sodium channels at the resting membrane potential and elicit an action potential 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Delay the rise of phase 0 of the action potential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Further divided into 3 subgroups (1a, 1b, and 1c)</a:t>
            </a:r>
          </a:p>
          <a:p>
            <a:pPr lvl="3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Class 1a antiarrhythmics include </a:t>
            </a:r>
            <a:r>
              <a:rPr lang="en-AU" b="1" dirty="0">
                <a:solidFill>
                  <a:schemeClr val="bg1"/>
                </a:solidFill>
              </a:rPr>
              <a:t>disopyramide</a:t>
            </a:r>
          </a:p>
          <a:p>
            <a:pPr lvl="3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Class 1b antiarrhythmics include </a:t>
            </a:r>
            <a:r>
              <a:rPr lang="en-AU" b="1" dirty="0">
                <a:solidFill>
                  <a:schemeClr val="bg1"/>
                </a:solidFill>
              </a:rPr>
              <a:t>lidocaine</a:t>
            </a: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b="1" dirty="0">
                <a:solidFill>
                  <a:schemeClr val="bg1"/>
                </a:solidFill>
              </a:rPr>
              <a:t>and mexiletine</a:t>
            </a:r>
          </a:p>
          <a:p>
            <a:pPr lvl="3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Class 1c antiarrhythmics include </a:t>
            </a:r>
            <a:r>
              <a:rPr lang="en-AU" b="1" dirty="0">
                <a:solidFill>
                  <a:schemeClr val="bg1"/>
                </a:solidFill>
              </a:rPr>
              <a:t>flecainide</a:t>
            </a:r>
            <a:r>
              <a:rPr lang="en-AU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5768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C849-6D68-4028-9F4A-C34A40C7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Rhythm Control - Vaughan Williams Classification of Antiarrhythmics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1EB26-3A56-467B-8C2B-A1CB160E7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2052918"/>
            <a:ext cx="10726913" cy="4195481"/>
          </a:xfrm>
        </p:spPr>
        <p:txBody>
          <a:bodyPr anchor="t"/>
          <a:lstStyle/>
          <a:p>
            <a:pPr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Class II antiarrhythmics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Are </a:t>
            </a:r>
            <a:r>
              <a:rPr lang="en-AU" b="1" dirty="0">
                <a:solidFill>
                  <a:schemeClr val="bg1"/>
                </a:solidFill>
              </a:rPr>
              <a:t>beta blockers</a:t>
            </a:r>
            <a:r>
              <a:rPr lang="en-AU" dirty="0">
                <a:solidFill>
                  <a:schemeClr val="bg1"/>
                </a:solidFill>
              </a:rPr>
              <a:t>, which are not very effective antiarrhythmic drugs… but which may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Inhibit the effects of the sympathetic nervous system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Decrease atrioventricular conduction 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Interfere with potassium reuptake back into cells that occurs in </a:t>
            </a:r>
            <a:r>
              <a:rPr lang="en-AU" b="1" dirty="0">
                <a:solidFill>
                  <a:schemeClr val="bg1"/>
                </a:solidFill>
              </a:rPr>
              <a:t>phase 4</a:t>
            </a:r>
            <a:r>
              <a:rPr lang="en-AU" dirty="0">
                <a:solidFill>
                  <a:schemeClr val="bg1"/>
                </a:solidFill>
              </a:rPr>
              <a:t> of the action potential </a:t>
            </a:r>
          </a:p>
          <a:p>
            <a:pPr lvl="3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Increases the functional refractory period of the action potential 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Decrease the propagation of abnormal impulses that may interrupt a normal cardiac action potential</a:t>
            </a:r>
          </a:p>
          <a:p>
            <a:pPr lvl="1"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18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C849-6D68-4028-9F4A-C34A40C7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Rhythm Control - Vaughan Williams Classification of Antiarrhythmics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1EB26-3A56-467B-8C2B-A1CB160E7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2052918"/>
            <a:ext cx="10726913" cy="4195481"/>
          </a:xfrm>
        </p:spPr>
        <p:txBody>
          <a:bodyPr anchor="t"/>
          <a:lstStyle/>
          <a:p>
            <a:pPr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Class III antiarrhythmics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Include </a:t>
            </a:r>
            <a:r>
              <a:rPr lang="en-AU" b="1" dirty="0">
                <a:solidFill>
                  <a:schemeClr val="bg1"/>
                </a:solidFill>
              </a:rPr>
              <a:t>amiodarone</a:t>
            </a:r>
            <a:r>
              <a:rPr lang="en-AU" dirty="0">
                <a:solidFill>
                  <a:schemeClr val="bg1"/>
                </a:solidFill>
              </a:rPr>
              <a:t> and </a:t>
            </a:r>
            <a:r>
              <a:rPr lang="en-AU" b="1" dirty="0">
                <a:solidFill>
                  <a:schemeClr val="bg1"/>
                </a:solidFill>
              </a:rPr>
              <a:t>sotalol</a:t>
            </a:r>
            <a:r>
              <a:rPr lang="en-AU" dirty="0">
                <a:solidFill>
                  <a:schemeClr val="bg1"/>
                </a:solidFill>
              </a:rPr>
              <a:t>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Prolong the action potential duration (usually by blocking potassium channels)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Refer to lecture slides entitled ‘prolonged QT interval &amp; torsades de pointes’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Hopefully after having reviewed these slides you will understand how antiarrhythmic drugs can have pro-arrhythmic effects </a:t>
            </a:r>
          </a:p>
        </p:txBody>
      </p:sp>
    </p:spTree>
    <p:extLst>
      <p:ext uri="{BB962C8B-B14F-4D97-AF65-F5344CB8AC3E}">
        <p14:creationId xmlns:p14="http://schemas.microsoft.com/office/powerpoint/2010/main" val="66748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C849-6D68-4028-9F4A-C34A40C7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Rhythm Control - Vaughan Williams Classification of Antiarrhythmics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1EB26-3A56-467B-8C2B-A1CB160E7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2052918"/>
            <a:ext cx="10726913" cy="4195481"/>
          </a:xfrm>
        </p:spPr>
        <p:txBody>
          <a:bodyPr anchor="t"/>
          <a:lstStyle/>
          <a:p>
            <a:pPr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Class IV antiarrhythmics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Are the </a:t>
            </a:r>
            <a:r>
              <a:rPr lang="en-AU" b="1" dirty="0">
                <a:solidFill>
                  <a:schemeClr val="bg1"/>
                </a:solidFill>
              </a:rPr>
              <a:t>calcium channel blockers </a:t>
            </a:r>
            <a:r>
              <a:rPr lang="en-AU" dirty="0">
                <a:solidFill>
                  <a:schemeClr val="bg1"/>
                </a:solidFill>
              </a:rPr>
              <a:t>(</a:t>
            </a:r>
            <a:r>
              <a:rPr lang="en-AU" b="1" dirty="0">
                <a:solidFill>
                  <a:schemeClr val="bg1"/>
                </a:solidFill>
              </a:rPr>
              <a:t>verapamil</a:t>
            </a:r>
            <a:r>
              <a:rPr lang="en-AU" dirty="0">
                <a:solidFill>
                  <a:schemeClr val="bg1"/>
                </a:solidFill>
              </a:rPr>
              <a:t> and </a:t>
            </a:r>
            <a:r>
              <a:rPr lang="en-AU" b="1" dirty="0">
                <a:solidFill>
                  <a:schemeClr val="bg1"/>
                </a:solidFill>
              </a:rPr>
              <a:t>diltiazem</a:t>
            </a:r>
            <a:r>
              <a:rPr lang="en-AU" dirty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Like beta blockers, are not very effective antiarrhythmic drugs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Prolong the action potential and prolong the refractory period</a:t>
            </a:r>
          </a:p>
        </p:txBody>
      </p:sp>
    </p:spTree>
    <p:extLst>
      <p:ext uri="{BB962C8B-B14F-4D97-AF65-F5344CB8AC3E}">
        <p14:creationId xmlns:p14="http://schemas.microsoft.com/office/powerpoint/2010/main" val="1478768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E30862B-1193-441F-B889-7B9F8939665B}"/>
              </a:ext>
            </a:extLst>
          </p:cNvPr>
          <p:cNvGrpSpPr/>
          <p:nvPr/>
        </p:nvGrpSpPr>
        <p:grpSpPr>
          <a:xfrm>
            <a:off x="646111" y="404637"/>
            <a:ext cx="5714802" cy="6048728"/>
            <a:chOff x="6096000" y="1807804"/>
            <a:chExt cx="5308221" cy="505019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9675E36-2ABA-4F48-9D1A-332A248D5A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807804"/>
              <a:ext cx="5050196" cy="5050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188370-2985-49F0-AD2D-41D71DC409AA}"/>
                </a:ext>
              </a:extLst>
            </p:cNvPr>
            <p:cNvSpPr txBox="1"/>
            <p:nvPr/>
          </p:nvSpPr>
          <p:spPr>
            <a:xfrm>
              <a:off x="8203842" y="1853248"/>
              <a:ext cx="3155324" cy="99298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A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0F2A8-1312-47E2-9FD2-AE0202F6583A}"/>
                </a:ext>
              </a:extLst>
            </p:cNvPr>
            <p:cNvSpPr txBox="1"/>
            <p:nvPr/>
          </p:nvSpPr>
          <p:spPr>
            <a:xfrm>
              <a:off x="9433733" y="2200326"/>
              <a:ext cx="1970488" cy="99298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AU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CC748-ECE5-49B0-B7F9-D5415B9D9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0913" y="874769"/>
            <a:ext cx="4920066" cy="5578595"/>
          </a:xfrm>
        </p:spPr>
        <p:txBody>
          <a:bodyPr/>
          <a:lstStyle/>
          <a:p>
            <a:pPr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Figure drawn by Associate Professor John Smithson</a:t>
            </a:r>
          </a:p>
          <a:p>
            <a:pPr>
              <a:buClr>
                <a:schemeClr val="accent2"/>
              </a:buClr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521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A048-94AC-44F9-9D61-4539FFD2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Other Antiarrhythmics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C08E6-ED65-4236-B42B-7E7BEF722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853248"/>
            <a:ext cx="10900757" cy="4395151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Digoxin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Will be covered by </a:t>
            </a:r>
            <a:r>
              <a:rPr lang="en-AU" dirty="0" err="1">
                <a:solidFill>
                  <a:schemeClr val="bg1"/>
                </a:solidFill>
              </a:rPr>
              <a:t>Robi</a:t>
            </a:r>
            <a:r>
              <a:rPr lang="en-AU" dirty="0">
                <a:solidFill>
                  <a:schemeClr val="bg1"/>
                </a:solidFill>
              </a:rPr>
              <a:t> in week 6</a:t>
            </a:r>
          </a:p>
          <a:p>
            <a:pPr marL="457200" lvl="1" indent="0">
              <a:buClr>
                <a:schemeClr val="accent2"/>
              </a:buClr>
              <a:buNone/>
            </a:pP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Adenosine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Used for acute treatment of supraventricular tachycardia 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I.e., not used for treatment of AF</a:t>
            </a:r>
          </a:p>
          <a:p>
            <a:pPr lvl="1"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Atropine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Used for a few different indications, including treatment of bradycardia with haemodynamic compromise </a:t>
            </a:r>
          </a:p>
          <a:p>
            <a:pPr marL="457200" lvl="1" indent="0">
              <a:buClr>
                <a:schemeClr val="accent2"/>
              </a:buClr>
              <a:buNone/>
            </a:pP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Isoprenaline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Use for a few different indications, including treatment of bradycardia with haemodynamic compromise </a:t>
            </a:r>
          </a:p>
        </p:txBody>
      </p:sp>
    </p:spTree>
    <p:extLst>
      <p:ext uri="{BB962C8B-B14F-4D97-AF65-F5344CB8AC3E}">
        <p14:creationId xmlns:p14="http://schemas.microsoft.com/office/powerpoint/2010/main" val="3277140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AB518-BA5B-40BA-B98E-810D032C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Non-Pharmacological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EBA48-A9AC-4AE7-8534-0C19CE317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1853248"/>
            <a:ext cx="9404722" cy="4395151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Non-drug therapies that may be used for AF include: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Direct current cardioversion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Defibrillation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Pacemakers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Catheter ablation of the AV node </a:t>
            </a:r>
          </a:p>
        </p:txBody>
      </p:sp>
    </p:spTree>
    <p:extLst>
      <p:ext uri="{BB962C8B-B14F-4D97-AF65-F5344CB8AC3E}">
        <p14:creationId xmlns:p14="http://schemas.microsoft.com/office/powerpoint/2010/main" val="391660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25EC72-44EE-4661-A7FC-F295366BE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90" y="1527810"/>
            <a:ext cx="8237220" cy="3802380"/>
          </a:xfrm>
        </p:spPr>
      </p:pic>
    </p:spTree>
    <p:extLst>
      <p:ext uri="{BB962C8B-B14F-4D97-AF65-F5344CB8AC3E}">
        <p14:creationId xmlns:p14="http://schemas.microsoft.com/office/powerpoint/2010/main" val="316973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ABAB-61D2-4B7B-BCB2-0AD618677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8735"/>
            <a:ext cx="12191999" cy="1400530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Anticoagulation in Atrial Fibrillation</a:t>
            </a:r>
          </a:p>
        </p:txBody>
      </p:sp>
    </p:spTree>
    <p:extLst>
      <p:ext uri="{BB962C8B-B14F-4D97-AF65-F5344CB8AC3E}">
        <p14:creationId xmlns:p14="http://schemas.microsoft.com/office/powerpoint/2010/main" val="961255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3C35-E228-46F5-9D06-27809C8B6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Anticoagulation in 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62288-E5F2-40CA-8AE8-504EEC26B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853248"/>
            <a:ext cx="10900757" cy="455203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Mortality associated with AF is rarely from the arrhythmia is itself but rather from thromboembolic complications </a:t>
            </a: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Treatment with anticoagulants has proven morbidity and mortality benefits, but also comes with adverse effects (esp., a risk of major bleeding)</a:t>
            </a:r>
          </a:p>
          <a:p>
            <a:pPr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Important considerations before prescribing an anticoagulant: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Check full blood count (including haemoglobin, platelet count, white blood cell count, red blood cell count, etc.)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Check renal and liver function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Check coagulation studies (including INR, APTT, etc.)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AU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accent2"/>
              </a:buClr>
            </a:pPr>
            <a:r>
              <a:rPr lang="en-AU" b="1" dirty="0">
                <a:solidFill>
                  <a:schemeClr val="bg1"/>
                </a:solidFill>
              </a:rPr>
              <a:t>Paroxysmal, persistent, &amp; permanent AF all have a similar risk of thromboembolism and stroke </a:t>
            </a:r>
          </a:p>
        </p:txBody>
      </p:sp>
    </p:spTree>
    <p:extLst>
      <p:ext uri="{BB962C8B-B14F-4D97-AF65-F5344CB8AC3E}">
        <p14:creationId xmlns:p14="http://schemas.microsoft.com/office/powerpoint/2010/main" val="624978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11223-0589-4555-8D74-E1A198B45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When to Use Anticoagulants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524F-FFDC-42E4-B8CD-984698B6F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853248"/>
            <a:ext cx="5247669" cy="4782866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en-AU" b="1" dirty="0">
                <a:solidFill>
                  <a:schemeClr val="bg1"/>
                </a:solidFill>
              </a:rPr>
              <a:t>The CHA</a:t>
            </a:r>
            <a:r>
              <a:rPr lang="en-AU" b="1" baseline="-25000" dirty="0">
                <a:solidFill>
                  <a:schemeClr val="bg1"/>
                </a:solidFill>
              </a:rPr>
              <a:t>2</a:t>
            </a:r>
            <a:r>
              <a:rPr lang="en-AU" b="1" dirty="0">
                <a:solidFill>
                  <a:schemeClr val="bg1"/>
                </a:solidFill>
              </a:rPr>
              <a:t>DS</a:t>
            </a:r>
            <a:r>
              <a:rPr lang="en-AU" b="1" baseline="-25000" dirty="0">
                <a:solidFill>
                  <a:schemeClr val="bg1"/>
                </a:solidFill>
              </a:rPr>
              <a:t>2</a:t>
            </a:r>
            <a:r>
              <a:rPr lang="en-AU" b="1" dirty="0">
                <a:solidFill>
                  <a:schemeClr val="bg1"/>
                </a:solidFill>
              </a:rPr>
              <a:t>-VA score is recommended to assess stroke risk in </a:t>
            </a:r>
            <a:r>
              <a:rPr lang="en-AU" b="1" u="sng" dirty="0">
                <a:solidFill>
                  <a:schemeClr val="bg1"/>
                </a:solidFill>
              </a:rPr>
              <a:t>non-valvular</a:t>
            </a:r>
            <a:r>
              <a:rPr lang="en-AU" b="1" dirty="0">
                <a:solidFill>
                  <a:schemeClr val="bg1"/>
                </a:solidFill>
              </a:rPr>
              <a:t> AF</a:t>
            </a:r>
          </a:p>
          <a:p>
            <a:pPr lvl="1">
              <a:buClr>
                <a:schemeClr val="accent2"/>
              </a:buClr>
            </a:pPr>
            <a:endParaRPr lang="en-AU" b="1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b="1" dirty="0">
                <a:solidFill>
                  <a:schemeClr val="bg1"/>
                </a:solidFill>
              </a:rPr>
              <a:t>Previously</a:t>
            </a:r>
            <a:r>
              <a:rPr lang="en-AU" dirty="0">
                <a:solidFill>
                  <a:schemeClr val="bg1"/>
                </a:solidFill>
              </a:rPr>
              <a:t>, a CHA</a:t>
            </a:r>
            <a:r>
              <a:rPr lang="en-AU" baseline="-25000" dirty="0">
                <a:solidFill>
                  <a:schemeClr val="bg1"/>
                </a:solidFill>
              </a:rPr>
              <a:t>2</a:t>
            </a:r>
            <a:r>
              <a:rPr lang="en-AU" dirty="0">
                <a:solidFill>
                  <a:schemeClr val="bg1"/>
                </a:solidFill>
              </a:rPr>
              <a:t>DS</a:t>
            </a:r>
            <a:r>
              <a:rPr lang="en-AU" baseline="-25000" dirty="0">
                <a:solidFill>
                  <a:schemeClr val="bg1"/>
                </a:solidFill>
              </a:rPr>
              <a:t>2</a:t>
            </a:r>
            <a:r>
              <a:rPr lang="en-AU" dirty="0">
                <a:solidFill>
                  <a:schemeClr val="bg1"/>
                </a:solidFill>
              </a:rPr>
              <a:t>-VASc score was used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This tool included an additional criteria that added 1 point to the overall score if the person was female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However, this was a cumbersome practice, and female sex alone or in the presence of 1 additional risk factor does not confer sufficient or consistent increased risk of thromboembolism due to AF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6857D-6E53-45CD-BF75-5246F3E04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53248"/>
            <a:ext cx="5653089" cy="43951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B9531D-E0C2-497E-8D1F-8B2EE2829E5A}"/>
              </a:ext>
            </a:extLst>
          </p:cNvPr>
          <p:cNvSpPr txBox="1"/>
          <p:nvPr/>
        </p:nvSpPr>
        <p:spPr>
          <a:xfrm>
            <a:off x="6157572" y="6174449"/>
            <a:ext cx="552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</a:rPr>
              <a:t>Table taken from: </a:t>
            </a:r>
            <a:r>
              <a:rPr lang="en-AU" sz="800" dirty="0" err="1">
                <a:solidFill>
                  <a:schemeClr val="bg1"/>
                </a:solidFill>
              </a:rPr>
              <a:t>Brieger</a:t>
            </a:r>
            <a:r>
              <a:rPr lang="en-AU" sz="800" dirty="0">
                <a:solidFill>
                  <a:schemeClr val="bg1"/>
                </a:solidFill>
              </a:rPr>
              <a:t> D, </a:t>
            </a:r>
            <a:r>
              <a:rPr lang="en-AU" sz="800" dirty="0" err="1">
                <a:solidFill>
                  <a:schemeClr val="bg1"/>
                </a:solidFill>
              </a:rPr>
              <a:t>Amerena</a:t>
            </a:r>
            <a:r>
              <a:rPr lang="en-AU" sz="800" dirty="0">
                <a:solidFill>
                  <a:schemeClr val="bg1"/>
                </a:solidFill>
              </a:rPr>
              <a:t> J, Attia JR, et al. National Heart Foundation of Australia and Cardiac Society of Australia and New Zealand: Australian Clinical Guidelines for the Diagnosis and Management of Atrial Fibrillation 2018. </a:t>
            </a:r>
            <a:r>
              <a:rPr lang="en-AU" sz="800" i="1" dirty="0">
                <a:solidFill>
                  <a:schemeClr val="bg1"/>
                </a:solidFill>
              </a:rPr>
              <a:t>MJA. </a:t>
            </a:r>
            <a:r>
              <a:rPr lang="en-AU" sz="800" dirty="0">
                <a:solidFill>
                  <a:schemeClr val="bg1"/>
                </a:solidFill>
              </a:rPr>
              <a:t>2018;209(8):356-362.</a:t>
            </a:r>
            <a:r>
              <a:rPr lang="en-AU" sz="8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en-A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07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0B85-7B41-4180-B3AD-EBE174BAD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When to Use Anticoagulants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0C5E1-5F12-4784-9F77-6417A1426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1853248"/>
            <a:ext cx="10900757" cy="4395151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For all patients with </a:t>
            </a:r>
            <a:r>
              <a:rPr lang="en-AU" b="1" dirty="0">
                <a:solidFill>
                  <a:schemeClr val="bg1"/>
                </a:solidFill>
              </a:rPr>
              <a:t>valvular AF (i.e., moderate- to severe- mitral stenosis or a  mechanical heart valve)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Anticoagulate with </a:t>
            </a:r>
            <a:r>
              <a:rPr lang="en-AU" b="1" dirty="0">
                <a:solidFill>
                  <a:schemeClr val="bg1"/>
                </a:solidFill>
              </a:rPr>
              <a:t>warfarin</a:t>
            </a:r>
            <a:r>
              <a:rPr lang="en-AU" dirty="0">
                <a:solidFill>
                  <a:schemeClr val="bg1"/>
                </a:solidFill>
              </a:rPr>
              <a:t>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Other anticoagulants </a:t>
            </a:r>
            <a:r>
              <a:rPr lang="en-AU" u="sng" dirty="0">
                <a:solidFill>
                  <a:schemeClr val="bg1"/>
                </a:solidFill>
              </a:rPr>
              <a:t>must not</a:t>
            </a:r>
            <a:r>
              <a:rPr lang="en-AU" dirty="0">
                <a:solidFill>
                  <a:schemeClr val="bg1"/>
                </a:solidFill>
              </a:rPr>
              <a:t> be used </a:t>
            </a:r>
          </a:p>
          <a:p>
            <a:pPr marL="457200" lvl="1" indent="0">
              <a:buClr>
                <a:schemeClr val="accent2"/>
              </a:buClr>
              <a:buNone/>
            </a:pP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For patients with </a:t>
            </a:r>
            <a:r>
              <a:rPr lang="en-AU" b="1" dirty="0">
                <a:solidFill>
                  <a:schemeClr val="bg1"/>
                </a:solidFill>
              </a:rPr>
              <a:t>non-valvular AF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Anticoagulation </a:t>
            </a:r>
            <a:r>
              <a:rPr lang="en-AU" b="1" dirty="0">
                <a:solidFill>
                  <a:schemeClr val="bg1"/>
                </a:solidFill>
              </a:rPr>
              <a:t>is not recommended</a:t>
            </a:r>
            <a:r>
              <a:rPr lang="en-AU" dirty="0">
                <a:solidFill>
                  <a:schemeClr val="bg1"/>
                </a:solidFill>
              </a:rPr>
              <a:t> if the CHA</a:t>
            </a:r>
            <a:r>
              <a:rPr lang="en-AU" baseline="-25000" dirty="0">
                <a:solidFill>
                  <a:schemeClr val="bg1"/>
                </a:solidFill>
              </a:rPr>
              <a:t>2</a:t>
            </a:r>
            <a:r>
              <a:rPr lang="en-AU" dirty="0">
                <a:solidFill>
                  <a:schemeClr val="bg1"/>
                </a:solidFill>
              </a:rPr>
              <a:t>DS</a:t>
            </a:r>
            <a:r>
              <a:rPr lang="en-AU" baseline="-25000" dirty="0">
                <a:solidFill>
                  <a:schemeClr val="bg1"/>
                </a:solidFill>
              </a:rPr>
              <a:t>2</a:t>
            </a:r>
            <a:r>
              <a:rPr lang="en-AU" dirty="0">
                <a:solidFill>
                  <a:schemeClr val="bg1"/>
                </a:solidFill>
              </a:rPr>
              <a:t>-VA score is 0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Anticoagulation </a:t>
            </a:r>
            <a:r>
              <a:rPr lang="en-AU" b="1" dirty="0">
                <a:solidFill>
                  <a:schemeClr val="bg1"/>
                </a:solidFill>
              </a:rPr>
              <a:t>is</a:t>
            </a: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b="1" dirty="0">
                <a:solidFill>
                  <a:schemeClr val="bg1"/>
                </a:solidFill>
              </a:rPr>
              <a:t>recommended</a:t>
            </a:r>
            <a:r>
              <a:rPr lang="en-AU" dirty="0">
                <a:solidFill>
                  <a:schemeClr val="bg1"/>
                </a:solidFill>
              </a:rPr>
              <a:t> if the CHA</a:t>
            </a:r>
            <a:r>
              <a:rPr lang="en-AU" baseline="-25000" dirty="0">
                <a:solidFill>
                  <a:schemeClr val="bg1"/>
                </a:solidFill>
              </a:rPr>
              <a:t>2</a:t>
            </a:r>
            <a:r>
              <a:rPr lang="en-AU" dirty="0">
                <a:solidFill>
                  <a:schemeClr val="bg1"/>
                </a:solidFill>
              </a:rPr>
              <a:t>DS</a:t>
            </a:r>
            <a:r>
              <a:rPr lang="en-AU" baseline="-25000" dirty="0">
                <a:solidFill>
                  <a:schemeClr val="bg1"/>
                </a:solidFill>
              </a:rPr>
              <a:t>2</a:t>
            </a:r>
            <a:r>
              <a:rPr lang="en-AU" dirty="0">
                <a:solidFill>
                  <a:schemeClr val="bg1"/>
                </a:solidFill>
              </a:rPr>
              <a:t>-VA score is ≥ 2 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Unless there are contraindications to anticoagulation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Anticoagulation </a:t>
            </a:r>
            <a:r>
              <a:rPr lang="en-AU" b="1" dirty="0">
                <a:solidFill>
                  <a:schemeClr val="bg1"/>
                </a:solidFill>
              </a:rPr>
              <a:t>should be considered</a:t>
            </a:r>
            <a:r>
              <a:rPr lang="en-AU" dirty="0">
                <a:solidFill>
                  <a:schemeClr val="bg1"/>
                </a:solidFill>
              </a:rPr>
              <a:t> if the CHA</a:t>
            </a:r>
            <a:r>
              <a:rPr lang="en-AU" baseline="-25000" dirty="0">
                <a:solidFill>
                  <a:schemeClr val="bg1"/>
                </a:solidFill>
              </a:rPr>
              <a:t>2</a:t>
            </a:r>
            <a:r>
              <a:rPr lang="en-AU" dirty="0">
                <a:solidFill>
                  <a:schemeClr val="bg1"/>
                </a:solidFill>
              </a:rPr>
              <a:t>DS</a:t>
            </a:r>
            <a:r>
              <a:rPr lang="en-AU" baseline="-25000" dirty="0">
                <a:solidFill>
                  <a:schemeClr val="bg1"/>
                </a:solidFill>
              </a:rPr>
              <a:t>2</a:t>
            </a:r>
            <a:r>
              <a:rPr lang="en-AU" dirty="0">
                <a:solidFill>
                  <a:schemeClr val="bg1"/>
                </a:solidFill>
              </a:rPr>
              <a:t>-VA score is 1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Decision is made by the doctor and patient together with careful evaluation of risk/benefit</a:t>
            </a:r>
          </a:p>
          <a:p>
            <a:pPr lvl="1"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7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3E5CB-965C-4211-AA6C-8743DD073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What Anticoagulant to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2A8E-697F-4E1F-94A2-E69287FDF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654629"/>
            <a:ext cx="10900757" cy="4750652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</a:pPr>
            <a:r>
              <a:rPr lang="en-AU" b="1" dirty="0">
                <a:solidFill>
                  <a:schemeClr val="bg1"/>
                </a:solidFill>
              </a:rPr>
              <a:t>Non-Vitamin K Antagonist Oral Anticoagulants (NOACs) are preferred over Warfarin </a:t>
            </a:r>
          </a:p>
          <a:p>
            <a:pPr lvl="1">
              <a:buClr>
                <a:schemeClr val="accent2"/>
              </a:buClr>
            </a:pPr>
            <a:r>
              <a:rPr lang="en-AU" b="1" dirty="0">
                <a:solidFill>
                  <a:schemeClr val="bg1"/>
                </a:solidFill>
              </a:rPr>
              <a:t>EXCEPT</a:t>
            </a:r>
            <a:r>
              <a:rPr lang="en-AU" dirty="0">
                <a:solidFill>
                  <a:schemeClr val="bg1"/>
                </a:solidFill>
              </a:rPr>
              <a:t> for patients with </a:t>
            </a:r>
            <a:r>
              <a:rPr lang="en-AU" b="1" dirty="0">
                <a:solidFill>
                  <a:schemeClr val="bg1"/>
                </a:solidFill>
              </a:rPr>
              <a:t>valvular AF </a:t>
            </a:r>
            <a:r>
              <a:rPr lang="en-AU" dirty="0">
                <a:solidFill>
                  <a:schemeClr val="bg1"/>
                </a:solidFill>
              </a:rPr>
              <a:t>who should be considered to be at very high risk of thromboembolic complications and so be given </a:t>
            </a:r>
            <a:r>
              <a:rPr lang="en-AU" b="1" dirty="0">
                <a:solidFill>
                  <a:schemeClr val="bg1"/>
                </a:solidFill>
              </a:rPr>
              <a:t>warfarin</a:t>
            </a:r>
          </a:p>
          <a:p>
            <a:pPr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Non-Vitamin K Antagonist Oral Anticoagulants (NOACS) include: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Apixaban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Rivaroxaban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Dabigatran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AU" b="1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Antiplatelet therapy is </a:t>
            </a:r>
            <a:r>
              <a:rPr lang="en-AU" u="sng" dirty="0">
                <a:solidFill>
                  <a:schemeClr val="bg1"/>
                </a:solidFill>
              </a:rPr>
              <a:t>not</a:t>
            </a:r>
            <a:r>
              <a:rPr lang="en-AU" dirty="0">
                <a:solidFill>
                  <a:schemeClr val="bg1"/>
                </a:solidFill>
              </a:rPr>
              <a:t> recommended for stroke prevention in AF, regardless of CHA</a:t>
            </a:r>
            <a:r>
              <a:rPr lang="en-AU" baseline="-25000" dirty="0">
                <a:solidFill>
                  <a:schemeClr val="bg1"/>
                </a:solidFill>
              </a:rPr>
              <a:t>2</a:t>
            </a:r>
            <a:r>
              <a:rPr lang="en-AU" dirty="0">
                <a:solidFill>
                  <a:schemeClr val="bg1"/>
                </a:solidFill>
              </a:rPr>
              <a:t>DS</a:t>
            </a:r>
            <a:r>
              <a:rPr lang="en-AU" baseline="-25000" dirty="0">
                <a:solidFill>
                  <a:schemeClr val="bg1"/>
                </a:solidFill>
              </a:rPr>
              <a:t>2</a:t>
            </a:r>
            <a:r>
              <a:rPr lang="en-AU" dirty="0">
                <a:solidFill>
                  <a:schemeClr val="bg1"/>
                </a:solidFill>
              </a:rPr>
              <a:t>-VA score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Antiplatelets are less effective than anticoagulants at preventing thromboembolism in AF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Antiplatelets may have bleeding rates similar to oral anticoagulants in AF </a:t>
            </a:r>
          </a:p>
        </p:txBody>
      </p:sp>
    </p:spTree>
    <p:extLst>
      <p:ext uri="{BB962C8B-B14F-4D97-AF65-F5344CB8AC3E}">
        <p14:creationId xmlns:p14="http://schemas.microsoft.com/office/powerpoint/2010/main" val="3693944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21D4-762B-49E1-AB5F-A7EAC970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What Anticoagulant to Use?</a:t>
            </a:r>
            <a:endParaRPr lang="en-AU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1EEEAA8-20B9-419A-AE1A-2736FBD5C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428191"/>
              </p:ext>
            </p:extLst>
          </p:nvPr>
        </p:nvGraphicFramePr>
        <p:xfrm>
          <a:off x="646111" y="1272177"/>
          <a:ext cx="10899779" cy="5278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9956">
                  <a:extLst>
                    <a:ext uri="{9D8B030D-6E8A-4147-A177-3AD203B41FA5}">
                      <a16:colId xmlns:a16="http://schemas.microsoft.com/office/drawing/2014/main" val="1287779741"/>
                    </a:ext>
                  </a:extLst>
                </a:gridCol>
                <a:gridCol w="2179956">
                  <a:extLst>
                    <a:ext uri="{9D8B030D-6E8A-4147-A177-3AD203B41FA5}">
                      <a16:colId xmlns:a16="http://schemas.microsoft.com/office/drawing/2014/main" val="3693045474"/>
                    </a:ext>
                  </a:extLst>
                </a:gridCol>
                <a:gridCol w="2179956">
                  <a:extLst>
                    <a:ext uri="{9D8B030D-6E8A-4147-A177-3AD203B41FA5}">
                      <a16:colId xmlns:a16="http://schemas.microsoft.com/office/drawing/2014/main" val="261434221"/>
                    </a:ext>
                  </a:extLst>
                </a:gridCol>
                <a:gridCol w="2338897">
                  <a:extLst>
                    <a:ext uri="{9D8B030D-6E8A-4147-A177-3AD203B41FA5}">
                      <a16:colId xmlns:a16="http://schemas.microsoft.com/office/drawing/2014/main" val="1460343416"/>
                    </a:ext>
                  </a:extLst>
                </a:gridCol>
                <a:gridCol w="2021014">
                  <a:extLst>
                    <a:ext uri="{9D8B030D-6E8A-4147-A177-3AD203B41FA5}">
                      <a16:colId xmlns:a16="http://schemas.microsoft.com/office/drawing/2014/main" val="12568097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Warfarin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Apixaban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Rivaroxaban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Dabigatran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847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b="1" dirty="0">
                          <a:solidFill>
                            <a:schemeClr val="bg1"/>
                          </a:solidFill>
                        </a:rPr>
                        <a:t>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>
                          <a:solidFill>
                            <a:schemeClr val="bg1"/>
                          </a:solidFill>
                        </a:rPr>
                        <a:t>Must use warfarin for valvular AF.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In non-valvular AF, the ARISTOTLE study compared apixaban to warfarin </a:t>
                      </a:r>
                      <a:r>
                        <a:rPr lang="en-AU" sz="14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 apixaban was safer and significantly more effective than warfarin. </a:t>
                      </a:r>
                      <a:endParaRPr lang="en-A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In non-valvular AF, the ROCKET-AF study compared rivaroxaban to warfarin </a:t>
                      </a:r>
                      <a:r>
                        <a:rPr lang="en-AU" sz="14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 rivaroxaban safer than warfarin and at least as effective as warfarin. </a:t>
                      </a:r>
                      <a:endParaRPr lang="en-A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In non-valvular AF, the RE-LY study compared dabigatran to warfarin </a:t>
                      </a:r>
                      <a:r>
                        <a:rPr lang="en-AU" sz="14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 dabigatran safer than warfarin and at least as effective as warfarin. </a:t>
                      </a:r>
                      <a:endParaRPr lang="en-A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407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b="1" dirty="0">
                          <a:solidFill>
                            <a:schemeClr val="bg1"/>
                          </a:solidFill>
                        </a:rPr>
                        <a:t>Dose (for Stroke Prevention in AF)</a:t>
                      </a:r>
                    </a:p>
                    <a:p>
                      <a:endParaRPr lang="en-AU" sz="14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AU" sz="1400" b="0" dirty="0">
                          <a:solidFill>
                            <a:schemeClr val="bg1"/>
                          </a:solidFill>
                        </a:rPr>
                        <a:t>Note: </a:t>
                      </a:r>
                    </a:p>
                    <a:p>
                      <a:r>
                        <a:rPr lang="en-AU" sz="1400" b="0" dirty="0">
                          <a:solidFill>
                            <a:schemeClr val="bg1"/>
                          </a:solidFill>
                        </a:rPr>
                        <a:t>CrCl = Creatinine Clearance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chemeClr val="bg1"/>
                          </a:solidFill>
                        </a:rPr>
                        <a:t>Titrate dose to target INR of 2-3</a:t>
                      </a:r>
                    </a:p>
                    <a:p>
                      <a:r>
                        <a:rPr lang="en-AU" sz="1200" dirty="0">
                          <a:solidFill>
                            <a:schemeClr val="bg1"/>
                          </a:solidFill>
                        </a:rPr>
                        <a:t>(sometimes target INR is 2.5-3.5 for valvular AF). </a:t>
                      </a:r>
                    </a:p>
                    <a:p>
                      <a:endParaRPr lang="en-AU" sz="1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AU" sz="1200" dirty="0">
                          <a:solidFill>
                            <a:schemeClr val="bg1"/>
                          </a:solidFill>
                        </a:rPr>
                        <a:t>No requirement for dose reduction in renal impairment.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chemeClr val="bg1"/>
                          </a:solidFill>
                        </a:rPr>
                        <a:t>Usual dose is 5mg BD.</a:t>
                      </a:r>
                    </a:p>
                    <a:p>
                      <a:endParaRPr lang="en-AU" sz="1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AU" sz="1200" dirty="0">
                          <a:solidFill>
                            <a:schemeClr val="bg1"/>
                          </a:solidFill>
                        </a:rPr>
                        <a:t>If </a:t>
                      </a:r>
                      <a:r>
                        <a:rPr lang="en-AU" sz="1200" b="1" dirty="0">
                          <a:solidFill>
                            <a:schemeClr val="bg1"/>
                          </a:solidFill>
                        </a:rPr>
                        <a:t>at least 2 </a:t>
                      </a:r>
                      <a:r>
                        <a:rPr lang="en-AU" sz="1200" dirty="0">
                          <a:solidFill>
                            <a:schemeClr val="bg1"/>
                          </a:solidFill>
                        </a:rPr>
                        <a:t>of the following criteria are met, reduce dose to 2.5mg BD: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>
                          <a:solidFill>
                            <a:schemeClr val="bg1"/>
                          </a:solidFill>
                        </a:rPr>
                        <a:t>Weight &lt; 60kg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>
                          <a:solidFill>
                            <a:schemeClr val="bg1"/>
                          </a:solidFill>
                        </a:rPr>
                        <a:t>Age &gt; 80 years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>
                          <a:solidFill>
                            <a:schemeClr val="bg1"/>
                          </a:solidFill>
                        </a:rPr>
                        <a:t>Creatinine &gt; 133 </a:t>
                      </a:r>
                      <a:r>
                        <a:rPr lang="en-AU" sz="1200" dirty="0" err="1">
                          <a:solidFill>
                            <a:schemeClr val="bg1"/>
                          </a:solidFill>
                        </a:rPr>
                        <a:t>micromol</a:t>
                      </a:r>
                      <a:r>
                        <a:rPr lang="en-AU" sz="1200" dirty="0">
                          <a:solidFill>
                            <a:schemeClr val="bg1"/>
                          </a:solidFill>
                        </a:rPr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chemeClr val="bg1"/>
                          </a:solidFill>
                        </a:rPr>
                        <a:t>CrCl ≥ 50 ml/min = 20mg once daily.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2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>
                          <a:solidFill>
                            <a:schemeClr val="bg1"/>
                          </a:solidFill>
                        </a:rPr>
                        <a:t>CrCl 15-49 ml/min = 15mg once daily. </a:t>
                      </a:r>
                    </a:p>
                    <a:p>
                      <a:endParaRPr lang="en-AU" sz="1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AU" sz="1200" dirty="0">
                          <a:solidFill>
                            <a:schemeClr val="bg1"/>
                          </a:solidFill>
                        </a:rPr>
                        <a:t>Contraindicated if CrCl &lt; 15 ml/min.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solidFill>
                            <a:schemeClr val="bg1"/>
                          </a:solidFill>
                        </a:rPr>
                        <a:t>Usual dose is 150mg BD.</a:t>
                      </a:r>
                    </a:p>
                    <a:p>
                      <a:endParaRPr lang="en-AU" sz="1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AU" sz="1200" dirty="0">
                          <a:solidFill>
                            <a:schemeClr val="bg1"/>
                          </a:solidFill>
                        </a:rPr>
                        <a:t>Reduce dose to 110mg BD if age &gt; 75 years or if  CrCl is 30-50 ml/min. </a:t>
                      </a:r>
                    </a:p>
                    <a:p>
                      <a:endParaRPr lang="en-AU" sz="1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AU" sz="1200" dirty="0">
                          <a:solidFill>
                            <a:schemeClr val="bg1"/>
                          </a:solidFill>
                        </a:rPr>
                        <a:t>Contraindicated if CrCl &lt; 30 ml/min.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204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 b="1" dirty="0">
                          <a:solidFill>
                            <a:schemeClr val="bg1"/>
                          </a:solidFill>
                        </a:rPr>
                        <a:t>Practice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Monitor INR regularly.</a:t>
                      </a:r>
                    </a:p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Anticoagulant effect can be reversed with vitamin K (phytomenadione).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Anticoagulant effect cannot be monitored or reversed.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Anticoagulant effect cannot be monitored or reversed.</a:t>
                      </a:r>
                    </a:p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Important to take </a:t>
                      </a:r>
                      <a:r>
                        <a:rPr lang="en-AU" sz="1400" b="1" dirty="0">
                          <a:solidFill>
                            <a:schemeClr val="bg1"/>
                          </a:solidFill>
                        </a:rPr>
                        <a:t>with food.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Anticoagulant effect cannot be monitored but can be reversed with idarucizumab.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419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040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E9A9171-AEB9-4F7C-BF70-7476FE7DA2D4}"/>
              </a:ext>
            </a:extLst>
          </p:cNvPr>
          <p:cNvGrpSpPr/>
          <p:nvPr/>
        </p:nvGrpSpPr>
        <p:grpSpPr>
          <a:xfrm>
            <a:off x="0" y="0"/>
            <a:ext cx="6265871" cy="6858000"/>
            <a:chOff x="2963064" y="0"/>
            <a:chExt cx="626587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E36A29-E32F-45E6-B87F-9B0072D24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3064" y="0"/>
              <a:ext cx="6265871" cy="639633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CC2750-DCE1-4F9B-8B4A-B5D3E46F2861}"/>
                </a:ext>
              </a:extLst>
            </p:cNvPr>
            <p:cNvSpPr txBox="1"/>
            <p:nvPr/>
          </p:nvSpPr>
          <p:spPr>
            <a:xfrm>
              <a:off x="2963064" y="6396335"/>
              <a:ext cx="6153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>
                  <a:solidFill>
                    <a:schemeClr val="bg1"/>
                  </a:solidFill>
                </a:rPr>
                <a:t>Table taken from: </a:t>
              </a:r>
              <a:r>
                <a:rPr lang="en-AU" sz="800" dirty="0" err="1">
                  <a:solidFill>
                    <a:schemeClr val="bg1"/>
                  </a:solidFill>
                </a:rPr>
                <a:t>Brieger</a:t>
              </a:r>
              <a:r>
                <a:rPr lang="en-AU" sz="800" dirty="0">
                  <a:solidFill>
                    <a:schemeClr val="bg1"/>
                  </a:solidFill>
                </a:rPr>
                <a:t> D, </a:t>
              </a:r>
              <a:r>
                <a:rPr lang="en-AU" sz="800" dirty="0" err="1">
                  <a:solidFill>
                    <a:schemeClr val="bg1"/>
                  </a:solidFill>
                </a:rPr>
                <a:t>Amerena</a:t>
              </a:r>
              <a:r>
                <a:rPr lang="en-AU" sz="800" dirty="0">
                  <a:solidFill>
                    <a:schemeClr val="bg1"/>
                  </a:solidFill>
                </a:rPr>
                <a:t> J, Attia JR, et al. National Heart Foundation of Australia and Cardiac Society of Australia and New Zealand: Australian Clinical Guidelines for the Diagnosis and Management of Atrial Fibrillation 2018. </a:t>
              </a:r>
              <a:r>
                <a:rPr lang="en-AU" sz="800" i="1" dirty="0">
                  <a:solidFill>
                    <a:schemeClr val="bg1"/>
                  </a:solidFill>
                </a:rPr>
                <a:t>MJA. </a:t>
              </a:r>
              <a:r>
                <a:rPr lang="en-AU" sz="800" dirty="0">
                  <a:solidFill>
                    <a:schemeClr val="bg1"/>
                  </a:solidFill>
                </a:rPr>
                <a:t>2018;209(8):356-362.</a:t>
              </a:r>
              <a:r>
                <a:rPr lang="en-AU" sz="800" dirty="0">
                  <a:solidFill>
                    <a:schemeClr val="bg1"/>
                  </a:solidFill>
                  <a:sym typeface="Wingdings" panose="05000000000000000000" pitchFamily="2" charset="2"/>
                </a:rPr>
                <a:t> </a:t>
              </a:r>
              <a:endParaRPr lang="en-AU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583A4A-79CF-4C0C-BF2C-420D70630DA8}"/>
              </a:ext>
            </a:extLst>
          </p:cNvPr>
          <p:cNvGrpSpPr/>
          <p:nvPr/>
        </p:nvGrpSpPr>
        <p:grpSpPr>
          <a:xfrm>
            <a:off x="6759357" y="1021245"/>
            <a:ext cx="4629367" cy="5071676"/>
            <a:chOff x="6759357" y="1096196"/>
            <a:chExt cx="4629367" cy="5071676"/>
          </a:xfrm>
        </p:grpSpPr>
        <p:pic>
          <p:nvPicPr>
            <p:cNvPr id="1026" name="Picture 2" descr="Watchman In-Heart Illustration">
              <a:extLst>
                <a:ext uri="{FF2B5EF4-FFF2-40B4-BE49-F238E27FC236}">
                  <a16:creationId xmlns:a16="http://schemas.microsoft.com/office/drawing/2014/main" id="{FC13128A-AECE-4668-9129-100B43F734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7" t="7232" b="5810"/>
            <a:stretch/>
          </p:blipFill>
          <p:spPr bwMode="auto">
            <a:xfrm>
              <a:off x="6759357" y="1096196"/>
              <a:ext cx="4629367" cy="4203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200C89-F300-470F-9329-B587BECAE477}"/>
                </a:ext>
              </a:extLst>
            </p:cNvPr>
            <p:cNvSpPr txBox="1"/>
            <p:nvPr/>
          </p:nvSpPr>
          <p:spPr>
            <a:xfrm>
              <a:off x="6759357" y="5590791"/>
              <a:ext cx="4629367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050" dirty="0">
                  <a:solidFill>
                    <a:schemeClr val="bg1"/>
                  </a:solidFill>
                </a:rPr>
                <a:t>Image taken from: </a:t>
              </a:r>
              <a:r>
                <a:rPr lang="en-AU" sz="1050" dirty="0">
                  <a:solidFill>
                    <a:schemeClr val="bg1"/>
                  </a:solidFill>
                  <a:hlinkClick r:id="rId5"/>
                </a:rPr>
                <a:t>https://www.abingtonhealth.org/services-specialties/heart-vascular/patient-stories/someone-to-watch-over-me/</a:t>
              </a:r>
              <a:r>
                <a:rPr lang="en-AU" sz="105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6EE57D-BEDA-457B-8FB2-429BAE763FAB}"/>
              </a:ext>
            </a:extLst>
          </p:cNvPr>
          <p:cNvCxnSpPr>
            <a:cxnSpLocks/>
          </p:cNvCxnSpPr>
          <p:nvPr/>
        </p:nvCxnSpPr>
        <p:spPr>
          <a:xfrm flipV="1">
            <a:off x="5636479" y="3747541"/>
            <a:ext cx="992966" cy="12794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D85586-518C-4405-B855-069A4E2969BC}"/>
              </a:ext>
            </a:extLst>
          </p:cNvPr>
          <p:cNvSpPr txBox="1"/>
          <p:nvPr/>
        </p:nvSpPr>
        <p:spPr>
          <a:xfrm>
            <a:off x="4528235" y="5026967"/>
            <a:ext cx="1034322" cy="70453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7108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F9C2-BD76-4D16-B23D-895BDFB7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Minimising Bleeding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35310-A392-488B-B4E3-50CF7BB6C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1583141"/>
            <a:ext cx="10900757" cy="1845859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AU" sz="1800" dirty="0">
                <a:solidFill>
                  <a:schemeClr val="bg1"/>
                </a:solidFill>
              </a:rPr>
              <a:t>For patients on warfarin</a:t>
            </a:r>
          </a:p>
          <a:p>
            <a:pPr lvl="1">
              <a:buClr>
                <a:schemeClr val="accent2"/>
              </a:buClr>
            </a:pPr>
            <a:r>
              <a:rPr lang="en-AU" sz="1600" dirty="0">
                <a:solidFill>
                  <a:schemeClr val="bg1"/>
                </a:solidFill>
              </a:rPr>
              <a:t>Closely monitor the INR and titrate warfarin dose to ensure INR remains within the target range</a:t>
            </a:r>
          </a:p>
          <a:p>
            <a:pPr>
              <a:buClr>
                <a:schemeClr val="accent2"/>
              </a:buClr>
            </a:pPr>
            <a:r>
              <a:rPr lang="en-AU" sz="1800" dirty="0">
                <a:solidFill>
                  <a:schemeClr val="bg1"/>
                </a:solidFill>
              </a:rPr>
              <a:t>For patients on a NOAC</a:t>
            </a:r>
          </a:p>
          <a:p>
            <a:pPr lvl="1">
              <a:buClr>
                <a:schemeClr val="accent2"/>
              </a:buClr>
            </a:pPr>
            <a:r>
              <a:rPr lang="en-AU" sz="1600" dirty="0">
                <a:solidFill>
                  <a:schemeClr val="bg1"/>
                </a:solidFill>
              </a:rPr>
              <a:t>Ensure an appropriate dose is chosen according to age and renal function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956151-4316-42B5-B2AE-5F3F83CCE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744315"/>
              </p:ext>
            </p:extLst>
          </p:nvPr>
        </p:nvGraphicFramePr>
        <p:xfrm>
          <a:off x="3810338" y="3429000"/>
          <a:ext cx="7735551" cy="3114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4254">
                  <a:extLst>
                    <a:ext uri="{9D8B030D-6E8A-4147-A177-3AD203B41FA5}">
                      <a16:colId xmlns:a16="http://schemas.microsoft.com/office/drawing/2014/main" val="1432666803"/>
                    </a:ext>
                  </a:extLst>
                </a:gridCol>
                <a:gridCol w="5681297">
                  <a:extLst>
                    <a:ext uri="{9D8B030D-6E8A-4147-A177-3AD203B41FA5}">
                      <a16:colId xmlns:a16="http://schemas.microsoft.com/office/drawing/2014/main" val="3013087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The HAS-BLED Tool</a:t>
                      </a:r>
                    </a:p>
                    <a:p>
                      <a:pPr algn="ctr"/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*Modifiable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Each criteria = 1 point</a:t>
                      </a:r>
                    </a:p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A score of ≥3 denotes a high risk of bleeding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626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>
                          <a:solidFill>
                            <a:schemeClr val="bg1"/>
                          </a:solidFill>
                        </a:rPr>
                        <a:t>H*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Hypertension, uncontrolled (systolic BP &gt; 160)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32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Abnormal liver or renal function (1 point each)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25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Stroke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385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Bleeding history (or anaemia), esp. a prior major bleed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079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>
                          <a:solidFill>
                            <a:schemeClr val="bg1"/>
                          </a:solidFill>
                        </a:rPr>
                        <a:t>L*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Labile INR (INR in therapeutic range &lt; 60% of the time)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302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Elderly (age &gt; 65 years)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076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>
                          <a:solidFill>
                            <a:schemeClr val="bg1"/>
                          </a:solidFill>
                        </a:rPr>
                        <a:t>D*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Drugs (i.e., antiplatelet drugs, NSAIDs, alcohol &gt; 8 drinks/week)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885444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CD52E6-5011-47D7-9095-CE48B398BD63}"/>
              </a:ext>
            </a:extLst>
          </p:cNvPr>
          <p:cNvSpPr txBox="1">
            <a:spLocks/>
          </p:cNvSpPr>
          <p:nvPr/>
        </p:nvSpPr>
        <p:spPr>
          <a:xfrm>
            <a:off x="645132" y="3429000"/>
            <a:ext cx="3165206" cy="3114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AU" sz="1800" dirty="0">
                <a:solidFill>
                  <a:schemeClr val="bg1"/>
                </a:solidFill>
              </a:rPr>
              <a:t>The HAS-BLED tool is used to</a:t>
            </a:r>
            <a:r>
              <a:rPr lang="en-AU" sz="1800" b="1" dirty="0">
                <a:solidFill>
                  <a:schemeClr val="bg1"/>
                </a:solidFill>
              </a:rPr>
              <a:t> identify and mange </a:t>
            </a:r>
            <a:r>
              <a:rPr lang="en-AU" sz="1800" dirty="0">
                <a:solidFill>
                  <a:schemeClr val="bg1"/>
                </a:solidFill>
              </a:rPr>
              <a:t>modifiable bleeding risk factors.</a:t>
            </a:r>
          </a:p>
          <a:p>
            <a:pPr>
              <a:buClr>
                <a:schemeClr val="accent2"/>
              </a:buClr>
            </a:pPr>
            <a:r>
              <a:rPr lang="en-AU" sz="1800" dirty="0">
                <a:solidFill>
                  <a:schemeClr val="bg1"/>
                </a:solidFill>
              </a:rPr>
              <a:t>The HAS-BLED score should </a:t>
            </a:r>
            <a:r>
              <a:rPr lang="en-AU" sz="1800" b="1" dirty="0">
                <a:solidFill>
                  <a:schemeClr val="bg1"/>
                </a:solidFill>
              </a:rPr>
              <a:t>not</a:t>
            </a:r>
            <a:r>
              <a:rPr lang="en-AU" sz="1800" dirty="0">
                <a:solidFill>
                  <a:schemeClr val="bg1"/>
                </a:solidFill>
              </a:rPr>
              <a:t> be used to decide whether or not to use an anticoagulant for prevention of thromboembolism in AF</a:t>
            </a:r>
          </a:p>
        </p:txBody>
      </p:sp>
    </p:spTree>
    <p:extLst>
      <p:ext uri="{BB962C8B-B14F-4D97-AF65-F5344CB8AC3E}">
        <p14:creationId xmlns:p14="http://schemas.microsoft.com/office/powerpoint/2010/main" val="2027323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C34F0-B0A0-4F49-A482-5CD697D3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Minimising Bleeding Risk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BAED8-E98A-4E2F-A3FE-4D18B7923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853248"/>
            <a:ext cx="10899778" cy="4395151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In addition to the HAS-BLED criteria, consider the person’s risk of </a:t>
            </a:r>
            <a:r>
              <a:rPr lang="en-AU" b="1" dirty="0">
                <a:solidFill>
                  <a:schemeClr val="bg1"/>
                </a:solidFill>
              </a:rPr>
              <a:t>falls</a:t>
            </a:r>
            <a:r>
              <a:rPr lang="en-AU" dirty="0">
                <a:solidFill>
                  <a:schemeClr val="bg1"/>
                </a:solidFill>
              </a:rPr>
              <a:t>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Risk of falls might be reduced by falls prevention programs and allied health reviews (e.g., physiotherapy and occupational therapy)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Recurrent falls despite efforts to minimise the risk of falls may result in a decision to cease anticoagulant therapy, as a fall in a person who is taking oral anticoagulants can lead to a catastrophic intracranial haemorrhage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2878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F9C2-BD76-4D16-B23D-895BDFB7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Triple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35310-A392-488B-B4E3-50CF7BB6C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451429"/>
            <a:ext cx="10900758" cy="4953854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Refers to treatment with an </a:t>
            </a:r>
            <a:r>
              <a:rPr lang="en-AU" b="1" dirty="0">
                <a:solidFill>
                  <a:schemeClr val="bg1"/>
                </a:solidFill>
              </a:rPr>
              <a:t>anticoagulant</a:t>
            </a:r>
            <a:r>
              <a:rPr lang="en-AU" dirty="0">
                <a:solidFill>
                  <a:schemeClr val="bg1"/>
                </a:solidFill>
              </a:rPr>
              <a:t> indicated for stroke prevention in AF </a:t>
            </a:r>
            <a:r>
              <a:rPr lang="en-AU" u="sng" dirty="0">
                <a:solidFill>
                  <a:schemeClr val="bg1"/>
                </a:solidFill>
              </a:rPr>
              <a:t>PLUS</a:t>
            </a:r>
            <a:r>
              <a:rPr lang="en-AU" dirty="0">
                <a:solidFill>
                  <a:schemeClr val="bg1"/>
                </a:solidFill>
              </a:rPr>
              <a:t> dual antiplatelet therapy with </a:t>
            </a:r>
            <a:r>
              <a:rPr lang="en-AU" b="1" dirty="0">
                <a:solidFill>
                  <a:schemeClr val="bg1"/>
                </a:solidFill>
              </a:rPr>
              <a:t>aspirin</a:t>
            </a:r>
            <a:r>
              <a:rPr lang="en-AU" dirty="0">
                <a:solidFill>
                  <a:schemeClr val="bg1"/>
                </a:solidFill>
              </a:rPr>
              <a:t> and a </a:t>
            </a:r>
            <a:r>
              <a:rPr lang="en-AU" b="1" dirty="0">
                <a:solidFill>
                  <a:schemeClr val="bg1"/>
                </a:solidFill>
              </a:rPr>
              <a:t>P2Y</a:t>
            </a:r>
            <a:r>
              <a:rPr lang="en-AU" b="1" baseline="-25000" dirty="0">
                <a:solidFill>
                  <a:schemeClr val="bg1"/>
                </a:solidFill>
              </a:rPr>
              <a:t>12</a:t>
            </a:r>
            <a:r>
              <a:rPr lang="en-AU" b="1" dirty="0">
                <a:solidFill>
                  <a:schemeClr val="bg1"/>
                </a:solidFill>
              </a:rPr>
              <a:t> inhibitor </a:t>
            </a:r>
            <a:r>
              <a:rPr lang="en-AU" dirty="0">
                <a:solidFill>
                  <a:schemeClr val="bg1"/>
                </a:solidFill>
              </a:rPr>
              <a:t>indicated after an acute coronary syndrome and/or stent insertion</a:t>
            </a:r>
            <a:endParaRPr lang="en-AU" b="1" dirty="0">
              <a:solidFill>
                <a:schemeClr val="bg1"/>
              </a:solidFill>
            </a:endParaRP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Note: In this situation, </a:t>
            </a:r>
            <a:r>
              <a:rPr lang="en-AU" b="1" dirty="0">
                <a:solidFill>
                  <a:schemeClr val="bg1"/>
                </a:solidFill>
              </a:rPr>
              <a:t>clopidogrel</a:t>
            </a:r>
            <a:r>
              <a:rPr lang="en-AU" dirty="0">
                <a:solidFill>
                  <a:schemeClr val="bg1"/>
                </a:solidFill>
              </a:rPr>
              <a:t> is the recommended P2Y</a:t>
            </a:r>
            <a:r>
              <a:rPr lang="en-AU" baseline="-25000" dirty="0">
                <a:solidFill>
                  <a:schemeClr val="bg1"/>
                </a:solidFill>
              </a:rPr>
              <a:t>12</a:t>
            </a:r>
            <a:r>
              <a:rPr lang="en-AU" dirty="0">
                <a:solidFill>
                  <a:schemeClr val="bg1"/>
                </a:solidFill>
              </a:rPr>
              <a:t> inhibitor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AU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With regards to the anticoagulant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For patients on warfarin with a usual target INR of 2-3, tighter control to a target of 2-2.5 is recommended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For patients on rivaroxaban, reduce the rivaroxaban dose from 20mg to 15mg daily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For patients on dabigatran, reduce the dabigatran dose from 150mg BD to 110mg BD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AU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The risk of gastrointestinal bleeding in patients on triple therapy can be reduced by concomitant administration of a proton pump inhibitor (PPI), e.g., pantoprazole </a:t>
            </a:r>
          </a:p>
          <a:p>
            <a:pPr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Duration of triple therapy should be as short as possible to minimise bleeding, while ensuring adequate coverage of the initial period post-ACS or stenting that is associated with the highest thrombotic risk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Ensure there is a plan regarding the intended duration of triple therapy</a:t>
            </a:r>
          </a:p>
        </p:txBody>
      </p:sp>
    </p:spTree>
    <p:extLst>
      <p:ext uri="{BB962C8B-B14F-4D97-AF65-F5344CB8AC3E}">
        <p14:creationId xmlns:p14="http://schemas.microsoft.com/office/powerpoint/2010/main" val="166276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18B22-6C3C-447F-8E70-A0FFD6EF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06419"/>
            <a:ext cx="9404723" cy="1005692"/>
          </a:xfrm>
        </p:spPr>
        <p:txBody>
          <a:bodyPr anchor="ctr"/>
          <a:lstStyle/>
          <a:p>
            <a:r>
              <a:rPr lang="en-AU" dirty="0">
                <a:solidFill>
                  <a:schemeClr val="bg1"/>
                </a:solidFill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A767E-5BC7-4498-B030-AB689D415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412111"/>
            <a:ext cx="10652523" cy="4836289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AU" sz="1800" dirty="0">
                <a:solidFill>
                  <a:schemeClr val="bg1"/>
                </a:solidFill>
              </a:rPr>
              <a:t>Understand what atrial fibrillation is and the different types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AU" sz="1800" dirty="0">
                <a:solidFill>
                  <a:schemeClr val="bg1"/>
                </a:solidFill>
              </a:rPr>
              <a:t>List the possible symptoms / clinical manifestations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AU" sz="1800" dirty="0">
                <a:solidFill>
                  <a:schemeClr val="bg1"/>
                </a:solidFill>
              </a:rPr>
              <a:t>Understand the epidemiology and risk factors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AU" sz="1800" dirty="0">
                <a:solidFill>
                  <a:schemeClr val="bg1"/>
                </a:solidFill>
              </a:rPr>
              <a:t>Understand the approach to screening and diagnosis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AU" sz="1800" dirty="0">
                <a:solidFill>
                  <a:schemeClr val="bg1"/>
                </a:solidFill>
              </a:rPr>
              <a:t>Understand the sequelae / prognosis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AU" sz="1800" dirty="0">
                <a:solidFill>
                  <a:schemeClr val="bg1"/>
                </a:solidFill>
              </a:rPr>
              <a:t>Be able to describe the approach to management of atrial fibrillation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endParaRPr lang="en-AU" sz="1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AU" sz="1800" b="1" dirty="0">
                <a:solidFill>
                  <a:schemeClr val="bg1"/>
                </a:solidFill>
              </a:rPr>
              <a:t>Be able to compare and contrast options for the treatment of the dysrhythmia itself (i.e., rate vs rhythm control)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AU" sz="1800" b="1" dirty="0">
                <a:solidFill>
                  <a:schemeClr val="bg1"/>
                </a:solidFill>
              </a:rPr>
              <a:t>Be able to provide individualised advice as to whether or not therapeutic anticoagulation is required for prevention of thromboembolic complications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AU" sz="1600" b="1" dirty="0">
                <a:solidFill>
                  <a:schemeClr val="bg1"/>
                </a:solidFill>
              </a:rPr>
              <a:t>If anticoagulation is indicated, outline the option(s) and justify your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0706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BDC5E-2FD8-4932-805C-0002BBF8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Triple Therapy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37974-3CB9-4633-8340-21C1C298B7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6" b="4814"/>
          <a:stretch/>
        </p:blipFill>
        <p:spPr>
          <a:xfrm>
            <a:off x="6096000" y="0"/>
            <a:ext cx="5275985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8A4EBA-8092-455A-95CB-DC3EE9229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7828"/>
            <a:ext cx="5449889" cy="5000171"/>
          </a:xfrm>
        </p:spPr>
        <p:txBody>
          <a:bodyPr anchor="b"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AU" sz="19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Recommended duration of triple therapy post-elective coronary stenting 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endParaRPr lang="en-AU" sz="17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en-AU" sz="17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Compared to…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endParaRPr lang="en-AU" sz="17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AU" sz="19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Recommended duration of triple therapy post-ACS with or without coronary stent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endParaRPr lang="en-AU" sz="19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endParaRPr lang="en-AU" sz="19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AU" sz="19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 need to memorise this 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endParaRPr lang="en-AU" sz="19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en-AU" sz="19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en-AU" sz="12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endParaRPr lang="en-AU" sz="12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endParaRPr lang="en-AU" sz="12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endParaRPr lang="en-AU" sz="12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endParaRPr lang="en-AU" sz="12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en-AU" sz="12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en-AU" sz="12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en-AU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Image taken from: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en-AU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National Heart Foundation of Australia &amp; Cardiac Society of Australia and New Zealand. Australian Clinical Guidelines for the Diagnosis and Management of Atrial Fibrillation 2018. National Heart Foundation website. </a:t>
            </a:r>
            <a:r>
              <a:rPr lang="en-AU" sz="1200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https://www.heartlungcirc.org/action/showPdf?pii=S1443-9506%2818%2931778-5</a:t>
            </a:r>
            <a:r>
              <a:rPr lang="en-AU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7218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88CB1-1724-42E0-8477-94DC45AD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Atrial Fibrillation -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6FD45-8001-4721-89E6-18A998A0E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853248"/>
            <a:ext cx="10900757" cy="4395151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2 main treatment considerations: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Rate vs Rhythm Control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Anticoagulant Therapy for Stroke Prevention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Predicting stroke risk using the CHA</a:t>
            </a:r>
            <a:r>
              <a:rPr lang="en-AU" baseline="-25000" dirty="0">
                <a:solidFill>
                  <a:schemeClr val="bg1"/>
                </a:solidFill>
              </a:rPr>
              <a:t>2</a:t>
            </a:r>
            <a:r>
              <a:rPr lang="en-AU" dirty="0">
                <a:solidFill>
                  <a:schemeClr val="bg1"/>
                </a:solidFill>
              </a:rPr>
              <a:t>DS</a:t>
            </a:r>
            <a:r>
              <a:rPr lang="en-AU" baseline="-25000" dirty="0">
                <a:solidFill>
                  <a:schemeClr val="bg1"/>
                </a:solidFill>
              </a:rPr>
              <a:t>2</a:t>
            </a:r>
            <a:r>
              <a:rPr lang="en-AU" dirty="0">
                <a:solidFill>
                  <a:schemeClr val="bg1"/>
                </a:solidFill>
              </a:rPr>
              <a:t>VA score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Minimising bleed risk using the HAS-BLED score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AU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Also remember to optimise treatment of comorbidities </a:t>
            </a:r>
          </a:p>
          <a:p>
            <a:pPr lvl="1"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  <a:p>
            <a:pPr lvl="1"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46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AAF25-0225-417A-B53E-1B32DD03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1C53B-A198-4759-9F7E-9BC14EE7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853248"/>
            <a:ext cx="10469338" cy="4395151"/>
          </a:xfrm>
        </p:spPr>
        <p:txBody>
          <a:bodyPr/>
          <a:lstStyle/>
          <a:p>
            <a:pPr lvl="0">
              <a:buClrTx/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National Heart Foundation of Australia &amp; Cardiac Society of Australia and New Zealand. Australian Clinical Guidelines for the Diagnosis and Management of Atrial Fibrillation 2018. National Heart Foundation website. </a:t>
            </a:r>
            <a:r>
              <a:rPr lang="en-AU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https://www.heartlungcirc.org/action/showPdf?pii=S1443-9506%2818%2931778-5</a:t>
            </a:r>
            <a:r>
              <a:rPr lang="en-A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>
              <a:buClrTx/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Atrial Fibrillation. In: </a:t>
            </a:r>
            <a:r>
              <a:rPr lang="en-AU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eTG</a:t>
            </a:r>
            <a:r>
              <a:rPr lang="en-A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complete (Cardiovascular). Therapeutic Guidelines. Updated December 2019.  </a:t>
            </a:r>
          </a:p>
          <a:p>
            <a:pPr lvl="0">
              <a:buClrTx/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AMH Online.</a:t>
            </a:r>
          </a:p>
        </p:txBody>
      </p:sp>
    </p:spTree>
    <p:extLst>
      <p:ext uri="{BB962C8B-B14F-4D97-AF65-F5344CB8AC3E}">
        <p14:creationId xmlns:p14="http://schemas.microsoft.com/office/powerpoint/2010/main" val="259729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8A7EC-6921-4F4A-983C-873BDA3EE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8735"/>
            <a:ext cx="12192000" cy="1400530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Rate vs. Rhythm Control</a:t>
            </a:r>
          </a:p>
        </p:txBody>
      </p:sp>
    </p:spTree>
    <p:extLst>
      <p:ext uri="{BB962C8B-B14F-4D97-AF65-F5344CB8AC3E}">
        <p14:creationId xmlns:p14="http://schemas.microsoft.com/office/powerpoint/2010/main" val="405438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3C35-E228-46F5-9D06-27809C8B6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Rate vs Rhythm Control in AF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AEED90E-6DA1-486F-A482-DC21119F2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961241"/>
              </p:ext>
            </p:extLst>
          </p:nvPr>
        </p:nvGraphicFramePr>
        <p:xfrm>
          <a:off x="646111" y="1252117"/>
          <a:ext cx="10899778" cy="51544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19102">
                  <a:extLst>
                    <a:ext uri="{9D8B030D-6E8A-4147-A177-3AD203B41FA5}">
                      <a16:colId xmlns:a16="http://schemas.microsoft.com/office/drawing/2014/main" val="1286519832"/>
                    </a:ext>
                  </a:extLst>
                </a:gridCol>
                <a:gridCol w="4285292">
                  <a:extLst>
                    <a:ext uri="{9D8B030D-6E8A-4147-A177-3AD203B41FA5}">
                      <a16:colId xmlns:a16="http://schemas.microsoft.com/office/drawing/2014/main" val="3387011825"/>
                    </a:ext>
                  </a:extLst>
                </a:gridCol>
                <a:gridCol w="4295384">
                  <a:extLst>
                    <a:ext uri="{9D8B030D-6E8A-4147-A177-3AD203B41FA5}">
                      <a16:colId xmlns:a16="http://schemas.microsoft.com/office/drawing/2014/main" val="1392060236"/>
                    </a:ext>
                  </a:extLst>
                </a:gridCol>
              </a:tblGrid>
              <a:tr h="398080"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bg1"/>
                          </a:solidFill>
                        </a:rPr>
                        <a:t>Rate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bg1"/>
                          </a:solidFill>
                        </a:rPr>
                        <a:t>Rhythm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912089"/>
                  </a:ext>
                </a:extLst>
              </a:tr>
              <a:tr h="944393">
                <a:tc>
                  <a:txBody>
                    <a:bodyPr/>
                    <a:lstStyle/>
                    <a:p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Aims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Aims to slow down AV nodal conduction to control the ventricular rate while accepting that the patient will remain in atrial fibrillation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Aims to treat the atrial fibrillation by reverting to a </a:t>
                      </a:r>
                      <a:r>
                        <a:rPr lang="en-AU" sz="1400" b="1" dirty="0">
                          <a:solidFill>
                            <a:schemeClr val="bg1"/>
                          </a:solidFill>
                        </a:rPr>
                        <a:t>normal sinus rhythm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848758"/>
                  </a:ext>
                </a:extLst>
              </a:tr>
              <a:tr h="1206838">
                <a:tc>
                  <a:txBody>
                    <a:bodyPr/>
                    <a:lstStyle/>
                    <a:p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Medications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Beta blockers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Non-dihydropyridine calcium channel blockers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Digoxin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Amiodarone (not 1</a:t>
                      </a:r>
                      <a:r>
                        <a:rPr lang="en-AU" sz="14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 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Amiodarone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Sotalol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Flecainide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Disopyramide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Lidocaine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31034"/>
                  </a:ext>
                </a:extLst>
              </a:tr>
              <a:tr h="1019712">
                <a:tc>
                  <a:txBody>
                    <a:bodyPr/>
                    <a:lstStyle/>
                    <a:p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Over time, many patients with AF progress from paroxysmal to persistent AF. Persistent AF is often unresponsive to rhythm control.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Generally better tolerated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Can improve symptoms and possibly reduce the incidence of stroke </a:t>
                      </a:r>
                      <a:r>
                        <a:rPr lang="en-AU" sz="1400" b="1" dirty="0">
                          <a:solidFill>
                            <a:schemeClr val="bg1"/>
                          </a:solidFill>
                        </a:rPr>
                        <a:t>(but still need anticoagulation)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069300"/>
                  </a:ext>
                </a:extLst>
              </a:tr>
              <a:tr h="1584143">
                <a:tc>
                  <a:txBody>
                    <a:bodyPr/>
                    <a:lstStyle/>
                    <a:p>
                      <a:r>
                        <a:rPr lang="en-AU" b="1" dirty="0">
                          <a:solidFill>
                            <a:schemeClr val="bg1"/>
                          </a:solidFill>
                        </a:rPr>
                        <a:t>Cons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May be inferior to rhythm control if the patient has highly symptomatic acute 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May be associated with increased risk of adverse effects due to negative inotropic effects (so watch out in heart failure) and pro-arrhythmic effects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Amiodarone is the least negatively inotropic antiarrhythmic and so it is safe in heart 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928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850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7391-A5B9-4C3A-BFED-D55E47459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Rate vs Rhythm Control in AF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0C809-09B5-4D1C-BFB1-44C6C187F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5630256" cy="4395151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AFFIRM and RACE trials 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 both rate control and rhythm control are acceptable approaches to treatment of AF</a:t>
            </a: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Risks generally outweigh the benefits associated with maintenance (long-term) antiarrhythmic medications</a:t>
            </a: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Therefore, rate control is more common</a:t>
            </a: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However, some factors that may favour a rhythm control strategy are listed in the table 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B3CF20-BA50-4099-89FD-192BE422CABA}"/>
              </a:ext>
            </a:extLst>
          </p:cNvPr>
          <p:cNvGrpSpPr/>
          <p:nvPr/>
        </p:nvGrpSpPr>
        <p:grpSpPr>
          <a:xfrm>
            <a:off x="6222548" y="1509486"/>
            <a:ext cx="5323341" cy="4738913"/>
            <a:chOff x="6222548" y="1853248"/>
            <a:chExt cx="5323341" cy="46726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F61CB0-7883-4057-8F21-9FB1AC739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2548" y="1853248"/>
              <a:ext cx="5323341" cy="402532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4DC7DB-A573-4775-AC43-FCAD276DE8BB}"/>
                </a:ext>
              </a:extLst>
            </p:cNvPr>
            <p:cNvSpPr txBox="1"/>
            <p:nvPr/>
          </p:nvSpPr>
          <p:spPr>
            <a:xfrm>
              <a:off x="6275388" y="5601082"/>
              <a:ext cx="5217660" cy="9248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lnSpc>
                  <a:spcPct val="110000"/>
                </a:lnSpc>
                <a:spcBef>
                  <a:spcPts val="0"/>
                </a:spcBef>
                <a:buClr>
                  <a:schemeClr val="accent2"/>
                </a:buClr>
                <a:buNone/>
              </a:pPr>
              <a:r>
                <a:rPr lang="en-AU" sz="10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Image taken from: </a:t>
              </a:r>
            </a:p>
            <a:p>
              <a:pPr marL="0" indent="0">
                <a:lnSpc>
                  <a:spcPct val="110000"/>
                </a:lnSpc>
                <a:spcBef>
                  <a:spcPts val="0"/>
                </a:spcBef>
                <a:buClr>
                  <a:schemeClr val="accent2"/>
                </a:buClr>
                <a:buNone/>
              </a:pPr>
              <a:r>
                <a:rPr lang="en-AU" sz="10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National Heart Foundation of Australia &amp; Cardiac Society of Australia and New Zealand. Australian Clinical Guidelines for the Diagnosis and Management of Atrial Fibrillation 2018. National Heart Foundation website. </a:t>
              </a:r>
              <a:r>
                <a:rPr lang="en-AU" sz="1000" u="sng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https://www.heartlungcirc.org/action/showPdf?pii=S1443-9506%2818%2931778-5</a:t>
              </a:r>
              <a:r>
                <a:rPr lang="en-AU" sz="10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889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1A2C-973C-4B37-A788-5026FBCF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Rate Control in 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0AE11-5960-4BC7-B8CE-C7CADE74A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494971"/>
            <a:ext cx="10900758" cy="4910311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Aim for a resting heart rate of &lt; 110 beats per minute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Oral therapy is usually sufficient to achieve rate control (intravenous therapy is rarely needed)</a:t>
            </a:r>
          </a:p>
          <a:p>
            <a:pPr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First line therapies for rate control are atenolol and metoprolol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Start at low doses and increase up to max recommended dose if tolerated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For patients with LV dysfunction (LV EF &lt; 40%), use one of the beta blockers recommended for use in heart failure (i.e., only bisoprolol, carvedilol, metoprolol XR, or nebivolol)</a:t>
            </a:r>
          </a:p>
          <a:p>
            <a:pPr lvl="1"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Second line therapies are diltiazem or verapamil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Must not be used for patients with LV dysfunction </a:t>
            </a:r>
          </a:p>
          <a:p>
            <a:pPr marL="457200" lvl="1" indent="0">
              <a:buClr>
                <a:schemeClr val="accent2"/>
              </a:buClr>
              <a:buNone/>
            </a:pP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8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C93868-83DF-4E6F-8BD5-095DD0408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5" t="5740" r="4594" b="5651"/>
          <a:stretch/>
        </p:blipFill>
        <p:spPr>
          <a:xfrm>
            <a:off x="5660571" y="35621"/>
            <a:ext cx="6531429" cy="68223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6779D9-2665-4A59-9D1E-72AEFBE1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5856289" cy="1400530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Rate Control in AF</a:t>
            </a: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441DAB-A471-497A-A23E-A3E3F93AF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259527"/>
            <a:ext cx="5015440" cy="4374565"/>
          </a:xfrm>
        </p:spPr>
        <p:txBody>
          <a:bodyPr anchor="ctr">
            <a:normAutofit/>
          </a:bodyPr>
          <a:lstStyle/>
          <a:p>
            <a:pPr>
              <a:buClr>
                <a:schemeClr val="accent2"/>
              </a:buClr>
            </a:pPr>
            <a:r>
              <a:rPr lang="en-AU" sz="1800" dirty="0">
                <a:solidFill>
                  <a:schemeClr val="bg1"/>
                </a:solidFill>
              </a:rPr>
              <a:t>Digoxin is especially useful for patients with both AF and heart failure </a:t>
            </a:r>
          </a:p>
          <a:p>
            <a:pPr lvl="1">
              <a:buClr>
                <a:schemeClr val="accent2"/>
              </a:buClr>
            </a:pPr>
            <a:r>
              <a:rPr lang="en-AU" sz="1600" dirty="0">
                <a:solidFill>
                  <a:schemeClr val="bg1"/>
                </a:solidFill>
              </a:rPr>
              <a:t>Digoxin monotherapy may lack efficacy</a:t>
            </a:r>
          </a:p>
          <a:p>
            <a:pPr lvl="1">
              <a:buClr>
                <a:schemeClr val="accent2"/>
              </a:buClr>
            </a:pPr>
            <a:r>
              <a:rPr lang="en-AU" sz="1600" dirty="0">
                <a:solidFill>
                  <a:schemeClr val="bg1"/>
                </a:solidFill>
              </a:rPr>
              <a:t>It is most effective if it can be used with a beta blocker (i.e., in stable euvolaemic heart failure)</a:t>
            </a:r>
          </a:p>
          <a:p>
            <a:pPr lvl="1">
              <a:buClr>
                <a:schemeClr val="accent2"/>
              </a:buClr>
            </a:pPr>
            <a:endParaRPr lang="en-AU" sz="1600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sz="1800" dirty="0">
                <a:solidFill>
                  <a:schemeClr val="bg1"/>
                </a:solidFill>
              </a:rPr>
              <a:t>Amiodarone is reserved as a last line option</a:t>
            </a:r>
          </a:p>
          <a:p>
            <a:pPr lvl="1">
              <a:buClr>
                <a:schemeClr val="accent2"/>
              </a:buClr>
            </a:pPr>
            <a:r>
              <a:rPr lang="en-AU" sz="1600" dirty="0">
                <a:solidFill>
                  <a:schemeClr val="bg1"/>
                </a:solidFill>
              </a:rPr>
              <a:t>It can be added if the aforementioned therapies are contraindicated or not sufficiently controlling the ventricular rate</a:t>
            </a:r>
          </a:p>
          <a:p>
            <a:pPr lvl="1">
              <a:buClr>
                <a:schemeClr val="accent2"/>
              </a:buClr>
            </a:pPr>
            <a:r>
              <a:rPr lang="en-AU" sz="1600" dirty="0">
                <a:solidFill>
                  <a:schemeClr val="bg1"/>
                </a:solidFill>
              </a:rPr>
              <a:t>Amiodarone has many adverse effects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A91BA-F266-4128-9900-F81937D09BAE}"/>
              </a:ext>
            </a:extLst>
          </p:cNvPr>
          <p:cNvSpPr txBox="1"/>
          <p:nvPr/>
        </p:nvSpPr>
        <p:spPr>
          <a:xfrm>
            <a:off x="645131" y="5894109"/>
            <a:ext cx="5015440" cy="92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en-A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Figure taken from: National Heart Foundation of Australia &amp; Cardiac Society of Australia and New Zealand. Australian Clinical Guidelines for the Diagnosis and Management of Atrial Fibrillation 2018. National Heart Foundation website. </a:t>
            </a:r>
            <a:r>
              <a:rPr lang="en-AU" sz="1000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https://www.heartlungcirc.org/action/showPdf?pii=S1443-9506%2818%2931778-5</a:t>
            </a:r>
            <a:r>
              <a:rPr lang="en-AU" sz="1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618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828E-B04B-405C-AE15-8BD2E070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Rhythm Control in 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6E08B-8547-4F51-A598-8657041A2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558344"/>
            <a:ext cx="10900758" cy="4846938"/>
          </a:xfrm>
        </p:spPr>
        <p:txBody>
          <a:bodyPr anchor="ctr">
            <a:normAutofit fontScale="85000" lnSpcReduction="20000"/>
          </a:bodyPr>
          <a:lstStyle/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Antiarrhythmic drug therapy has 2 main goals: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Termination of an arrhythmia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Prevention of recurring arrhythmia </a:t>
            </a:r>
          </a:p>
          <a:p>
            <a:pPr>
              <a:buClr>
                <a:schemeClr val="accent2"/>
              </a:buClr>
            </a:pPr>
            <a:endParaRPr lang="en-AU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In patients with </a:t>
            </a:r>
            <a:r>
              <a:rPr lang="en-AU" b="1" dirty="0">
                <a:solidFill>
                  <a:schemeClr val="bg1"/>
                </a:solidFill>
                <a:sym typeface="Wingdings" panose="05000000000000000000" pitchFamily="2" charset="2"/>
              </a:rPr>
              <a:t>acute symptomatic 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AF who are known to have been in AF for more than 48 hours or for an unknown duration  who are not already anticoagulated: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Consider the risk that a left atrial thrombus has developed due to the AF and wait until this is excluded with echocardiography before attempting cardioversion for </a:t>
            </a:r>
            <a:r>
              <a:rPr lang="en-AU" b="1" dirty="0">
                <a:solidFill>
                  <a:schemeClr val="bg1"/>
                </a:solidFill>
                <a:sym typeface="Wingdings" panose="05000000000000000000" pitchFamily="2" charset="2"/>
              </a:rPr>
              <a:t>acute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rhythm control (because electrical or pharmacological cardioversion can cause a clot to break loose and cause an embolism)</a:t>
            </a:r>
          </a:p>
          <a:p>
            <a:pPr lvl="1">
              <a:buClr>
                <a:schemeClr val="accent2"/>
              </a:buClr>
            </a:pPr>
            <a:endParaRPr lang="en-AU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For </a:t>
            </a:r>
            <a:r>
              <a:rPr lang="en-AU" b="1" dirty="0">
                <a:solidFill>
                  <a:schemeClr val="bg1"/>
                </a:solidFill>
                <a:sym typeface="Wingdings" panose="05000000000000000000" pitchFamily="2" charset="2"/>
              </a:rPr>
              <a:t>chronic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rhythm control </a:t>
            </a:r>
          </a:p>
          <a:p>
            <a:pPr lvl="1">
              <a:buClr>
                <a:schemeClr val="accent2"/>
              </a:buClr>
            </a:pPr>
            <a:r>
              <a:rPr lang="en-AU" b="1" dirty="0">
                <a:solidFill>
                  <a:schemeClr val="bg1"/>
                </a:solidFill>
                <a:sym typeface="Wingdings" panose="05000000000000000000" pitchFamily="2" charset="2"/>
              </a:rPr>
              <a:t>Flecainide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is used first-line in patients </a:t>
            </a:r>
            <a:r>
              <a:rPr lang="en-AU" b="1" dirty="0">
                <a:solidFill>
                  <a:schemeClr val="bg1"/>
                </a:solidFill>
                <a:sym typeface="Wingdings" panose="05000000000000000000" pitchFamily="2" charset="2"/>
              </a:rPr>
              <a:t>without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HFrEF or coronary artery disease </a:t>
            </a:r>
          </a:p>
          <a:p>
            <a:pPr lvl="1">
              <a:buClr>
                <a:schemeClr val="accent2"/>
              </a:buClr>
            </a:pPr>
            <a:r>
              <a:rPr lang="en-AU" b="1" dirty="0">
                <a:solidFill>
                  <a:schemeClr val="bg1"/>
                </a:solidFill>
                <a:sym typeface="Wingdings" panose="05000000000000000000" pitchFamily="2" charset="2"/>
              </a:rPr>
              <a:t>Amiodarone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is used first-line in patients </a:t>
            </a:r>
            <a:r>
              <a:rPr lang="en-AU" b="1" dirty="0">
                <a:solidFill>
                  <a:schemeClr val="bg1"/>
                </a:solidFill>
                <a:sym typeface="Wingdings" panose="05000000000000000000" pitchFamily="2" charset="2"/>
              </a:rPr>
              <a:t>with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 HFrEF or coronary artery disease 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For all other patients, amiodarone is second line</a:t>
            </a:r>
          </a:p>
          <a:p>
            <a:pPr lvl="3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Although it has superior efficacy over other antiarrhythmic drugs, it has more adverse effects</a:t>
            </a:r>
          </a:p>
          <a:p>
            <a:pPr lvl="1">
              <a:buClr>
                <a:schemeClr val="accent2"/>
              </a:buClr>
            </a:pPr>
            <a:r>
              <a:rPr lang="en-AU" b="1" dirty="0">
                <a:solidFill>
                  <a:schemeClr val="bg1"/>
                </a:solidFill>
              </a:rPr>
              <a:t>Sotalol</a:t>
            </a:r>
            <a:r>
              <a:rPr lang="en-AU" dirty="0">
                <a:solidFill>
                  <a:schemeClr val="bg1"/>
                </a:solidFill>
              </a:rPr>
              <a:t> may be considered but requires close monitoring of the QT interval</a:t>
            </a:r>
          </a:p>
        </p:txBody>
      </p:sp>
    </p:spTree>
    <p:extLst>
      <p:ext uri="{BB962C8B-B14F-4D97-AF65-F5344CB8AC3E}">
        <p14:creationId xmlns:p14="http://schemas.microsoft.com/office/powerpoint/2010/main" val="4178605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7553</TotalTime>
  <Words>2839</Words>
  <Application>Microsoft Office PowerPoint</Application>
  <PresentationFormat>Widescreen</PresentationFormat>
  <Paragraphs>354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Century Gothic</vt:lpstr>
      <vt:lpstr>Wingdings</vt:lpstr>
      <vt:lpstr>Wingdings 3</vt:lpstr>
      <vt:lpstr>Ion</vt:lpstr>
      <vt:lpstr>Atrial Fibrillation</vt:lpstr>
      <vt:lpstr>PowerPoint Presentation</vt:lpstr>
      <vt:lpstr>Learning Objectives</vt:lpstr>
      <vt:lpstr>Rate vs. Rhythm Control</vt:lpstr>
      <vt:lpstr>Rate vs Rhythm Control in AF</vt:lpstr>
      <vt:lpstr>Rate vs Rhythm Control in AF</vt:lpstr>
      <vt:lpstr>Rate Control in AF</vt:lpstr>
      <vt:lpstr>Rate Control in AF</vt:lpstr>
      <vt:lpstr>Rhythm Control in AF</vt:lpstr>
      <vt:lpstr>Rhythm Control in AF</vt:lpstr>
      <vt:lpstr>Rhythm Control in AF</vt:lpstr>
      <vt:lpstr>Rhythm Control - Vaughan Williams Classification of Antiarrhythmics </vt:lpstr>
      <vt:lpstr>Rhythm Control - Vaughan Williams Classification of Antiarrhythmics </vt:lpstr>
      <vt:lpstr>Rhythm Control - Vaughan Williams Classification of Antiarrhythmics </vt:lpstr>
      <vt:lpstr>Rhythm Control - Vaughan Williams Classification of Antiarrhythmics </vt:lpstr>
      <vt:lpstr>Rhythm Control - Vaughan Williams Classification of Antiarrhythmics </vt:lpstr>
      <vt:lpstr>PowerPoint Presentation</vt:lpstr>
      <vt:lpstr>Other Antiarrhythmics </vt:lpstr>
      <vt:lpstr>Non-Pharmacological Options</vt:lpstr>
      <vt:lpstr>Anticoagulation in Atrial Fibrillation</vt:lpstr>
      <vt:lpstr>Anticoagulation in AF</vt:lpstr>
      <vt:lpstr>When to Use Anticoagulants </vt:lpstr>
      <vt:lpstr>When to Use Anticoagulants </vt:lpstr>
      <vt:lpstr>What Anticoagulant to Use?</vt:lpstr>
      <vt:lpstr>What Anticoagulant to Use?</vt:lpstr>
      <vt:lpstr>PowerPoint Presentation</vt:lpstr>
      <vt:lpstr>Minimising Bleeding Risk</vt:lpstr>
      <vt:lpstr>Minimising Bleeding Risk</vt:lpstr>
      <vt:lpstr>Triple Therapy</vt:lpstr>
      <vt:lpstr>Triple Therapy</vt:lpstr>
      <vt:lpstr>Atrial Fibrillation - 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Failure</dc:title>
  <dc:creator>Cassie Lanskey</dc:creator>
  <cp:lastModifiedBy>Cassie Lanskey</cp:lastModifiedBy>
  <cp:revision>448</cp:revision>
  <cp:lastPrinted>2021-03-22T23:24:25Z</cp:lastPrinted>
  <dcterms:created xsi:type="dcterms:W3CDTF">2021-03-09T06:56:28Z</dcterms:created>
  <dcterms:modified xsi:type="dcterms:W3CDTF">2021-03-29T03:48:38Z</dcterms:modified>
</cp:coreProperties>
</file>