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62" r:id="rId5"/>
    <p:sldId id="257" r:id="rId6"/>
    <p:sldId id="326" r:id="rId7"/>
    <p:sldId id="330" r:id="rId8"/>
    <p:sldId id="331" r:id="rId9"/>
    <p:sldId id="332" r:id="rId10"/>
    <p:sldId id="327" r:id="rId11"/>
    <p:sldId id="333" r:id="rId12"/>
    <p:sldId id="328" r:id="rId13"/>
    <p:sldId id="334" r:id="rId14"/>
    <p:sldId id="335" r:id="rId15"/>
    <p:sldId id="336" r:id="rId16"/>
    <p:sldId id="337" r:id="rId17"/>
    <p:sldId id="338" r:id="rId18"/>
    <p:sldId id="339" r:id="rId19"/>
    <p:sldId id="341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2" r:id="rId28"/>
    <p:sldId id="351" r:id="rId29"/>
    <p:sldId id="350" r:id="rId30"/>
    <p:sldId id="353" r:id="rId31"/>
    <p:sldId id="354" r:id="rId32"/>
    <p:sldId id="355" r:id="rId33"/>
    <p:sldId id="356" r:id="rId34"/>
    <p:sldId id="357" r:id="rId35"/>
    <p:sldId id="358" r:id="rId36"/>
    <p:sldId id="361" r:id="rId37"/>
    <p:sldId id="360" r:id="rId38"/>
    <p:sldId id="363" r:id="rId3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FA8038-2E2F-48E9-B326-DAEBF2D4E8FF}">
          <p14:sldIdLst>
            <p14:sldId id="362"/>
            <p14:sldId id="257"/>
            <p14:sldId id="326"/>
            <p14:sldId id="330"/>
            <p14:sldId id="331"/>
            <p14:sldId id="332"/>
            <p14:sldId id="327"/>
            <p14:sldId id="333"/>
            <p14:sldId id="328"/>
            <p14:sldId id="334"/>
            <p14:sldId id="335"/>
            <p14:sldId id="336"/>
            <p14:sldId id="337"/>
            <p14:sldId id="338"/>
            <p14:sldId id="339"/>
            <p14:sldId id="341"/>
            <p14:sldId id="343"/>
            <p14:sldId id="344"/>
            <p14:sldId id="345"/>
            <p14:sldId id="346"/>
            <p14:sldId id="347"/>
            <p14:sldId id="348"/>
            <p14:sldId id="349"/>
            <p14:sldId id="352"/>
            <p14:sldId id="351"/>
            <p14:sldId id="350"/>
            <p14:sldId id="353"/>
            <p14:sldId id="354"/>
            <p14:sldId id="355"/>
            <p14:sldId id="356"/>
            <p14:sldId id="357"/>
            <p14:sldId id="358"/>
            <p14:sldId id="361"/>
            <p14:sldId id="360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son, John" initials="SJ" lastIdx="2" clrIdx="0">
    <p:extLst>
      <p:ext uri="{19B8F6BF-5375-455C-9EA6-DF929625EA0E}">
        <p15:presenceInfo xmlns:p15="http://schemas.microsoft.com/office/powerpoint/2012/main" userId="Smithson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46" autoAdjust="0"/>
    <p:restoredTop sz="77304" autoAdjust="0"/>
  </p:normalViewPr>
  <p:slideViewPr>
    <p:cSldViewPr snapToGrid="0">
      <p:cViewPr varScale="1">
        <p:scale>
          <a:sx n="53" d="100"/>
          <a:sy n="53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17B61-A39A-45C1-AEA4-40AE5B195536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7A70-513E-4B9B-9C7D-05683AE0EB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74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2EB5E-6D7F-42BF-A015-09E360571FF0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AC20-447E-437A-A29D-26F01BDD6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79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24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63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9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7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4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0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2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7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1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36A5-2151-4F8B-A30C-233299DD6034}" type="datetimeFigureOut">
              <a:rPr lang="en-AU" smtClean="0"/>
              <a:t>28/03/2021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3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mcrit.org/ibcc/heparin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2B40juput0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youtu.be/_2B40juput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2B40juput0?start=70" TargetMode="External"/><Relationship Id="rId5" Type="http://schemas.openxmlformats.org/officeDocument/2006/relationships/hyperlink" Target="https://youtu.be/_2B40juput0?t=70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mcrit.org/ibcc/hepar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mcrit.org/ibcc/heparin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67" y="1122363"/>
            <a:ext cx="1086273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Drugs that affect coagulation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Assoc. Prof. John Smithson</a:t>
            </a:r>
          </a:p>
          <a:p>
            <a:endParaRPr lang="en-US" dirty="0"/>
          </a:p>
          <a:p>
            <a:r>
              <a:rPr lang="en-US" dirty="0" smtClean="0"/>
              <a:t>Adapted from lectures by Assoc. Prof. Ian Heslop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53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parenteral anticoagulants (IPAs) - Heparin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6100"/>
            <a:ext cx="519112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200" dirty="0"/>
              <a:t>In the absence of heparin, </a:t>
            </a:r>
            <a:r>
              <a:rPr lang="en-US" sz="2200" dirty="0" err="1"/>
              <a:t>Antithrombin</a:t>
            </a:r>
            <a:r>
              <a:rPr lang="en-US" sz="2200" dirty="0"/>
              <a:t> III slowly interacts with thrombin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The binding of heparin to </a:t>
            </a:r>
            <a:r>
              <a:rPr lang="en-US" sz="1800" b="1" dirty="0" err="1">
                <a:solidFill>
                  <a:srgbClr val="0070C0"/>
                </a:solidFill>
              </a:rPr>
              <a:t>antithrombin</a:t>
            </a:r>
            <a:r>
              <a:rPr lang="en-US" sz="1800" b="1" dirty="0">
                <a:solidFill>
                  <a:srgbClr val="0070C0"/>
                </a:solidFill>
              </a:rPr>
              <a:t> III produces a conformational change </a:t>
            </a:r>
            <a:r>
              <a:rPr lang="en-US" sz="1800" b="1" dirty="0" smtClean="0">
                <a:solidFill>
                  <a:srgbClr val="0070C0"/>
                </a:solidFill>
              </a:rPr>
              <a:t>ACTIVATING </a:t>
            </a:r>
            <a:r>
              <a:rPr lang="en-US" sz="1800" b="1" dirty="0" err="1" smtClean="0">
                <a:solidFill>
                  <a:srgbClr val="0070C0"/>
                </a:solidFill>
              </a:rPr>
              <a:t>antithrombin</a:t>
            </a:r>
            <a:r>
              <a:rPr lang="en-US" sz="1800" b="1" dirty="0" smtClean="0">
                <a:solidFill>
                  <a:srgbClr val="0070C0"/>
                </a:solidFill>
              </a:rPr>
              <a:t> – this </a:t>
            </a:r>
            <a:r>
              <a:rPr lang="en-US" sz="1800" b="1" dirty="0">
                <a:solidFill>
                  <a:srgbClr val="0070C0"/>
                </a:solidFill>
              </a:rPr>
              <a:t>rapidly </a:t>
            </a:r>
            <a:r>
              <a:rPr lang="en-US" sz="1800" b="1" dirty="0" smtClean="0">
                <a:solidFill>
                  <a:srgbClr val="0070C0"/>
                </a:solidFill>
              </a:rPr>
              <a:t>binds with and inhibits </a:t>
            </a:r>
            <a:r>
              <a:rPr lang="en-US" sz="1800" b="1" dirty="0">
                <a:solidFill>
                  <a:srgbClr val="0070C0"/>
                </a:solidFill>
              </a:rPr>
              <a:t>thrombin </a:t>
            </a:r>
            <a:r>
              <a:rPr lang="en-US" sz="1800" dirty="0"/>
              <a:t>(except thrombin already bound to fibrin)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Also inactivates factor </a:t>
            </a:r>
            <a:r>
              <a:rPr lang="en-US" sz="1800" b="1" dirty="0" err="1">
                <a:solidFill>
                  <a:srgbClr val="0070C0"/>
                </a:solidFill>
              </a:rPr>
              <a:t>Xa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(to further inhibit thrombin activity)</a:t>
            </a:r>
          </a:p>
          <a:p>
            <a:pPr lvl="1"/>
            <a:endParaRPr lang="en-US" sz="1800" dirty="0"/>
          </a:p>
          <a:p>
            <a:r>
              <a:rPr lang="en-US" sz="2000" u="sng" dirty="0"/>
              <a:t>Therapeutic Uses</a:t>
            </a:r>
          </a:p>
          <a:p>
            <a:pPr lvl="1"/>
            <a:r>
              <a:rPr lang="en-US" sz="1800" dirty="0"/>
              <a:t>Major antithrombotic drug for treatment and prevention of DVT &amp; PE</a:t>
            </a:r>
          </a:p>
          <a:p>
            <a:pPr lvl="1"/>
            <a:r>
              <a:rPr lang="en-US" sz="1800" dirty="0"/>
              <a:t>Decreases incidence of recurrent thrombotic episodes</a:t>
            </a:r>
          </a:p>
          <a:p>
            <a:pPr lvl="1"/>
            <a:r>
              <a:rPr lang="en-US" sz="1800" dirty="0"/>
              <a:t>Used prophylactically to prevent postoperative venous thrombosis</a:t>
            </a:r>
          </a:p>
          <a:p>
            <a:pPr lvl="1"/>
            <a:r>
              <a:rPr lang="en-US" sz="1800" dirty="0"/>
              <a:t>Coronary artery </a:t>
            </a:r>
            <a:r>
              <a:rPr lang="en-US" sz="1800" dirty="0" err="1"/>
              <a:t>rethrombosis</a:t>
            </a:r>
            <a:r>
              <a:rPr lang="en-US" sz="1800" dirty="0"/>
              <a:t> after thrombolytic therapy reduced with heparin</a:t>
            </a:r>
          </a:p>
          <a:p>
            <a:pPr lvl="1"/>
            <a:r>
              <a:rPr lang="en-US" sz="1800" dirty="0"/>
              <a:t>Used to prevent thrombosis with extracorporeal machines (e.g. dialysis machines)</a:t>
            </a:r>
          </a:p>
          <a:p>
            <a:pPr lvl="1"/>
            <a:r>
              <a:rPr lang="en-US" sz="1800" b="1" dirty="0">
                <a:solidFill>
                  <a:srgbClr val="7030A0"/>
                </a:solidFill>
              </a:rPr>
              <a:t>Useful with pregnant women as it does not cross the placenta</a:t>
            </a:r>
          </a:p>
          <a:p>
            <a:pPr lvl="1"/>
            <a:r>
              <a:rPr lang="en-US" sz="1800" b="1" dirty="0">
                <a:solidFill>
                  <a:srgbClr val="7030A0"/>
                </a:solidFill>
              </a:rPr>
              <a:t>Heparin has the advantage of speedy onset of action plus rapid termination of action on withdrawal of therapy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1276350"/>
            <a:ext cx="5715000" cy="478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9825" y="6167438"/>
            <a:ext cx="578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Image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taken from </a:t>
            </a:r>
            <a:r>
              <a:rPr lang="en-US" dirty="0">
                <a:hlinkClick r:id="rId3"/>
              </a:rPr>
              <a:t>https://emcrit.org/ibcc/heparin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Accessed March 2021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1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Heparin activates anti-thrombin and inhibits Factor </a:t>
            </a:r>
            <a:r>
              <a:rPr lang="en-US" dirty="0" err="1" smtClean="0"/>
              <a:t>Xa</a:t>
            </a:r>
            <a:r>
              <a:rPr lang="en-US" dirty="0" smtClean="0"/>
              <a:t> and thrombin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90688"/>
            <a:ext cx="5034525" cy="4864086"/>
          </a:xfrm>
        </p:spPr>
      </p:pic>
      <p:sp>
        <p:nvSpPr>
          <p:cNvPr id="6" name="TextBox 5"/>
          <p:cNvSpPr txBox="1"/>
          <p:nvPr/>
        </p:nvSpPr>
        <p:spPr>
          <a:xfrm>
            <a:off x="7516112" y="6061617"/>
            <a:ext cx="3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https://youtu.be/_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2B40juput0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  Watch until 1.10 minutes. 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_2B40juput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82167" y="2027231"/>
            <a:ext cx="6606833" cy="37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9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parenteral anticoagulants (IPAs) - Heparin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u="sng" dirty="0"/>
              <a:t>Pharmacokinetics</a:t>
            </a:r>
            <a:endParaRPr lang="en-US" sz="2000" dirty="0"/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Must be given SC or IV </a:t>
            </a:r>
            <a:r>
              <a:rPr lang="en-US" sz="1800" dirty="0"/>
              <a:t>(Do not give IM – risk of </a:t>
            </a:r>
            <a:r>
              <a:rPr lang="en-US" sz="1800" dirty="0" err="1"/>
              <a:t>haematoma</a:t>
            </a:r>
            <a:r>
              <a:rPr lang="en-US" sz="1800" dirty="0"/>
              <a:t>)</a:t>
            </a:r>
          </a:p>
          <a:p>
            <a:pPr lvl="1"/>
            <a:r>
              <a:rPr lang="en-US" sz="1800" b="1" dirty="0"/>
              <a:t>Often given as an IV bolus to achieve immediate anticoagulation followed by lower doses or continuous infusions</a:t>
            </a:r>
          </a:p>
          <a:p>
            <a:pPr lvl="1"/>
            <a:endParaRPr lang="en-US" sz="1800" dirty="0"/>
          </a:p>
          <a:p>
            <a:r>
              <a:rPr lang="en-US" sz="2000" u="sng" dirty="0"/>
              <a:t>Contraindications</a:t>
            </a:r>
          </a:p>
          <a:p>
            <a:pPr lvl="1"/>
            <a:r>
              <a:rPr lang="en-US" sz="1800" dirty="0"/>
              <a:t>Previous thrombocytopenia with Heparin or LMWH</a:t>
            </a:r>
          </a:p>
          <a:p>
            <a:pPr lvl="1"/>
            <a:r>
              <a:rPr lang="en-US" sz="1800" dirty="0"/>
              <a:t>Bleeding disorders</a:t>
            </a:r>
          </a:p>
          <a:p>
            <a:pPr lvl="1"/>
            <a:r>
              <a:rPr lang="en-US" sz="1800" dirty="0"/>
              <a:t>Thrombocytopenia</a:t>
            </a:r>
          </a:p>
          <a:p>
            <a:pPr lvl="1"/>
            <a:r>
              <a:rPr lang="en-US" sz="1800" dirty="0"/>
              <a:t>Peptic ulcer</a:t>
            </a:r>
          </a:p>
          <a:p>
            <a:pPr lvl="1"/>
            <a:r>
              <a:rPr lang="en-US" sz="1800" dirty="0"/>
              <a:t>Cerebral </a:t>
            </a:r>
            <a:r>
              <a:rPr lang="en-US" sz="1800" dirty="0" err="1"/>
              <a:t>haemorrhage</a:t>
            </a:r>
            <a:r>
              <a:rPr lang="en-US" sz="1800" dirty="0"/>
              <a:t> or severe uncontrolled hypertension</a:t>
            </a:r>
          </a:p>
          <a:p>
            <a:pPr lvl="1"/>
            <a:r>
              <a:rPr lang="en-US" sz="1800" dirty="0"/>
              <a:t>Severe liver disease including </a:t>
            </a:r>
            <a:r>
              <a:rPr lang="en-US" sz="1800" dirty="0" err="1"/>
              <a:t>oesophageal</a:t>
            </a:r>
            <a:r>
              <a:rPr lang="en-US" sz="1800" dirty="0"/>
              <a:t> varices</a:t>
            </a:r>
          </a:p>
          <a:p>
            <a:pPr lvl="1"/>
            <a:r>
              <a:rPr lang="en-US" sz="1800" dirty="0"/>
              <a:t>Major trauma or recent surgery</a:t>
            </a:r>
            <a:endParaRPr lang="en-AU" sz="1800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u="sng" dirty="0"/>
              <a:t>Adverse effects</a:t>
            </a:r>
          </a:p>
          <a:p>
            <a:pPr lvl="1"/>
            <a:r>
              <a:rPr lang="en-US" sz="1800" dirty="0"/>
              <a:t>Chief complication is </a:t>
            </a:r>
            <a:r>
              <a:rPr lang="en-US" sz="1800" b="1" dirty="0" err="1">
                <a:solidFill>
                  <a:srgbClr val="0070C0"/>
                </a:solidFill>
              </a:rPr>
              <a:t>haemorrhage</a:t>
            </a:r>
            <a:r>
              <a:rPr lang="en-US" sz="1800" dirty="0"/>
              <a:t> (up to 6% of patients) – may be managed by stopping heparin or use of </a:t>
            </a:r>
            <a:r>
              <a:rPr lang="en-US" sz="1800" b="1" dirty="0">
                <a:solidFill>
                  <a:srgbClr val="0070C0"/>
                </a:solidFill>
              </a:rPr>
              <a:t>Protamine </a:t>
            </a:r>
            <a:r>
              <a:rPr lang="en-US" sz="1800" b="1" dirty="0" err="1">
                <a:solidFill>
                  <a:srgbClr val="0070C0"/>
                </a:solidFill>
              </a:rPr>
              <a:t>sulphate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sz="1800" dirty="0"/>
              <a:t>Bruising, pain at injection site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Thrombocytopenia</a:t>
            </a:r>
          </a:p>
          <a:p>
            <a:pPr lvl="2"/>
            <a:r>
              <a:rPr lang="en-US" sz="1600" dirty="0"/>
              <a:t>Mild, reversible form is common</a:t>
            </a:r>
          </a:p>
          <a:p>
            <a:pPr lvl="2"/>
            <a:r>
              <a:rPr lang="en-US" sz="1600" dirty="0"/>
              <a:t>Immune modulated severe thrombocytopenia occurs in &lt;1% of patients, may result in major </a:t>
            </a:r>
            <a:r>
              <a:rPr lang="en-US" sz="1600" dirty="0" err="1"/>
              <a:t>ischaemic</a:t>
            </a:r>
            <a:r>
              <a:rPr lang="en-US" sz="1600" dirty="0"/>
              <a:t> complications (stroke, limb </a:t>
            </a:r>
            <a:r>
              <a:rPr lang="en-US" sz="1600" dirty="0" err="1"/>
              <a:t>ischaemia</a:t>
            </a:r>
            <a:r>
              <a:rPr lang="en-US" sz="1600" dirty="0"/>
              <a:t>), bleeding or death. Withhold Heparin if platelet count drops 30-50% below baseline</a:t>
            </a:r>
          </a:p>
          <a:p>
            <a:pPr lvl="1"/>
            <a:r>
              <a:rPr lang="en-US" sz="1800" dirty="0"/>
              <a:t>Hypersensitivity reactions – animal product (antigenic)</a:t>
            </a:r>
          </a:p>
          <a:p>
            <a:pPr lvl="1">
              <a:buNone/>
            </a:pPr>
            <a:endParaRPr lang="en-US" sz="1800" dirty="0"/>
          </a:p>
          <a:p>
            <a:r>
              <a:rPr lang="en-US" sz="2000" u="sng" dirty="0"/>
              <a:t>Drug interactions</a:t>
            </a:r>
          </a:p>
          <a:p>
            <a:pPr lvl="1"/>
            <a:r>
              <a:rPr lang="en-US" sz="1800" dirty="0"/>
              <a:t>Aspirin, NSAIDS – increase risk of bleeding – preferably use other analgesics, but use low dose aspirin where </a:t>
            </a:r>
            <a:r>
              <a:rPr lang="en-US" sz="1800" dirty="0" smtClean="0"/>
              <a:t>indicated</a:t>
            </a:r>
          </a:p>
          <a:p>
            <a:r>
              <a:rPr lang="en-US" sz="2200" dirty="0"/>
              <a:t>Concurrent use of heparins with spinal or epidural </a:t>
            </a:r>
            <a:r>
              <a:rPr lang="en-US" sz="2200" dirty="0" err="1"/>
              <a:t>anaesthesia</a:t>
            </a:r>
            <a:r>
              <a:rPr lang="en-US" sz="2200" dirty="0"/>
              <a:t> or analgesia, or lumbar puncture increases risk of </a:t>
            </a:r>
            <a:r>
              <a:rPr lang="en-US" sz="2200" dirty="0" err="1"/>
              <a:t>intraspinal</a:t>
            </a:r>
            <a:r>
              <a:rPr lang="en-US" sz="2200" dirty="0"/>
              <a:t> </a:t>
            </a:r>
            <a:r>
              <a:rPr lang="en-US" sz="2200" dirty="0" err="1"/>
              <a:t>haematoma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paralysis. If possible avoid heparins for 12hrs before or after procedure and for 6 hours after catheter removal</a:t>
            </a:r>
          </a:p>
          <a:p>
            <a:pPr lvl="1"/>
            <a:endParaRPr lang="en-AU" sz="1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84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drug monitoring - </a:t>
            </a:r>
            <a:r>
              <a:rPr lang="en-US" dirty="0"/>
              <a:t>Heparin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300" b="1" dirty="0" smtClean="0">
                <a:solidFill>
                  <a:srgbClr val="0070C0"/>
                </a:solidFill>
              </a:rPr>
              <a:t>Heparins </a:t>
            </a:r>
            <a:r>
              <a:rPr lang="en-US" sz="3300" b="1" dirty="0">
                <a:solidFill>
                  <a:srgbClr val="0070C0"/>
                </a:solidFill>
              </a:rPr>
              <a:t>are available as Na or Ca salts – little difference in </a:t>
            </a:r>
            <a:r>
              <a:rPr lang="en-US" sz="3300" b="1" dirty="0" smtClean="0">
                <a:solidFill>
                  <a:srgbClr val="0070C0"/>
                </a:solidFill>
              </a:rPr>
              <a:t>effect</a:t>
            </a:r>
          </a:p>
          <a:p>
            <a:r>
              <a:rPr lang="en-US" sz="2900" dirty="0"/>
              <a:t>Time to clot formation measured in seconds measured by </a:t>
            </a:r>
            <a:r>
              <a:rPr lang="en-US" sz="2900" dirty="0" err="1"/>
              <a:t>aPTT</a:t>
            </a:r>
            <a:endParaRPr lang="en-US" sz="2900" dirty="0"/>
          </a:p>
          <a:p>
            <a:r>
              <a:rPr lang="en-US" dirty="0" err="1"/>
              <a:t>aPTT</a:t>
            </a:r>
            <a:r>
              <a:rPr lang="en-US" dirty="0"/>
              <a:t> – Partial Thromboplastin Time and </a:t>
            </a:r>
            <a:r>
              <a:rPr lang="en-US" b="1" dirty="0"/>
              <a:t>activated Partial Thromboplastin Time  </a:t>
            </a:r>
            <a:r>
              <a:rPr lang="en-US" dirty="0"/>
              <a:t>measure the same thing – the reference ranges are different as an </a:t>
            </a:r>
            <a:r>
              <a:rPr lang="en-US" dirty="0">
                <a:solidFill>
                  <a:srgbClr val="FF0000"/>
                </a:solidFill>
              </a:rPr>
              <a:t>activator</a:t>
            </a:r>
            <a:r>
              <a:rPr lang="en-US" dirty="0"/>
              <a:t> (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PTT</a:t>
            </a:r>
            <a:r>
              <a:rPr lang="en-US" dirty="0"/>
              <a:t>) is added to speed up the clotting time and narrow the reference range making it more sensitive than PPT.</a:t>
            </a:r>
          </a:p>
          <a:p>
            <a:r>
              <a:rPr lang="en-US" dirty="0"/>
              <a:t>Reference range for </a:t>
            </a:r>
            <a:r>
              <a:rPr lang="en-US" dirty="0" err="1"/>
              <a:t>aPTT</a:t>
            </a:r>
            <a:r>
              <a:rPr lang="en-US" dirty="0"/>
              <a:t> is 30-40 seconds</a:t>
            </a:r>
          </a:p>
          <a:p>
            <a:pPr marL="0" indent="0" algn="ctr">
              <a:buNone/>
            </a:pPr>
            <a:r>
              <a:rPr lang="en-US" sz="1700" dirty="0"/>
              <a:t>(Reference range for PTT is 60-70 seconds)</a:t>
            </a:r>
          </a:p>
          <a:p>
            <a:r>
              <a:rPr lang="en-US" dirty="0"/>
              <a:t>Therapeutic </a:t>
            </a:r>
            <a:r>
              <a:rPr lang="en-US" dirty="0" err="1"/>
              <a:t>aPTT</a:t>
            </a:r>
            <a:r>
              <a:rPr lang="en-US" dirty="0"/>
              <a:t> is usually 1.5 – 2.5 times the reference range </a:t>
            </a:r>
          </a:p>
          <a:p>
            <a:endParaRPr lang="en-US" sz="3300" b="1" dirty="0">
              <a:solidFill>
                <a:srgbClr val="0070C0"/>
              </a:solidFill>
            </a:endParaRP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/>
              <a:t>APTT measured and heparin dose adjusted every 6 hours</a:t>
            </a:r>
          </a:p>
          <a:p>
            <a:pPr lvl="1"/>
            <a:r>
              <a:rPr lang="en-US" sz="2600" dirty="0"/>
              <a:t>Once stable – measured daily</a:t>
            </a:r>
          </a:p>
          <a:p>
            <a:endParaRPr lang="en-US" sz="3300" dirty="0" smtClean="0"/>
          </a:p>
          <a:p>
            <a:r>
              <a:rPr lang="en-US" sz="3300" dirty="0" smtClean="0"/>
              <a:t>Unexpectedly </a:t>
            </a:r>
            <a:r>
              <a:rPr lang="en-US" sz="3300" dirty="0"/>
              <a:t>high </a:t>
            </a:r>
            <a:r>
              <a:rPr lang="en-US" sz="3300" b="1" dirty="0">
                <a:solidFill>
                  <a:srgbClr val="0070C0"/>
                </a:solidFill>
              </a:rPr>
              <a:t>Activated Partial Thromboplastin Time (APTT) </a:t>
            </a:r>
            <a:r>
              <a:rPr lang="en-US" sz="3300" dirty="0"/>
              <a:t>can occur if a blood sample is taken from the same arm as a heparin infusion</a:t>
            </a:r>
          </a:p>
          <a:p>
            <a:pPr lvl="1"/>
            <a:r>
              <a:rPr lang="en-US" sz="2600" dirty="0"/>
              <a:t>Measure of efficacy of the coagulation pathways</a:t>
            </a:r>
          </a:p>
          <a:p>
            <a:r>
              <a:rPr lang="en-US" sz="3300" dirty="0"/>
              <a:t>Monitoring</a:t>
            </a:r>
          </a:p>
          <a:p>
            <a:pPr lvl="1"/>
            <a:r>
              <a:rPr lang="en-US" sz="2600" dirty="0"/>
              <a:t>Platelet count on days 0, 3 and 5, then on alternate days if treatment continued</a:t>
            </a:r>
          </a:p>
        </p:txBody>
      </p:sp>
    </p:spTree>
    <p:extLst>
      <p:ext uri="{BB962C8B-B14F-4D97-AF65-F5344CB8AC3E}">
        <p14:creationId xmlns:p14="http://schemas.microsoft.com/office/powerpoint/2010/main" val="17751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parenteral anticoagulants (IPAs) </a:t>
            </a:r>
            <a:r>
              <a:rPr lang="en-US" dirty="0" smtClean="0"/>
              <a:t>– LMWHs and </a:t>
            </a:r>
            <a:r>
              <a:rPr lang="en-US" dirty="0" err="1" smtClean="0"/>
              <a:t>Danaparoid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err="1" smtClean="0"/>
              <a:t>Danaparoid</a:t>
            </a:r>
            <a:r>
              <a:rPr lang="en-US" sz="2000" dirty="0" smtClean="0"/>
              <a:t> (‘</a:t>
            </a:r>
            <a:r>
              <a:rPr lang="en-US" sz="2000" i="1" dirty="0" smtClean="0"/>
              <a:t>Dana-par-</a:t>
            </a:r>
            <a:r>
              <a:rPr lang="en-US" sz="2000" i="1" dirty="0" err="1" smtClean="0"/>
              <a:t>oid</a:t>
            </a:r>
            <a:r>
              <a:rPr lang="en-US" sz="2000" dirty="0" smtClean="0"/>
              <a:t>’)</a:t>
            </a:r>
          </a:p>
          <a:p>
            <a:r>
              <a:rPr lang="en-US" sz="2000" dirty="0" err="1" smtClean="0"/>
              <a:t>Dalteparin</a:t>
            </a:r>
            <a:r>
              <a:rPr lang="en-US" sz="2000" dirty="0" smtClean="0"/>
              <a:t> (‘</a:t>
            </a:r>
            <a:r>
              <a:rPr lang="en-US" sz="2000" i="1" dirty="0" err="1" smtClean="0"/>
              <a:t>Dalt</a:t>
            </a:r>
            <a:r>
              <a:rPr lang="en-US" sz="2000" i="1" dirty="0" smtClean="0"/>
              <a:t>-e-</a:t>
            </a:r>
            <a:r>
              <a:rPr lang="en-US" sz="2000" i="1" dirty="0" err="1" smtClean="0"/>
              <a:t>parin</a:t>
            </a:r>
            <a:r>
              <a:rPr lang="en-US" sz="2000" dirty="0" smtClean="0"/>
              <a:t>’) (LMWH)</a:t>
            </a:r>
          </a:p>
          <a:p>
            <a:r>
              <a:rPr lang="en-US" sz="2000" dirty="0" smtClean="0"/>
              <a:t>Enoxaparin (‘</a:t>
            </a:r>
            <a:r>
              <a:rPr lang="en-US" sz="2000" i="1" dirty="0" smtClean="0"/>
              <a:t>E-</a:t>
            </a:r>
            <a:r>
              <a:rPr lang="en-US" sz="2000" i="1" dirty="0" err="1" smtClean="0"/>
              <a:t>nox</a:t>
            </a:r>
            <a:r>
              <a:rPr lang="en-US" sz="2000" i="1" dirty="0" smtClean="0"/>
              <a:t>-a-</a:t>
            </a:r>
            <a:r>
              <a:rPr lang="en-US" sz="2000" i="1" dirty="0" err="1" smtClean="0"/>
              <a:t>parin</a:t>
            </a:r>
            <a:r>
              <a:rPr lang="en-US" sz="2000" dirty="0" smtClean="0"/>
              <a:t>’) (LMWH)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u="sng" dirty="0" smtClean="0"/>
              <a:t>Therapeutic </a:t>
            </a:r>
            <a:r>
              <a:rPr lang="en-US" sz="2000" u="sng" dirty="0"/>
              <a:t>Uses</a:t>
            </a:r>
          </a:p>
          <a:p>
            <a:pPr lvl="1"/>
            <a:r>
              <a:rPr lang="en-US" sz="1800" dirty="0"/>
              <a:t>Prevention of venous thromboembolism in surgical/medical patients</a:t>
            </a:r>
          </a:p>
          <a:p>
            <a:pPr lvl="1"/>
            <a:r>
              <a:rPr lang="en-US" sz="1800" dirty="0"/>
              <a:t>Treatment of venous thrombosis</a:t>
            </a:r>
          </a:p>
          <a:p>
            <a:pPr lvl="1"/>
            <a:r>
              <a:rPr lang="en-US" sz="1800" dirty="0" err="1"/>
              <a:t>Haemodialysis</a:t>
            </a:r>
            <a:endParaRPr lang="en-US" sz="1800" dirty="0"/>
          </a:p>
          <a:p>
            <a:pPr lvl="1"/>
            <a:r>
              <a:rPr lang="en-US" sz="1800" dirty="0"/>
              <a:t>Treatment of NSTEACS</a:t>
            </a:r>
          </a:p>
          <a:p>
            <a:pPr lvl="1"/>
            <a:r>
              <a:rPr lang="en-US" sz="1800" dirty="0"/>
              <a:t>In pregnancy </a:t>
            </a:r>
          </a:p>
          <a:p>
            <a:pPr lvl="1"/>
            <a:r>
              <a:rPr lang="en-US" sz="1800" dirty="0" err="1"/>
              <a:t>Danaparoid</a:t>
            </a:r>
            <a:r>
              <a:rPr lang="en-US" sz="1800" dirty="0"/>
              <a:t> only indicated for prevention of venous thromboembolism in surgical patients and for those with heparin-induced thrombocytopenia.</a:t>
            </a:r>
          </a:p>
          <a:p>
            <a:pPr lvl="1"/>
            <a:endParaRPr lang="en-US" sz="1800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u="sng" dirty="0"/>
              <a:t>Pharmacokinetics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Monitoring using </a:t>
            </a:r>
            <a:r>
              <a:rPr lang="en-US" sz="1800" b="1" dirty="0" err="1">
                <a:solidFill>
                  <a:srgbClr val="0070C0"/>
                </a:solidFill>
              </a:rPr>
              <a:t>antifactor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Xa</a:t>
            </a:r>
            <a:r>
              <a:rPr lang="en-US" sz="1800" b="1" dirty="0">
                <a:solidFill>
                  <a:srgbClr val="0070C0"/>
                </a:solidFill>
              </a:rPr>
              <a:t> considered only in patients with high risk of bleeding.</a:t>
            </a:r>
            <a:r>
              <a:rPr lang="en-US" sz="1800" dirty="0"/>
              <a:t> </a:t>
            </a:r>
          </a:p>
          <a:p>
            <a:pPr lvl="2"/>
            <a:r>
              <a:rPr lang="en-US" sz="1400" dirty="0"/>
              <a:t>No evidence that monitoring reduces bleeding risk</a:t>
            </a:r>
          </a:p>
          <a:p>
            <a:pPr lvl="2"/>
            <a:r>
              <a:rPr lang="en-US" sz="1400" dirty="0"/>
              <a:t>APTT not monitored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If </a:t>
            </a:r>
            <a:r>
              <a:rPr lang="en-US" sz="1800" dirty="0"/>
              <a:t>monitoring is necessary; during SC treatment, plasma concentrations should be &gt;0.3units </a:t>
            </a:r>
            <a:r>
              <a:rPr lang="en-US" sz="1800" dirty="0" err="1"/>
              <a:t>antifactor</a:t>
            </a:r>
            <a:r>
              <a:rPr lang="en-US" sz="1800" dirty="0"/>
              <a:t> </a:t>
            </a:r>
            <a:r>
              <a:rPr lang="en-US" sz="1800" dirty="0" err="1"/>
              <a:t>Xa</a:t>
            </a:r>
            <a:r>
              <a:rPr lang="en-US" sz="1800" dirty="0"/>
              <a:t>/ml before injection and &lt;1.0units </a:t>
            </a:r>
            <a:r>
              <a:rPr lang="en-US" sz="1800" dirty="0" err="1"/>
              <a:t>antifactor</a:t>
            </a:r>
            <a:r>
              <a:rPr lang="en-US" sz="1800" dirty="0"/>
              <a:t> </a:t>
            </a:r>
            <a:r>
              <a:rPr lang="en-US" sz="1800" dirty="0" err="1"/>
              <a:t>Xa</a:t>
            </a:r>
            <a:r>
              <a:rPr lang="en-US" sz="1800" dirty="0"/>
              <a:t>/ml 3-4 hours after injection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89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LMW Heparin activates anti-thrombin and inhibits Factor </a:t>
            </a:r>
            <a:r>
              <a:rPr lang="en-US" dirty="0" err="1" smtClean="0"/>
              <a:t>Xa</a:t>
            </a:r>
            <a:r>
              <a:rPr lang="en-US" dirty="0" smtClean="0"/>
              <a:t> but has little effect on thrombin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90688"/>
            <a:ext cx="5034525" cy="4864086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</p:txBody>
      </p:sp>
      <p:pic>
        <p:nvPicPr>
          <p:cNvPr id="3" name="_2B40juput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10250" y="2143337"/>
            <a:ext cx="6160535" cy="3465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5743575"/>
            <a:ext cx="498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5"/>
              </a:rPr>
              <a:t>https://youtu.be/_</a:t>
            </a:r>
            <a:r>
              <a:rPr lang="en-AU" dirty="0" smtClean="0">
                <a:hlinkClick r:id="rId5"/>
              </a:rPr>
              <a:t>2B40juput0?t=70</a:t>
            </a:r>
            <a:r>
              <a:rPr lang="en-AU" dirty="0" smtClean="0"/>
              <a:t>.  Start at 1.10 min – watch until the end.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484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IPAs – LMWHs and </a:t>
            </a:r>
            <a:r>
              <a:rPr lang="en-US" dirty="0" err="1" smtClean="0"/>
              <a:t>danaparoid</a:t>
            </a:r>
            <a:r>
              <a:rPr lang="en-US" dirty="0" smtClean="0"/>
              <a:t> compared with heparin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Incidence of bleeding similar. </a:t>
            </a:r>
            <a:r>
              <a:rPr lang="en-US" sz="2200" dirty="0"/>
              <a:t>Protamine </a:t>
            </a:r>
            <a:r>
              <a:rPr lang="en-US" sz="2200" dirty="0" err="1"/>
              <a:t>sulphate</a:t>
            </a:r>
            <a:r>
              <a:rPr lang="en-US" sz="2200" dirty="0"/>
              <a:t> only partly effective with LMWHs</a:t>
            </a:r>
          </a:p>
          <a:p>
            <a:r>
              <a:rPr lang="en-US" sz="2200" b="1" dirty="0">
                <a:solidFill>
                  <a:srgbClr val="0070C0"/>
                </a:solidFill>
              </a:rPr>
              <a:t>Incidence of bleeding in renal impairment higher with LMWHs </a:t>
            </a:r>
            <a:r>
              <a:rPr lang="en-US" sz="2200" dirty="0"/>
              <a:t>(reduce dose of LMWH)</a:t>
            </a:r>
          </a:p>
          <a:p>
            <a:r>
              <a:rPr lang="en-US" sz="2200" b="1" dirty="0">
                <a:solidFill>
                  <a:srgbClr val="0070C0"/>
                </a:solidFill>
              </a:rPr>
              <a:t>Incidence of severe immune-mediated thrombocytopenia lower with LMWHs</a:t>
            </a:r>
            <a:r>
              <a:rPr lang="en-US" sz="2200" dirty="0"/>
              <a:t>. But 90% cross reactivity means LMWHs not an alternative to heparin in heparin-induced thrombocytopenia (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 err="1">
                <a:sym typeface="Wingdings" pitchFamily="2" charset="2"/>
              </a:rPr>
              <a:t>Danaparoid</a:t>
            </a:r>
            <a:r>
              <a:rPr lang="en-US" sz="2200" dirty="0">
                <a:sym typeface="Wingdings" pitchFamily="2" charset="2"/>
              </a:rPr>
              <a:t>: 10% cross-reactivity)</a:t>
            </a:r>
            <a:endParaRPr lang="en-US" sz="2200" dirty="0"/>
          </a:p>
          <a:p>
            <a:r>
              <a:rPr lang="en-US" sz="2200" b="1" dirty="0">
                <a:solidFill>
                  <a:srgbClr val="0070C0"/>
                </a:solidFill>
              </a:rPr>
              <a:t>LMWHs have similar efficacy in preventing thromboembolism in general surgical patients</a:t>
            </a:r>
          </a:p>
          <a:p>
            <a:pPr lvl="1"/>
            <a:r>
              <a:rPr lang="en-US" sz="2000" dirty="0"/>
              <a:t>Can be given once daily but are more expensive</a:t>
            </a:r>
          </a:p>
          <a:p>
            <a:r>
              <a:rPr lang="en-US" sz="2200" b="1" dirty="0">
                <a:solidFill>
                  <a:srgbClr val="0070C0"/>
                </a:solidFill>
              </a:rPr>
              <a:t>LMWHs seem more effective in preventing thromboembolism in </a:t>
            </a:r>
            <a:r>
              <a:rPr lang="en-US" sz="2200" b="1" dirty="0" err="1">
                <a:solidFill>
                  <a:srgbClr val="0070C0"/>
                </a:solidFill>
              </a:rPr>
              <a:t>orthopaedic</a:t>
            </a:r>
            <a:r>
              <a:rPr lang="en-US" sz="2200" b="1" dirty="0">
                <a:solidFill>
                  <a:srgbClr val="0070C0"/>
                </a:solidFill>
              </a:rPr>
              <a:t> patients</a:t>
            </a:r>
          </a:p>
          <a:p>
            <a:r>
              <a:rPr lang="en-US" sz="2200" b="1" dirty="0">
                <a:solidFill>
                  <a:srgbClr val="0070C0"/>
                </a:solidFill>
              </a:rPr>
              <a:t>In treatment of DVT, LMWH are at least as effective as Heparin in preventing recurrence and reducing overall mortality in hospital patients. </a:t>
            </a:r>
            <a:r>
              <a:rPr lang="en-US" sz="2200" dirty="0" smtClean="0"/>
              <a:t>But are more expensive.</a:t>
            </a:r>
          </a:p>
          <a:p>
            <a:r>
              <a:rPr lang="en-US" sz="2200" dirty="0" smtClean="0"/>
              <a:t>Reduction </a:t>
            </a:r>
            <a:r>
              <a:rPr lang="en-US" sz="2200" dirty="0"/>
              <a:t>in time spent in hospital (treated as outpatient) and reduced APTT monitoring may offset increased </a:t>
            </a:r>
            <a:r>
              <a:rPr lang="en-US" sz="2200" dirty="0" smtClean="0"/>
              <a:t>cost of the LMWH</a:t>
            </a:r>
            <a:endParaRPr lang="en-US" sz="2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85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5002" y="2252960"/>
            <a:ext cx="78572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Direct thrombin inhibitors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Dabigatran (oral) and </a:t>
            </a: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Bivalirudin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(Parenteral)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309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Thrombin Inhibitors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1725" cy="4351338"/>
          </a:xfrm>
        </p:spPr>
        <p:txBody>
          <a:bodyPr>
            <a:normAutofit fontScale="92500"/>
          </a:bodyPr>
          <a:lstStyle/>
          <a:p>
            <a:r>
              <a:rPr lang="en-AU" sz="2400" dirty="0"/>
              <a:t>DTIs bind directly to thrombin and block its effect.</a:t>
            </a:r>
          </a:p>
          <a:p>
            <a:r>
              <a:rPr lang="en-AU" sz="2400" dirty="0"/>
              <a:t>Two are available in Australia:</a:t>
            </a:r>
          </a:p>
          <a:p>
            <a:pPr lvl="1"/>
            <a:r>
              <a:rPr lang="en-AU" sz="2000" dirty="0" smtClean="0"/>
              <a:t>Dabigatran (‘</a:t>
            </a:r>
            <a:r>
              <a:rPr lang="en-AU" sz="2000" i="1" dirty="0" smtClean="0"/>
              <a:t>Da-big-a-</a:t>
            </a:r>
            <a:r>
              <a:rPr lang="en-AU" sz="2000" i="1" dirty="0" err="1" smtClean="0"/>
              <a:t>tran</a:t>
            </a:r>
            <a:r>
              <a:rPr lang="en-AU" sz="2000" i="1" dirty="0" smtClean="0"/>
              <a:t>’</a:t>
            </a:r>
            <a:r>
              <a:rPr lang="en-AU" sz="2000" dirty="0" smtClean="0"/>
              <a:t>) </a:t>
            </a:r>
            <a:r>
              <a:rPr lang="en-AU" sz="2000" dirty="0"/>
              <a:t>(oral)</a:t>
            </a:r>
          </a:p>
          <a:p>
            <a:pPr lvl="1"/>
            <a:r>
              <a:rPr lang="en-AU" sz="2000" dirty="0" err="1"/>
              <a:t>Bivalirudin</a:t>
            </a:r>
            <a:r>
              <a:rPr lang="en-AU" sz="2000" dirty="0"/>
              <a:t> </a:t>
            </a:r>
            <a:r>
              <a:rPr lang="en-AU" sz="2000" dirty="0" smtClean="0"/>
              <a:t>(‘</a:t>
            </a:r>
            <a:r>
              <a:rPr lang="en-AU" sz="2000" i="1" dirty="0" err="1" smtClean="0"/>
              <a:t>Biv-ali-rudin</a:t>
            </a:r>
            <a:r>
              <a:rPr lang="en-AU" sz="2000" i="1" dirty="0" smtClean="0"/>
              <a:t>’</a:t>
            </a:r>
            <a:r>
              <a:rPr lang="en-AU" sz="2000" dirty="0" smtClean="0"/>
              <a:t>) (parenteral</a:t>
            </a:r>
            <a:r>
              <a:rPr lang="en-AU" sz="2000" dirty="0"/>
              <a:t>)</a:t>
            </a:r>
          </a:p>
          <a:p>
            <a:pPr lvl="1"/>
            <a:endParaRPr lang="en-AU" sz="2000" dirty="0"/>
          </a:p>
          <a:p>
            <a:r>
              <a:rPr lang="en-AU" sz="2400" b="1" dirty="0">
                <a:solidFill>
                  <a:srgbClr val="0070C0"/>
                </a:solidFill>
              </a:rPr>
              <a:t>Thrombin is central to clotting process</a:t>
            </a:r>
          </a:p>
          <a:p>
            <a:pPr lvl="1"/>
            <a:r>
              <a:rPr lang="en-AU" sz="2000" dirty="0"/>
              <a:t>It activates factors V, VIII and XI and </a:t>
            </a:r>
            <a:r>
              <a:rPr lang="en-AU" sz="2000" b="1" dirty="0"/>
              <a:t>activates platelets</a:t>
            </a:r>
          </a:p>
          <a:p>
            <a:pPr lvl="1"/>
            <a:r>
              <a:rPr lang="en-AU" sz="2000" dirty="0" smtClean="0"/>
              <a:t>It </a:t>
            </a:r>
            <a:r>
              <a:rPr lang="en-AU" sz="2000" dirty="0"/>
              <a:t>is involved in the conversion of fibrinogen to fibrin</a:t>
            </a:r>
          </a:p>
          <a:p>
            <a:pPr lvl="1">
              <a:buNone/>
            </a:pPr>
            <a:endParaRPr lang="en-AU" sz="2000" dirty="0"/>
          </a:p>
          <a:p>
            <a:r>
              <a:rPr lang="en-AU" sz="2400" b="1" dirty="0">
                <a:solidFill>
                  <a:srgbClr val="0070C0"/>
                </a:solidFill>
              </a:rPr>
              <a:t>Therefore DTIs have </a:t>
            </a:r>
            <a:r>
              <a:rPr lang="en-AU" sz="2400" b="1" dirty="0"/>
              <a:t>both antiplatelet and anticoagulant effects. </a:t>
            </a:r>
            <a:endParaRPr lang="en-US" sz="2400" b="1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8950" y="6271317"/>
            <a:ext cx="578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Image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taken from </a:t>
            </a:r>
            <a:r>
              <a:rPr lang="en-US" dirty="0">
                <a:hlinkClick r:id="rId2"/>
              </a:rPr>
              <a:t>https://emcrit.org/ibcc/heparin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Accessed March 2021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96" y="111741"/>
            <a:ext cx="4245828" cy="3669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34" y="2876550"/>
            <a:ext cx="4057490" cy="33947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36310" y="266700"/>
            <a:ext cx="493465" cy="876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21091" y="4516582"/>
            <a:ext cx="1932709" cy="1482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2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Unsafe Interaction Between Pradaxa and Common Meds | MedPage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18" y="713581"/>
            <a:ext cx="5373290" cy="358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thrombin inhibitors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Patients with active bleeding or at increased risk of severe bleeding; risk vs. benefit when using DTIs.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Severe bleeding is common for </a:t>
            </a:r>
            <a:r>
              <a:rPr lang="en-US" b="1" dirty="0" err="1"/>
              <a:t>bivalirudin</a:t>
            </a:r>
            <a:r>
              <a:rPr lang="en-US" dirty="0"/>
              <a:t>, rare for </a:t>
            </a:r>
            <a:r>
              <a:rPr lang="en-US" b="1" dirty="0"/>
              <a:t>dabigatran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err="1"/>
              <a:t>Bivalirudin</a:t>
            </a:r>
            <a:r>
              <a:rPr lang="en-US" sz="2400" dirty="0"/>
              <a:t>: used in STEMI patients undergoing PCI. Useful in patients with heparin-induced thrombocytopenia.</a:t>
            </a:r>
          </a:p>
          <a:p>
            <a:pPr lvl="1"/>
            <a:r>
              <a:rPr lang="en-US" sz="2200" dirty="0"/>
              <a:t>Nausea is common, thrombocytopenia and rash are infrequent. </a:t>
            </a:r>
          </a:p>
          <a:p>
            <a:endParaRPr lang="en-AU" dirty="0"/>
          </a:p>
        </p:txBody>
      </p:sp>
      <p:pic>
        <p:nvPicPr>
          <p:cNvPr id="1028" name="Picture 4" descr="Fresenius Kabi Introduces Bivalirudin for Injection | Business W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07" y="3709723"/>
            <a:ext cx="1269384" cy="27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 able to</a:t>
            </a:r>
            <a:r>
              <a:rPr lang="en-US" dirty="0" smtClean="0"/>
              <a:t>:</a:t>
            </a:r>
          </a:p>
          <a:p>
            <a:pPr lvl="0"/>
            <a:r>
              <a:rPr lang="en-AU" dirty="0"/>
              <a:t>Revise the pharmacology of the different antiplatelet drugs.</a:t>
            </a:r>
          </a:p>
          <a:p>
            <a:pPr lvl="0"/>
            <a:r>
              <a:rPr lang="en-US" dirty="0"/>
              <a:t>Describe how the 5 different classes of anticoagulants reduce clotting.</a:t>
            </a:r>
            <a:endParaRPr lang="en-AU" dirty="0"/>
          </a:p>
          <a:p>
            <a:pPr lvl="0"/>
            <a:r>
              <a:rPr lang="en-US" dirty="0"/>
              <a:t>Describe how existing clots can be reversed using </a:t>
            </a:r>
            <a:r>
              <a:rPr lang="en-US" dirty="0" err="1"/>
              <a:t>thrombolytics</a:t>
            </a:r>
            <a:r>
              <a:rPr lang="en-US" dirty="0"/>
              <a:t>.</a:t>
            </a:r>
            <a:endParaRPr lang="en-AU" dirty="0"/>
          </a:p>
          <a:p>
            <a:pPr lvl="0"/>
            <a:r>
              <a:rPr lang="en-US" dirty="0"/>
              <a:t>Understand the common side effects and risks associated with each of the different classes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87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r>
              <a:rPr lang="en-US" dirty="0"/>
              <a:t>T</a:t>
            </a:r>
            <a:r>
              <a:rPr lang="en-US" dirty="0" smtClean="0"/>
              <a:t>hrombin inhibitors - Dabigatran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Dabigatran 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dirty="0" err="1">
                <a:solidFill>
                  <a:srgbClr val="0070C0"/>
                </a:solidFill>
              </a:rPr>
              <a:t>Pradaxa</a:t>
            </a:r>
            <a:r>
              <a:rPr lang="en-US" b="1" dirty="0">
                <a:solidFill>
                  <a:srgbClr val="0070C0"/>
                </a:solidFill>
              </a:rPr>
              <a:t>): </a:t>
            </a:r>
            <a:r>
              <a:rPr lang="en-US" dirty="0"/>
              <a:t>has started to appear in community pharmacy for the prevention of venous thromboembolism.</a:t>
            </a:r>
          </a:p>
          <a:p>
            <a:pPr lvl="1"/>
            <a:r>
              <a:rPr lang="en-US" dirty="0"/>
              <a:t>Prevention of VTE after elective hip or knee replacement</a:t>
            </a:r>
          </a:p>
          <a:p>
            <a:pPr lvl="1"/>
            <a:r>
              <a:rPr lang="en-US" dirty="0"/>
              <a:t>Treatment of acute VTE and prevention of subsequent VTE</a:t>
            </a:r>
          </a:p>
          <a:p>
            <a:pPr lvl="1"/>
            <a:r>
              <a:rPr lang="en-US" dirty="0"/>
              <a:t>Non-</a:t>
            </a:r>
            <a:r>
              <a:rPr lang="en-US" dirty="0" err="1"/>
              <a:t>valvular</a:t>
            </a:r>
            <a:r>
              <a:rPr lang="en-US" dirty="0"/>
              <a:t> AF and a high risk of stroke or systemic embolism</a:t>
            </a:r>
          </a:p>
          <a:p>
            <a:pPr lvl="1"/>
            <a:r>
              <a:rPr lang="en-US" b="1" dirty="0"/>
              <a:t>Contraindications:</a:t>
            </a:r>
            <a:r>
              <a:rPr lang="en-US" dirty="0"/>
              <a:t> 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Prosthetic heart valves</a:t>
            </a:r>
          </a:p>
          <a:p>
            <a:pPr lvl="2"/>
            <a:r>
              <a:rPr lang="en-US" dirty="0"/>
              <a:t>If </a:t>
            </a:r>
            <a:r>
              <a:rPr lang="en-US" dirty="0" err="1"/>
              <a:t>CrCl</a:t>
            </a:r>
            <a:r>
              <a:rPr lang="en-US" dirty="0"/>
              <a:t>&lt;30ml/min (reduce dose if </a:t>
            </a:r>
            <a:r>
              <a:rPr lang="en-US" dirty="0" err="1"/>
              <a:t>CrCl</a:t>
            </a:r>
            <a:r>
              <a:rPr lang="en-US" dirty="0"/>
              <a:t> 30-50ml/min)</a:t>
            </a:r>
          </a:p>
          <a:p>
            <a:pPr lvl="1"/>
            <a:r>
              <a:rPr lang="en-US" dirty="0"/>
              <a:t>Has several drug interactions with commonly used drugs which can increase the risk of bleeding, or decrease the efficacy of Dabigatran;</a:t>
            </a:r>
          </a:p>
          <a:p>
            <a:pPr lvl="2"/>
            <a:r>
              <a:rPr lang="en-US" dirty="0"/>
              <a:t>Clarithromycin, Ketoconazole, Verapamil. </a:t>
            </a:r>
          </a:p>
          <a:p>
            <a:pPr lvl="1"/>
            <a:r>
              <a:rPr lang="en-US" dirty="0"/>
              <a:t>Cease a few days before surgery, longer if impaired renal function.</a:t>
            </a:r>
          </a:p>
          <a:p>
            <a:pPr lvl="1"/>
            <a:r>
              <a:rPr lang="en-US" dirty="0"/>
              <a:t>Gastritis, dyspepsia and GI bleeding are common side effects. </a:t>
            </a:r>
          </a:p>
          <a:p>
            <a:pPr lvl="1"/>
            <a:r>
              <a:rPr lang="en-US" dirty="0"/>
              <a:t>Patients may require a warning bracelet and need to be </a:t>
            </a:r>
            <a:r>
              <a:rPr lang="en-AU" dirty="0"/>
              <a:t>counselled</a:t>
            </a:r>
            <a:r>
              <a:rPr lang="en-US" dirty="0"/>
              <a:t> effectively on the importance of not missing doses.</a:t>
            </a:r>
          </a:p>
          <a:p>
            <a:pPr lvl="2"/>
            <a:r>
              <a:rPr lang="en-US" dirty="0"/>
              <a:t>Do not open caps or chew/crush pellets (increased risk of bleeding)</a:t>
            </a:r>
          </a:p>
          <a:p>
            <a:pPr lvl="2"/>
            <a:r>
              <a:rPr lang="en-US" dirty="0"/>
              <a:t>Take at same time of day</a:t>
            </a:r>
          </a:p>
          <a:p>
            <a:pPr lvl="2"/>
            <a:r>
              <a:rPr lang="en-US" dirty="0"/>
              <a:t>Monitor for signs of bleeding (see warfarin counselling points)</a:t>
            </a:r>
          </a:p>
          <a:p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Dabigatran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Practice issues:</a:t>
            </a:r>
          </a:p>
          <a:p>
            <a:pPr lvl="2"/>
            <a:r>
              <a:rPr lang="en-US" dirty="0"/>
              <a:t>Do not use within 2hrs of spinal/epidural catheter removal</a:t>
            </a:r>
          </a:p>
          <a:p>
            <a:pPr lvl="2"/>
            <a:r>
              <a:rPr lang="en-US" dirty="0"/>
              <a:t>Measure renal function at baseline and monitor regularly</a:t>
            </a:r>
          </a:p>
          <a:p>
            <a:pPr lvl="2"/>
            <a:r>
              <a:rPr lang="en-US" dirty="0"/>
              <a:t>Reversal agent (</a:t>
            </a:r>
            <a:r>
              <a:rPr lang="en-US" dirty="0" err="1"/>
              <a:t>idarucizumab</a:t>
            </a:r>
            <a:r>
              <a:rPr lang="en-US" dirty="0"/>
              <a:t>) – dabigatran may be given after 24 </a:t>
            </a:r>
            <a:r>
              <a:rPr lang="en-US" dirty="0" err="1"/>
              <a:t>hrs</a:t>
            </a:r>
            <a:r>
              <a:rPr lang="en-US" dirty="0"/>
              <a:t> after reversal agent if renal function is normal (delay may be necessary in renal impairment)</a:t>
            </a:r>
          </a:p>
          <a:p>
            <a:pPr lvl="2"/>
            <a:r>
              <a:rPr lang="en-US" dirty="0"/>
              <a:t>Little data on effectiveness for VTE prevention in AF in patients with </a:t>
            </a:r>
            <a:r>
              <a:rPr lang="en-US" dirty="0" err="1"/>
              <a:t>valvular</a:t>
            </a:r>
            <a:r>
              <a:rPr lang="en-US" dirty="0"/>
              <a:t> disease or prosthetic heart valves</a:t>
            </a:r>
            <a:endParaRPr lang="en-GB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907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346" y="2252960"/>
            <a:ext cx="93446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Factor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Inhibitors:</a:t>
            </a: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Fondaparinux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(SC), </a:t>
            </a: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Apixaban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(O) &amp;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Rivaroxaban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(O)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024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</a:t>
            </a:r>
            <a:r>
              <a:rPr lang="en-US" dirty="0" err="1" smtClean="0"/>
              <a:t>Xa</a:t>
            </a:r>
            <a:r>
              <a:rPr lang="en-US" dirty="0" smtClean="0"/>
              <a:t> Inhibitors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/>
          <a:lstStyle/>
          <a:p>
            <a:r>
              <a:rPr lang="en-US" sz="2000" b="1" dirty="0" err="1"/>
              <a:t>Fondaparinux</a:t>
            </a:r>
            <a:r>
              <a:rPr lang="en-US" sz="2000" b="1" dirty="0"/>
              <a:t> </a:t>
            </a:r>
            <a:r>
              <a:rPr lang="en-US" sz="2000" b="1" dirty="0" smtClean="0"/>
              <a:t>(‘</a:t>
            </a:r>
            <a:r>
              <a:rPr lang="en-US" sz="2000" b="1" i="1" dirty="0" err="1" smtClean="0"/>
              <a:t>Fon</a:t>
            </a:r>
            <a:r>
              <a:rPr lang="en-US" sz="2000" b="1" i="1" dirty="0" smtClean="0"/>
              <a:t>-dap-a-</a:t>
            </a:r>
            <a:r>
              <a:rPr lang="en-US" sz="2000" b="1" i="1" dirty="0" err="1" smtClean="0"/>
              <a:t>rinux</a:t>
            </a:r>
            <a:r>
              <a:rPr lang="en-US" sz="2000" b="1" i="1" dirty="0" smtClean="0"/>
              <a:t>’)  </a:t>
            </a:r>
            <a:r>
              <a:rPr lang="en-US" sz="2000" b="1" dirty="0" smtClean="0"/>
              <a:t>(</a:t>
            </a:r>
            <a:r>
              <a:rPr lang="en-US" sz="2000" b="1" dirty="0"/>
              <a:t>SC), </a:t>
            </a:r>
            <a:endParaRPr lang="en-US" sz="2000" b="1" dirty="0" smtClean="0"/>
          </a:p>
          <a:p>
            <a:r>
              <a:rPr lang="en-US" sz="2000" b="1" dirty="0" err="1" smtClean="0"/>
              <a:t>Apixaban</a:t>
            </a:r>
            <a:r>
              <a:rPr lang="en-US" sz="2000" b="1" dirty="0" smtClean="0"/>
              <a:t> (‘</a:t>
            </a:r>
            <a:r>
              <a:rPr lang="en-US" sz="2000" b="1" i="1" dirty="0" smtClean="0"/>
              <a:t>A-pix-a-ban’) </a:t>
            </a:r>
            <a:r>
              <a:rPr lang="en-US" sz="2000" b="1" dirty="0" smtClean="0"/>
              <a:t>(oral</a:t>
            </a:r>
            <a:r>
              <a:rPr lang="en-US" sz="2000" b="1" dirty="0"/>
              <a:t>), </a:t>
            </a:r>
            <a:endParaRPr lang="en-US" sz="2000" b="1" dirty="0" smtClean="0"/>
          </a:p>
          <a:p>
            <a:r>
              <a:rPr lang="en-US" sz="2000" b="1" dirty="0" err="1" smtClean="0"/>
              <a:t>Rivaroxaban</a:t>
            </a:r>
            <a:r>
              <a:rPr lang="en-US" sz="2000" b="1" dirty="0" smtClean="0"/>
              <a:t> (‘</a:t>
            </a:r>
            <a:r>
              <a:rPr lang="en-US" sz="2000" b="1" i="1" dirty="0" smtClean="0"/>
              <a:t>Riva-rocks-a-ban’) </a:t>
            </a:r>
            <a:r>
              <a:rPr lang="en-US" sz="2000" b="1" dirty="0" smtClean="0"/>
              <a:t>(</a:t>
            </a:r>
            <a:r>
              <a:rPr lang="en-US" sz="2000" b="1" dirty="0"/>
              <a:t>oral)</a:t>
            </a:r>
          </a:p>
          <a:p>
            <a:pPr lvl="1"/>
            <a:r>
              <a:rPr lang="en-US" sz="1600" b="1" dirty="0">
                <a:solidFill>
                  <a:srgbClr val="0070C0"/>
                </a:solidFill>
              </a:rPr>
              <a:t>Selectively inhibit factor </a:t>
            </a:r>
            <a:r>
              <a:rPr lang="en-US" sz="1600" b="1" dirty="0" err="1">
                <a:solidFill>
                  <a:srgbClr val="0070C0"/>
                </a:solidFill>
              </a:rPr>
              <a:t>Xa</a:t>
            </a:r>
            <a:r>
              <a:rPr lang="en-US" sz="1600" b="1" dirty="0">
                <a:solidFill>
                  <a:srgbClr val="0070C0"/>
                </a:solidFill>
              </a:rPr>
              <a:t>, blocking thrombin production, conversion of fibrinogen to fibrin and thrombus development</a:t>
            </a:r>
            <a:endParaRPr lang="en-US" sz="2000" b="1" dirty="0">
              <a:solidFill>
                <a:srgbClr val="0070C0"/>
              </a:solidFill>
            </a:endParaRPr>
          </a:p>
          <a:p>
            <a:pPr lvl="1"/>
            <a:r>
              <a:rPr lang="en-US" sz="1600" b="1" dirty="0">
                <a:solidFill>
                  <a:srgbClr val="0070C0"/>
                </a:solidFill>
              </a:rPr>
              <a:t>Indicated for prevention of venous thromboembolism in high risk </a:t>
            </a:r>
            <a:r>
              <a:rPr lang="en-US" sz="1600" b="1" dirty="0" err="1">
                <a:solidFill>
                  <a:srgbClr val="0070C0"/>
                </a:solidFill>
              </a:rPr>
              <a:t>orthopaedic</a:t>
            </a:r>
            <a:r>
              <a:rPr lang="en-US" sz="1600" b="1" dirty="0">
                <a:solidFill>
                  <a:srgbClr val="0070C0"/>
                </a:solidFill>
              </a:rPr>
              <a:t> surgery – hip fracture, knee or hip replacement</a:t>
            </a:r>
          </a:p>
          <a:p>
            <a:pPr lvl="1"/>
            <a:r>
              <a:rPr lang="en-US" sz="1600" dirty="0" err="1"/>
              <a:t>Apixaban</a:t>
            </a:r>
            <a:r>
              <a:rPr lang="en-US" sz="1600" dirty="0"/>
              <a:t> and </a:t>
            </a:r>
            <a:r>
              <a:rPr lang="en-US" sz="1600" dirty="0" err="1"/>
              <a:t>Rivaroxaban</a:t>
            </a:r>
            <a:r>
              <a:rPr lang="en-US" sz="1600" dirty="0"/>
              <a:t> have a similar onset of action and half life (</a:t>
            </a:r>
            <a:r>
              <a:rPr lang="en-US" sz="1600" dirty="0" err="1"/>
              <a:t>approx</a:t>
            </a:r>
            <a:r>
              <a:rPr lang="en-US" sz="1600" dirty="0"/>
              <a:t> 12 </a:t>
            </a:r>
            <a:r>
              <a:rPr lang="en-US" sz="1600" dirty="0" err="1"/>
              <a:t>hrs</a:t>
            </a:r>
            <a:r>
              <a:rPr lang="en-US" sz="1600" dirty="0"/>
              <a:t>)</a:t>
            </a:r>
          </a:p>
          <a:p>
            <a:pPr lvl="2"/>
            <a:r>
              <a:rPr lang="en-US" sz="1200" dirty="0"/>
              <a:t>But, </a:t>
            </a:r>
            <a:r>
              <a:rPr lang="en-US" sz="1200" dirty="0" err="1"/>
              <a:t>Apixaban</a:t>
            </a:r>
            <a:r>
              <a:rPr lang="en-US" sz="1200" dirty="0"/>
              <a:t> is taken BD and </a:t>
            </a:r>
            <a:r>
              <a:rPr lang="en-US" sz="1200" dirty="0" err="1"/>
              <a:t>Rivaroxaban</a:t>
            </a:r>
            <a:r>
              <a:rPr lang="en-US" sz="1200" dirty="0"/>
              <a:t> is taken once daily</a:t>
            </a:r>
          </a:p>
          <a:p>
            <a:pPr lvl="1"/>
            <a:r>
              <a:rPr lang="en-US" sz="1600" dirty="0"/>
              <a:t>Caution/side effects – bleeding</a:t>
            </a:r>
          </a:p>
          <a:p>
            <a:pPr lvl="2"/>
            <a:r>
              <a:rPr lang="en-US" sz="1200" dirty="0"/>
              <a:t>Concomitant aspirin </a:t>
            </a:r>
            <a:r>
              <a:rPr lang="en-US" sz="1200" dirty="0" err="1"/>
              <a:t>etc</a:t>
            </a:r>
            <a:r>
              <a:rPr lang="en-US" sz="1200" dirty="0"/>
              <a:t> increases bleeding risk</a:t>
            </a:r>
            <a:endParaRPr lang="en-AU" sz="1200" dirty="0"/>
          </a:p>
          <a:p>
            <a:endParaRPr lang="en-AU" dirty="0"/>
          </a:p>
        </p:txBody>
      </p:sp>
      <p:pic>
        <p:nvPicPr>
          <p:cNvPr id="4" name="Picture 2" descr="http://medconnections.com/drugs/images/full/arixtr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9097" y="4395780"/>
            <a:ext cx="3196536" cy="2232248"/>
          </a:xfrm>
          <a:prstGeom prst="rect">
            <a:avLst/>
          </a:prstGeom>
          <a:noFill/>
        </p:spPr>
      </p:pic>
      <p:pic>
        <p:nvPicPr>
          <p:cNvPr id="5" name="Picture 4" descr="http://www.pharmafile.com/system/files/imagecache/news_full/eliquis_apixaban_5mg_and_2.5mg_packshot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921" y="4395780"/>
            <a:ext cx="3209503" cy="2205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613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367" y="2252960"/>
            <a:ext cx="6706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 K Antagonists: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Warfarin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591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 antagonist - Warfarin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923" y="1588596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Warfarin </a:t>
            </a:r>
            <a:r>
              <a:rPr lang="en-US" i="1" dirty="0" smtClean="0"/>
              <a:t>(‘War-</a:t>
            </a:r>
            <a:r>
              <a:rPr lang="en-US" i="1" dirty="0" err="1" smtClean="0"/>
              <a:t>frin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Clotting factors II, VII, IX and X need </a:t>
            </a:r>
            <a:r>
              <a:rPr lang="en-US" dirty="0" err="1" smtClean="0"/>
              <a:t>Vit</a:t>
            </a:r>
            <a:r>
              <a:rPr lang="en-US" dirty="0" smtClean="0"/>
              <a:t> K to activate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573745" y="4221931"/>
            <a:ext cx="533400" cy="1143000"/>
          </a:xfrm>
          <a:prstGeom prst="curvedRightArrow">
            <a:avLst>
              <a:gd name="adj1" fmla="val 42857"/>
              <a:gd name="adj2" fmla="val 85714"/>
              <a:gd name="adj3" fmla="val 33333"/>
            </a:avLst>
          </a:prstGeom>
          <a:gradFill flip="none" rotWithShape="1">
            <a:gsLst>
              <a:gs pos="25000">
                <a:schemeClr val="accent6"/>
              </a:gs>
              <a:gs pos="50000">
                <a:srgbClr val="FF0000"/>
              </a:gs>
              <a:gs pos="77000">
                <a:srgbClr val="7030A0"/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409615" y="3840931"/>
            <a:ext cx="152400" cy="1905000"/>
          </a:xfrm>
          <a:prstGeom prst="downArrow">
            <a:avLst>
              <a:gd name="adj1" fmla="val 50000"/>
              <a:gd name="adj2" fmla="val 312500"/>
            </a:avLst>
          </a:prstGeom>
          <a:gradFill>
            <a:gsLst>
              <a:gs pos="25000">
                <a:schemeClr val="accent6"/>
              </a:gs>
              <a:gs pos="52000">
                <a:srgbClr val="FF0000"/>
              </a:gs>
              <a:gs pos="77000">
                <a:srgbClr val="7030A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1642" y="4696229"/>
            <a:ext cx="1343172" cy="62746"/>
          </a:xfrm>
          <a:prstGeom prst="leftArrow">
            <a:avLst>
              <a:gd name="adj1" fmla="val 50000"/>
              <a:gd name="adj2" fmla="val 5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157030" y="4221931"/>
            <a:ext cx="193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Vitamin K reduced</a:t>
            </a:r>
            <a:endParaRPr lang="en-A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73548" y="4559870"/>
            <a:ext cx="176731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Vitamin K Reductase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7030" y="5002584"/>
            <a:ext cx="193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Vitamin K epoxide</a:t>
            </a:r>
            <a:endParaRPr lang="en-A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9571" y="3264321"/>
            <a:ext cx="1446641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Inactive Factors II, VII, IX &amp; X</a:t>
            </a:r>
            <a:endParaRPr lang="en-AU" sz="14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818" y="5861118"/>
            <a:ext cx="1468394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</a:rPr>
              <a:t>ctive Factors </a:t>
            </a:r>
            <a:r>
              <a:rPr lang="en-US" sz="1400" b="1" dirty="0" err="1" smtClean="0">
                <a:solidFill>
                  <a:srgbClr val="7030A0"/>
                </a:solidFill>
              </a:rPr>
              <a:t>IIa</a:t>
            </a:r>
            <a:r>
              <a:rPr lang="en-US" sz="1400" b="1" dirty="0" smtClean="0">
                <a:solidFill>
                  <a:srgbClr val="7030A0"/>
                </a:solidFill>
              </a:rPr>
              <a:t>, </a:t>
            </a:r>
            <a:r>
              <a:rPr lang="en-US" sz="1400" b="1" dirty="0" err="1" smtClean="0">
                <a:solidFill>
                  <a:srgbClr val="7030A0"/>
                </a:solidFill>
              </a:rPr>
              <a:t>VIIa</a:t>
            </a:r>
            <a:r>
              <a:rPr lang="en-US" sz="1400" b="1" dirty="0" smtClean="0">
                <a:solidFill>
                  <a:srgbClr val="7030A0"/>
                </a:solidFill>
              </a:rPr>
              <a:t>, </a:t>
            </a:r>
            <a:r>
              <a:rPr lang="en-US" sz="1400" b="1" dirty="0" err="1" smtClean="0">
                <a:solidFill>
                  <a:srgbClr val="7030A0"/>
                </a:solidFill>
              </a:rPr>
              <a:t>IXa</a:t>
            </a:r>
            <a:r>
              <a:rPr lang="en-US" sz="1400" b="1" dirty="0" smtClean="0">
                <a:solidFill>
                  <a:srgbClr val="7030A0"/>
                </a:solidFill>
              </a:rPr>
              <a:t> &amp; </a:t>
            </a:r>
            <a:r>
              <a:rPr lang="en-US" sz="1400" b="1" dirty="0" err="1" smtClean="0">
                <a:solidFill>
                  <a:srgbClr val="7030A0"/>
                </a:solidFill>
              </a:rPr>
              <a:t>Xa</a:t>
            </a:r>
            <a:endParaRPr lang="en-AU" sz="1400" b="1" dirty="0">
              <a:solidFill>
                <a:srgbClr val="7030A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99627" y="4478530"/>
            <a:ext cx="504825" cy="49814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-</a:t>
            </a:r>
            <a:endParaRPr lang="en-AU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6503" y="4566547"/>
            <a:ext cx="897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Warfarin</a:t>
            </a:r>
            <a:endParaRPr lang="en-AU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531446" y="3087077"/>
            <a:ext cx="5564554" cy="34778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29" y="1825624"/>
            <a:ext cx="5058496" cy="42322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33429" y="6226664"/>
            <a:ext cx="522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Image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taken from </a:t>
            </a:r>
            <a:r>
              <a:rPr lang="en-US" dirty="0">
                <a:hlinkClick r:id="rId3"/>
              </a:rPr>
              <a:t>https://emcrit.org/ibcc/heparin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Accessed March 2021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6852" y="1044357"/>
            <a:ext cx="294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/>
              <a:t>proteins C and S have anticoagulant properties.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3122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 antagonist - Warfarin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818" y="1611872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Warfarin </a:t>
            </a:r>
            <a:r>
              <a:rPr lang="en-US" i="1" dirty="0" smtClean="0"/>
              <a:t>(‘War-</a:t>
            </a:r>
            <a:r>
              <a:rPr lang="en-US" i="1" dirty="0" err="1" smtClean="0"/>
              <a:t>frin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Clotting factors II, VII, IX and X need </a:t>
            </a:r>
            <a:r>
              <a:rPr lang="en-US" dirty="0" err="1" smtClean="0"/>
              <a:t>Vit</a:t>
            </a:r>
            <a:r>
              <a:rPr lang="en-US" dirty="0" smtClean="0"/>
              <a:t> K to activate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916369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Warfarin impairs the </a:t>
            </a:r>
            <a:r>
              <a:rPr lang="en-US" sz="2200" b="1" dirty="0" err="1">
                <a:solidFill>
                  <a:srgbClr val="0070C0"/>
                </a:solidFill>
              </a:rPr>
              <a:t>utilisation</a:t>
            </a:r>
            <a:r>
              <a:rPr lang="en-US" sz="2200" b="1" dirty="0">
                <a:solidFill>
                  <a:srgbClr val="0070C0"/>
                </a:solidFill>
              </a:rPr>
              <a:t> of Vitamin K and reduces the synthesis </a:t>
            </a:r>
            <a:r>
              <a:rPr lang="en-US" sz="2200" b="1" dirty="0" smtClean="0">
                <a:solidFill>
                  <a:srgbClr val="0070C0"/>
                </a:solidFill>
              </a:rPr>
              <a:t>of active </a:t>
            </a:r>
            <a:r>
              <a:rPr lang="en-US" sz="2200" b="1" dirty="0">
                <a:solidFill>
                  <a:srgbClr val="0070C0"/>
                </a:solidFill>
              </a:rPr>
              <a:t>factors II, VII, IX and X and the anticoagulant proteins C and S</a:t>
            </a:r>
          </a:p>
          <a:p>
            <a:r>
              <a:rPr lang="en-US" sz="2200" dirty="0"/>
              <a:t>Warfarin has </a:t>
            </a:r>
            <a:r>
              <a:rPr lang="en-US" sz="2200" b="1" u="sng" dirty="0">
                <a:solidFill>
                  <a:srgbClr val="7030A0"/>
                </a:solidFill>
              </a:rPr>
              <a:t>no direct action </a:t>
            </a:r>
            <a:r>
              <a:rPr lang="en-US" sz="2200" dirty="0"/>
              <a:t>on the coagulation factors present in the blood, so the effects of warfarin develop as the factors are cleared.</a:t>
            </a:r>
          </a:p>
          <a:p>
            <a:r>
              <a:rPr lang="en-US" sz="2200" dirty="0"/>
              <a:t>Half lives of the factors are</a:t>
            </a:r>
          </a:p>
          <a:p>
            <a:pPr lvl="1"/>
            <a:r>
              <a:rPr lang="en-US" sz="2000" dirty="0"/>
              <a:t>Factor VII and protein C – 6-8hrs</a:t>
            </a:r>
          </a:p>
          <a:p>
            <a:pPr lvl="1"/>
            <a:r>
              <a:rPr lang="en-US" sz="2000" dirty="0"/>
              <a:t>Factor IX –24 </a:t>
            </a:r>
            <a:r>
              <a:rPr lang="en-US" sz="2000" dirty="0" err="1"/>
              <a:t>hrs</a:t>
            </a:r>
            <a:endParaRPr lang="en-US" sz="2000" dirty="0"/>
          </a:p>
          <a:p>
            <a:pPr lvl="1"/>
            <a:r>
              <a:rPr lang="en-US" sz="2000" dirty="0"/>
              <a:t>Factor X – 36 </a:t>
            </a:r>
            <a:r>
              <a:rPr lang="en-US" sz="2000" dirty="0" err="1"/>
              <a:t>hrs</a:t>
            </a:r>
            <a:endParaRPr lang="en-US" sz="2000" dirty="0"/>
          </a:p>
          <a:p>
            <a:pPr lvl="1"/>
            <a:r>
              <a:rPr lang="en-US" sz="2000" dirty="0"/>
              <a:t>Factor II – 54hrs</a:t>
            </a:r>
          </a:p>
          <a:p>
            <a:pPr lvl="1"/>
            <a:r>
              <a:rPr lang="en-US" sz="2000" dirty="0"/>
              <a:t>Protein S – </a:t>
            </a:r>
            <a:r>
              <a:rPr lang="en-US" sz="2000" dirty="0" smtClean="0"/>
              <a:t>30hrs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Therefore, UFH and LMWH therapy should be continued for at least 48 hours after the INR reaches the therapeutic range.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400" dirty="0"/>
          </a:p>
          <a:p>
            <a:endParaRPr lang="en-AU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573745" y="4221931"/>
            <a:ext cx="533400" cy="1143000"/>
          </a:xfrm>
          <a:prstGeom prst="curvedRightArrow">
            <a:avLst>
              <a:gd name="adj1" fmla="val 42857"/>
              <a:gd name="adj2" fmla="val 85714"/>
              <a:gd name="adj3" fmla="val 33333"/>
            </a:avLst>
          </a:prstGeom>
          <a:gradFill flip="none" rotWithShape="1">
            <a:gsLst>
              <a:gs pos="25000">
                <a:schemeClr val="accent6"/>
              </a:gs>
              <a:gs pos="50000">
                <a:srgbClr val="FF0000"/>
              </a:gs>
              <a:gs pos="77000">
                <a:srgbClr val="7030A0"/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409615" y="3840931"/>
            <a:ext cx="152400" cy="1905000"/>
          </a:xfrm>
          <a:prstGeom prst="downArrow">
            <a:avLst>
              <a:gd name="adj1" fmla="val 50000"/>
              <a:gd name="adj2" fmla="val 312500"/>
            </a:avLst>
          </a:prstGeom>
          <a:gradFill>
            <a:gsLst>
              <a:gs pos="25000">
                <a:schemeClr val="accent6"/>
              </a:gs>
              <a:gs pos="52000">
                <a:srgbClr val="FF0000"/>
              </a:gs>
              <a:gs pos="77000">
                <a:srgbClr val="7030A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1642" y="4696229"/>
            <a:ext cx="1343172" cy="62746"/>
          </a:xfrm>
          <a:prstGeom prst="leftArrow">
            <a:avLst>
              <a:gd name="adj1" fmla="val 50000"/>
              <a:gd name="adj2" fmla="val 5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157030" y="4221931"/>
            <a:ext cx="193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Vitamin K reduced</a:t>
            </a:r>
            <a:endParaRPr lang="en-A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73548" y="4559870"/>
            <a:ext cx="176731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Vitamin K Reductase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7030" y="5002584"/>
            <a:ext cx="193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Vitamin K epoxide</a:t>
            </a:r>
            <a:endParaRPr lang="en-A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9571" y="3264321"/>
            <a:ext cx="1446641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Inactive Factors II, VII, IX &amp; X</a:t>
            </a:r>
            <a:endParaRPr lang="en-AU" sz="14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818" y="5861118"/>
            <a:ext cx="1468394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</a:rPr>
              <a:t>ctive Factors </a:t>
            </a:r>
            <a:r>
              <a:rPr lang="en-US" sz="1400" b="1" dirty="0" err="1" smtClean="0">
                <a:solidFill>
                  <a:srgbClr val="7030A0"/>
                </a:solidFill>
              </a:rPr>
              <a:t>IIa</a:t>
            </a:r>
            <a:r>
              <a:rPr lang="en-US" sz="1400" b="1" dirty="0" smtClean="0">
                <a:solidFill>
                  <a:srgbClr val="7030A0"/>
                </a:solidFill>
              </a:rPr>
              <a:t>, </a:t>
            </a:r>
            <a:r>
              <a:rPr lang="en-US" sz="1400" b="1" dirty="0" err="1" smtClean="0">
                <a:solidFill>
                  <a:srgbClr val="7030A0"/>
                </a:solidFill>
              </a:rPr>
              <a:t>VIIa</a:t>
            </a:r>
            <a:r>
              <a:rPr lang="en-US" sz="1400" b="1" dirty="0" smtClean="0">
                <a:solidFill>
                  <a:srgbClr val="7030A0"/>
                </a:solidFill>
              </a:rPr>
              <a:t>, </a:t>
            </a:r>
            <a:r>
              <a:rPr lang="en-US" sz="1400" b="1" dirty="0" err="1" smtClean="0">
                <a:solidFill>
                  <a:srgbClr val="7030A0"/>
                </a:solidFill>
              </a:rPr>
              <a:t>IXa</a:t>
            </a:r>
            <a:r>
              <a:rPr lang="en-US" sz="1400" b="1" dirty="0" smtClean="0">
                <a:solidFill>
                  <a:srgbClr val="7030A0"/>
                </a:solidFill>
              </a:rPr>
              <a:t> &amp; </a:t>
            </a:r>
            <a:r>
              <a:rPr lang="en-US" sz="1400" b="1" dirty="0" err="1" smtClean="0">
                <a:solidFill>
                  <a:srgbClr val="7030A0"/>
                </a:solidFill>
              </a:rPr>
              <a:t>Xa</a:t>
            </a:r>
            <a:endParaRPr lang="en-AU" sz="1400" b="1" dirty="0">
              <a:solidFill>
                <a:srgbClr val="7030A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99627" y="4478530"/>
            <a:ext cx="504825" cy="49814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-</a:t>
            </a:r>
            <a:endParaRPr lang="en-AU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6503" y="4566547"/>
            <a:ext cx="897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Warfarin</a:t>
            </a:r>
            <a:endParaRPr lang="en-AU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531446" y="3087077"/>
            <a:ext cx="5564554" cy="34778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6052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 antagonist - Warfarin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Therapeutic </a:t>
            </a:r>
            <a:r>
              <a:rPr lang="en-US" sz="2000" b="1" u="sng" dirty="0">
                <a:solidFill>
                  <a:srgbClr val="0070C0"/>
                </a:solidFill>
              </a:rPr>
              <a:t>uses</a:t>
            </a:r>
            <a:endParaRPr lang="en-US" sz="2000" b="1" dirty="0">
              <a:solidFill>
                <a:srgbClr val="0070C0"/>
              </a:solidFill>
            </a:endParaRPr>
          </a:p>
          <a:p>
            <a:pPr lvl="1"/>
            <a:r>
              <a:rPr lang="en-US" sz="1800" dirty="0"/>
              <a:t>Prevention and treatment of venous thromboembolism (DVT and PE)</a:t>
            </a:r>
          </a:p>
          <a:p>
            <a:pPr lvl="1"/>
            <a:r>
              <a:rPr lang="en-US" sz="1800" dirty="0"/>
              <a:t>Prevention of thromboembolism in patients with prosthetic heart valves</a:t>
            </a:r>
          </a:p>
          <a:p>
            <a:pPr lvl="1"/>
            <a:r>
              <a:rPr lang="en-US" sz="1800" dirty="0"/>
              <a:t>Primary stroke prevention in patients with AF associated with mitral valve problems or other risk factors</a:t>
            </a:r>
          </a:p>
          <a:p>
            <a:pPr lvl="1"/>
            <a:r>
              <a:rPr lang="en-US" sz="1800" dirty="0"/>
              <a:t>Secondary stroke prevention in patients with AF</a:t>
            </a:r>
          </a:p>
          <a:p>
            <a:pPr lvl="1"/>
            <a:r>
              <a:rPr lang="en-US" sz="1800" dirty="0"/>
              <a:t>Prevention of thromboembolism pre or post cardioversion</a:t>
            </a:r>
          </a:p>
          <a:p>
            <a:pPr lvl="1"/>
            <a:r>
              <a:rPr lang="en-US" sz="1600" dirty="0"/>
              <a:t>Prevention of stroke in patients with previous MI and increased embolic risk</a:t>
            </a:r>
          </a:p>
          <a:p>
            <a:r>
              <a:rPr lang="en-US" sz="2000" b="1" u="sng" dirty="0">
                <a:solidFill>
                  <a:srgbClr val="0070C0"/>
                </a:solidFill>
              </a:rPr>
              <a:t>Contraindications</a:t>
            </a:r>
          </a:p>
          <a:p>
            <a:pPr lvl="1"/>
            <a:r>
              <a:rPr lang="en-US" sz="1800" dirty="0"/>
              <a:t>Bleeding disorders, previous GI bleed </a:t>
            </a:r>
          </a:p>
          <a:p>
            <a:pPr lvl="1"/>
            <a:r>
              <a:rPr lang="en-US" sz="1800" dirty="0" err="1"/>
              <a:t>Haemorrhagic</a:t>
            </a:r>
            <a:r>
              <a:rPr lang="en-US" sz="1800" dirty="0"/>
              <a:t> retinopathy, intracerebral aneurysm/</a:t>
            </a:r>
            <a:r>
              <a:rPr lang="en-US" sz="1800" dirty="0" err="1"/>
              <a:t>haemorrhage</a:t>
            </a:r>
            <a:endParaRPr lang="en-US" sz="1800" dirty="0"/>
          </a:p>
          <a:p>
            <a:pPr lvl="1"/>
            <a:r>
              <a:rPr lang="en-US" sz="1800" dirty="0"/>
              <a:t>Severe hypertension, Bacterial endocarditis</a:t>
            </a:r>
          </a:p>
          <a:p>
            <a:pPr lvl="1"/>
            <a:r>
              <a:rPr lang="en-US" sz="1800" dirty="0"/>
              <a:t>Alcoholism, unsupervised dementia (+compliance?) and frequent falls</a:t>
            </a:r>
          </a:p>
          <a:p>
            <a:pPr lvl="1"/>
            <a:r>
              <a:rPr lang="en-US" sz="1800" dirty="0"/>
              <a:t>Care with Renal and hepatic impairment – increased bleeding risk</a:t>
            </a:r>
          </a:p>
          <a:p>
            <a:pPr lvl="1"/>
            <a:r>
              <a:rPr lang="en-US" sz="1800" dirty="0"/>
              <a:t>Caution with elective surgery (stop warfarin several days before – replace with heparin or reduce warfarin dose if necessary e.g. people with artificial heart valves)</a:t>
            </a:r>
          </a:p>
          <a:p>
            <a:pPr lvl="1"/>
            <a:r>
              <a:rPr lang="en-US" sz="1800" dirty="0"/>
              <a:t>Avoid in pregnancy – teratogenicity and fetal/placental </a:t>
            </a:r>
            <a:r>
              <a:rPr lang="en-US" sz="1800" dirty="0" err="1"/>
              <a:t>haemorrhage</a:t>
            </a:r>
            <a:r>
              <a:rPr lang="en-US" sz="1800" dirty="0"/>
              <a:t>.</a:t>
            </a:r>
            <a:endParaRPr lang="en-AU" sz="1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4706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 antagonist - Warfarin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70C0"/>
                </a:solidFill>
              </a:rPr>
              <a:t>Drug Interactions</a:t>
            </a:r>
          </a:p>
          <a:p>
            <a:pPr lvl="1"/>
            <a:r>
              <a:rPr lang="en-US" sz="1800" b="1" dirty="0">
                <a:solidFill>
                  <a:srgbClr val="7030A0"/>
                </a:solidFill>
              </a:rPr>
              <a:t>Caution : Multiple potential interactions (always check)</a:t>
            </a:r>
          </a:p>
          <a:p>
            <a:pPr lvl="1"/>
            <a:r>
              <a:rPr lang="en-US" sz="1800" dirty="0"/>
              <a:t>Many drugs interact with warfarin causing increased or decreased anticoagulant effect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Mechanisms of Drug Interactions – very diverse, for example:</a:t>
            </a:r>
          </a:p>
          <a:p>
            <a:pPr lvl="1"/>
            <a:r>
              <a:rPr lang="en-US" sz="1800" dirty="0"/>
              <a:t>Decreased hepatic synthesis of </a:t>
            </a:r>
            <a:r>
              <a:rPr lang="en-US" sz="1800" dirty="0" err="1"/>
              <a:t>procoagulant</a:t>
            </a:r>
            <a:r>
              <a:rPr lang="en-US" sz="1800" dirty="0"/>
              <a:t> factors</a:t>
            </a:r>
          </a:p>
          <a:p>
            <a:pPr lvl="1"/>
            <a:r>
              <a:rPr lang="en-US" sz="1800" dirty="0"/>
              <a:t>Inhibition of enzymatic metabolism of warfarin</a:t>
            </a:r>
          </a:p>
          <a:p>
            <a:pPr lvl="1"/>
            <a:r>
              <a:rPr lang="en-US" sz="1800" dirty="0"/>
              <a:t>Accelerated metabolism of warfarin secondary to stimulation of hepatic microsomal enzyme activity</a:t>
            </a:r>
          </a:p>
          <a:p>
            <a:pPr lvl="1"/>
            <a:r>
              <a:rPr lang="en-US" sz="1800" dirty="0"/>
              <a:t>Alteration of </a:t>
            </a:r>
            <a:r>
              <a:rPr lang="en-US" sz="1800" dirty="0" err="1"/>
              <a:t>procoagulant</a:t>
            </a:r>
            <a:r>
              <a:rPr lang="en-US" sz="1800" dirty="0"/>
              <a:t> synthesis or catabolism</a:t>
            </a:r>
          </a:p>
          <a:p>
            <a:pPr lvl="1"/>
            <a:r>
              <a:rPr lang="en-US" sz="1800" dirty="0"/>
              <a:t>Increased receptor affinity for warfarin</a:t>
            </a:r>
          </a:p>
          <a:p>
            <a:pPr lvl="1"/>
            <a:r>
              <a:rPr lang="en-US" sz="1800" dirty="0"/>
              <a:t>Decreased vitamin K synthesis secondary to alterations in intestinal flora</a:t>
            </a:r>
          </a:p>
          <a:p>
            <a:pPr lvl="1"/>
            <a:r>
              <a:rPr lang="en-US" sz="1800" dirty="0"/>
              <a:t>Displacement of warfarin from protein binding sites</a:t>
            </a:r>
          </a:p>
          <a:p>
            <a:pPr lvl="1"/>
            <a:r>
              <a:rPr lang="en-US" sz="1800" dirty="0"/>
              <a:t>Increased metabolism of warfarin</a:t>
            </a:r>
          </a:p>
          <a:p>
            <a:pPr lvl="1"/>
            <a:r>
              <a:rPr lang="en-US" sz="1800" dirty="0"/>
              <a:t>Interference with enterohepatic circulation of warfarin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0287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 antagonist - Warfarin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1800" dirty="0"/>
              <a:t>Examples of drugs decreasing the anticoagulant effect include:</a:t>
            </a:r>
          </a:p>
          <a:p>
            <a:pPr lvl="2"/>
            <a:r>
              <a:rPr lang="en-US" sz="1600" dirty="0"/>
              <a:t>St John’s </a:t>
            </a:r>
            <a:r>
              <a:rPr lang="en-US" sz="1600" dirty="0" err="1"/>
              <a:t>Wort</a:t>
            </a:r>
            <a:r>
              <a:rPr lang="en-US" sz="1600" dirty="0"/>
              <a:t>, Carbamazepine, Barbiturates, Rifampicin, Phenytoin (can also rarely increase anticoagulant effect)</a:t>
            </a:r>
          </a:p>
          <a:p>
            <a:pPr lvl="1"/>
            <a:r>
              <a:rPr lang="en-US" sz="1800" dirty="0"/>
              <a:t>Examples of drugs increasing the anticoagulant effect include:</a:t>
            </a:r>
          </a:p>
          <a:p>
            <a:pPr lvl="2"/>
            <a:r>
              <a:rPr lang="en-US" sz="1600" dirty="0"/>
              <a:t>Antifungals and various antibiotics, Thyroid Hormones, Statins, Aspirin, NSAIDS, Paracetamol and SSRIs. </a:t>
            </a:r>
          </a:p>
          <a:p>
            <a:pPr lvl="2">
              <a:buNone/>
            </a:pPr>
            <a:endParaRPr lang="en-US" sz="1600" dirty="0"/>
          </a:p>
          <a:p>
            <a:pPr lvl="1"/>
            <a:r>
              <a:rPr lang="en-US" sz="1800" dirty="0"/>
              <a:t>N.B. Paracetamol – widely used as an analgesic for patients taking warfarin and is preferred to Aspirin and COX-2 inhibitors (increased risk of bleeding)</a:t>
            </a:r>
          </a:p>
          <a:p>
            <a:pPr lvl="2"/>
            <a:r>
              <a:rPr lang="en-US" sz="1600" dirty="0"/>
              <a:t>Small occasional doses of paracetamol do not usually alter anticoagulant effect of warfarin</a:t>
            </a:r>
          </a:p>
          <a:p>
            <a:pPr lvl="2"/>
            <a:r>
              <a:rPr lang="en-US" sz="1600" dirty="0"/>
              <a:t>Larger doses of paracetamol (2-4g daily for several days (therapeutic guidelines) or 3.5-7g per week (AMH 2008)) may Increase INR</a:t>
            </a:r>
          </a:p>
          <a:p>
            <a:pPr lvl="2"/>
            <a:endParaRPr lang="en-US" sz="1600" dirty="0"/>
          </a:p>
          <a:p>
            <a:pPr lvl="1"/>
            <a:r>
              <a:rPr lang="en-US" sz="1800" b="1" u="sng" dirty="0"/>
              <a:t>Options</a:t>
            </a:r>
          </a:p>
          <a:p>
            <a:pPr lvl="2"/>
            <a:r>
              <a:rPr lang="en-US" sz="1600" dirty="0"/>
              <a:t>Consider substituting an interacting drug with a non-interacting drug if possible or</a:t>
            </a:r>
          </a:p>
          <a:p>
            <a:pPr lvl="2"/>
            <a:r>
              <a:rPr lang="en-US" sz="1600" dirty="0"/>
              <a:t>Monitor INR and increase/decrease warfarin dose accordingly (interacting drug should be taken regularly avoid prn use as INR would be difficult to </a:t>
            </a:r>
            <a:r>
              <a:rPr lang="en-US" sz="1600" dirty="0" err="1"/>
              <a:t>stabilise</a:t>
            </a:r>
            <a:r>
              <a:rPr lang="en-US" sz="1600" dirty="0"/>
              <a:t>) (N.B. need to review/monitor again if the interacting drug is stopped)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See Queensland Health anticoagulant guidelines for other clinically significant reactions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2514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 antagonist - Warfarin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Dosage</a:t>
            </a:r>
            <a:r>
              <a:rPr lang="en-US" sz="2000" dirty="0" smtClean="0"/>
              <a:t>: start at 5mg once daily for </a:t>
            </a:r>
            <a:r>
              <a:rPr lang="en-US" sz="2000" dirty="0" smtClean="0"/>
              <a:t>5 </a:t>
            </a:r>
            <a:r>
              <a:rPr lang="en-US" sz="2000" dirty="0" smtClean="0"/>
              <a:t>days then adjust according to </a:t>
            </a:r>
            <a:r>
              <a:rPr lang="en-US" sz="2000" dirty="0" smtClean="0"/>
              <a:t>INR – keep on heparin/LMWH until 2 consecutive days in </a:t>
            </a:r>
            <a:r>
              <a:rPr lang="en-US" sz="2000" smtClean="0"/>
              <a:t>INR range.</a:t>
            </a:r>
            <a:endParaRPr lang="en-US" sz="2000" dirty="0"/>
          </a:p>
          <a:p>
            <a:r>
              <a:rPr lang="en-US" sz="2000" dirty="0" smtClean="0"/>
              <a:t>Dose adjusted </a:t>
            </a:r>
            <a:r>
              <a:rPr lang="en-US" sz="2000" dirty="0"/>
              <a:t>according to Prothrombin Time (PT), which is reported as </a:t>
            </a:r>
            <a:r>
              <a:rPr lang="en-US" sz="2000" b="1" dirty="0">
                <a:solidFill>
                  <a:srgbClr val="0070C0"/>
                </a:solidFill>
              </a:rPr>
              <a:t>INR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The International </a:t>
            </a:r>
            <a:r>
              <a:rPr lang="en-AU" sz="2000" b="1" dirty="0">
                <a:solidFill>
                  <a:srgbClr val="0070C0"/>
                </a:solidFill>
              </a:rPr>
              <a:t>Normalised</a:t>
            </a:r>
            <a:r>
              <a:rPr lang="en-US" sz="2000" b="1" dirty="0">
                <a:solidFill>
                  <a:srgbClr val="0070C0"/>
                </a:solidFill>
              </a:rPr>
              <a:t> Ratio (INR) </a:t>
            </a:r>
            <a:r>
              <a:rPr lang="en-US" sz="2000" dirty="0"/>
              <a:t>was adopted by WHO in 1983</a:t>
            </a:r>
          </a:p>
          <a:p>
            <a:pPr lvl="1"/>
            <a:r>
              <a:rPr lang="en-US" sz="1800" dirty="0" err="1"/>
              <a:t>Standardised</a:t>
            </a:r>
            <a:r>
              <a:rPr lang="en-US" sz="1800" dirty="0"/>
              <a:t> reporting of PT ratios</a:t>
            </a:r>
          </a:p>
          <a:p>
            <a:pPr lvl="1"/>
            <a:r>
              <a:rPr lang="en-US" sz="1800" dirty="0"/>
              <a:t>Allows comparisons to be made between different labs, hospitals and countries</a:t>
            </a:r>
          </a:p>
          <a:p>
            <a:pPr lvl="1"/>
            <a:r>
              <a:rPr lang="en-US" sz="1800" dirty="0"/>
              <a:t>Warfarin use represents a balance between thrombosis (lower end of the therapeutic range) and </a:t>
            </a:r>
            <a:r>
              <a:rPr lang="en-US" sz="1800" dirty="0" err="1"/>
              <a:t>haemorrhage</a:t>
            </a:r>
            <a:r>
              <a:rPr lang="en-US" sz="1800" dirty="0"/>
              <a:t> (upper end of the therapeutic range)</a:t>
            </a:r>
          </a:p>
          <a:p>
            <a:pPr lvl="1"/>
            <a:r>
              <a:rPr lang="en-US" sz="1800" dirty="0"/>
              <a:t>Strong relationship between INR and bleeding risk (especially if INR is over 5 - 6)</a:t>
            </a:r>
          </a:p>
          <a:p>
            <a:r>
              <a:rPr lang="en-US" sz="2200" dirty="0"/>
              <a:t>(Normal dose between 1-10mg once daily</a:t>
            </a:r>
            <a:r>
              <a:rPr lang="en-US" sz="2200" dirty="0" smtClean="0"/>
              <a:t>)	</a:t>
            </a:r>
            <a:endParaRPr lang="en-US" sz="2200" dirty="0"/>
          </a:p>
          <a:p>
            <a:r>
              <a:rPr lang="en-US" sz="2000" u="sng" dirty="0"/>
              <a:t>Queensland Health recommendations for INR ranges: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2.0 - 3.0 </a:t>
            </a:r>
            <a:r>
              <a:rPr lang="en-US" sz="1800" dirty="0"/>
              <a:t>AF, DVT, PE and bio-prosthetic heart valves in patients with SR for 6 weeks post-op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2.5 - 3.5 </a:t>
            </a:r>
            <a:r>
              <a:rPr lang="en-US" sz="1800" dirty="0"/>
              <a:t>Mechanical prosthetic heart valves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45217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9" y="546653"/>
            <a:ext cx="10058400" cy="5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 antagonist - Warfarin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Initiation of therapy</a:t>
            </a:r>
          </a:p>
          <a:p>
            <a:pPr lvl="1"/>
            <a:r>
              <a:rPr lang="en-US" sz="1800" dirty="0"/>
              <a:t>Heparin given concurrently until INR shows adequate warfarin response (when INR is in therapeutic range (usually 5-6 days including at least 2 days with INR in the therapeutic range)) </a:t>
            </a:r>
          </a:p>
          <a:p>
            <a:r>
              <a:rPr lang="en-US" sz="1800" dirty="0"/>
              <a:t>Maintenance dosing</a:t>
            </a:r>
          </a:p>
          <a:p>
            <a:pPr lvl="1"/>
            <a:r>
              <a:rPr lang="en-US" sz="1800" dirty="0"/>
              <a:t>Regular monitoring is required and dosage adjustments made if required due to</a:t>
            </a:r>
          </a:p>
          <a:p>
            <a:pPr lvl="2"/>
            <a:r>
              <a:rPr lang="en-US" sz="1800" dirty="0"/>
              <a:t>Drug interactions when drug regimens are altered</a:t>
            </a:r>
          </a:p>
          <a:p>
            <a:pPr lvl="2"/>
            <a:r>
              <a:rPr lang="en-US" sz="1800" dirty="0"/>
              <a:t>Coexisting disease</a:t>
            </a:r>
          </a:p>
          <a:p>
            <a:pPr lvl="2"/>
            <a:r>
              <a:rPr lang="en-US" sz="1800" dirty="0"/>
              <a:t>Large alterations in intake of Vitamin K</a:t>
            </a:r>
          </a:p>
          <a:p>
            <a:pPr lvl="2"/>
            <a:endParaRPr lang="en-US" sz="1800" dirty="0"/>
          </a:p>
          <a:p>
            <a:r>
              <a:rPr lang="en-US" sz="1800" dirty="0"/>
              <a:t>Monitor INR 2-3 times weekly until 3 consecutive readings are within 0.5 of each other, then weekly for 4 weeks, then every 4-6 weeks when stable.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102557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H Warf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14" y="-329271"/>
            <a:ext cx="5189803" cy="7344816"/>
          </a:xfrm>
          <a:prstGeom prst="rect">
            <a:avLst/>
          </a:prstGeom>
        </p:spPr>
      </p:pic>
      <p:pic>
        <p:nvPicPr>
          <p:cNvPr id="3" name="Picture 2" descr="QH Warf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317" y="-329271"/>
            <a:ext cx="5520090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 antagonist - Warfarin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1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Important </a:t>
            </a:r>
            <a:r>
              <a:rPr lang="en-AU" sz="2000" b="1" dirty="0">
                <a:solidFill>
                  <a:srgbClr val="7030A0"/>
                </a:solidFill>
              </a:rPr>
              <a:t>counselling</a:t>
            </a:r>
            <a:r>
              <a:rPr lang="en-US" sz="2000" b="1" dirty="0">
                <a:solidFill>
                  <a:srgbClr val="7030A0"/>
                </a:solidFill>
              </a:rPr>
              <a:t> points</a:t>
            </a:r>
          </a:p>
          <a:p>
            <a:pPr lvl="1"/>
            <a:r>
              <a:rPr lang="en-US" sz="1800" dirty="0"/>
              <a:t>Do not change brands (</a:t>
            </a:r>
            <a:r>
              <a:rPr lang="en-US" sz="1800" dirty="0" err="1"/>
              <a:t>Marevan</a:t>
            </a:r>
            <a:r>
              <a:rPr lang="en-US" sz="1800" dirty="0"/>
              <a:t> or Coumadin)</a:t>
            </a:r>
          </a:p>
          <a:p>
            <a:pPr lvl="1"/>
            <a:r>
              <a:rPr lang="en-US" sz="1800" dirty="0"/>
              <a:t>Take tablets at same time of day (use a calendar to remind patient)</a:t>
            </a:r>
          </a:p>
          <a:p>
            <a:pPr lvl="1"/>
            <a:r>
              <a:rPr lang="en-US" sz="1800" dirty="0" err="1"/>
              <a:t>Stabilise</a:t>
            </a:r>
            <a:r>
              <a:rPr lang="en-US" sz="1800" dirty="0"/>
              <a:t> intake of vitamin K (uniform daily intake of green leafy vegetables)</a:t>
            </a:r>
          </a:p>
          <a:p>
            <a:pPr lvl="1"/>
            <a:r>
              <a:rPr lang="en-US" sz="1800" dirty="0"/>
              <a:t>Avoid excessive alcohol intake (especially bingeing)</a:t>
            </a:r>
          </a:p>
          <a:p>
            <a:pPr lvl="1"/>
            <a:r>
              <a:rPr lang="en-US" sz="1800" dirty="0"/>
              <a:t>Care </a:t>
            </a:r>
            <a:r>
              <a:rPr lang="en-AU" sz="1800" dirty="0"/>
              <a:t>with</a:t>
            </a:r>
            <a:r>
              <a:rPr lang="en-US" sz="1800" dirty="0"/>
              <a:t> OTC &amp; Herbal products</a:t>
            </a:r>
          </a:p>
          <a:p>
            <a:pPr lvl="1"/>
            <a:r>
              <a:rPr lang="en-US" sz="1800" dirty="0"/>
              <a:t>Warn patient about early signs of </a:t>
            </a:r>
            <a:r>
              <a:rPr lang="en-US" sz="1800" dirty="0" err="1"/>
              <a:t>haemorrhage</a:t>
            </a:r>
            <a:r>
              <a:rPr lang="en-US" sz="1800" dirty="0"/>
              <a:t> – bleeding from gums, unexplained bruising or nosebleeds, unusual heavy bleeding from cuts, heavy/unexpected menstrual bleeding, pink/red urine, red/black </a:t>
            </a:r>
            <a:r>
              <a:rPr lang="en-US" sz="1800" dirty="0" err="1"/>
              <a:t>faeces</a:t>
            </a:r>
            <a:r>
              <a:rPr lang="en-US" sz="1800" dirty="0"/>
              <a:t>.</a:t>
            </a:r>
          </a:p>
          <a:p>
            <a:pPr lvl="1"/>
            <a:endParaRPr lang="en-US" sz="1800" dirty="0"/>
          </a:p>
          <a:p>
            <a:r>
              <a:rPr lang="en-US" sz="2000" u="sng" dirty="0"/>
              <a:t>Reversal of Warfarin’s Anticoagulant effect</a:t>
            </a:r>
          </a:p>
          <a:p>
            <a:pPr lvl="1"/>
            <a:r>
              <a:rPr lang="en-US" sz="1800" dirty="0"/>
              <a:t>If over-anticoagulated – see previous slides</a:t>
            </a:r>
          </a:p>
          <a:p>
            <a:pPr lvl="1"/>
            <a:r>
              <a:rPr lang="en-US" sz="1800" dirty="0"/>
              <a:t>Antidote = Vitamin K</a:t>
            </a:r>
          </a:p>
        </p:txBody>
      </p:sp>
    </p:spTree>
    <p:extLst>
      <p:ext uri="{BB962C8B-B14F-4D97-AF65-F5344CB8AC3E}">
        <p14:creationId xmlns:p14="http://schemas.microsoft.com/office/powerpoint/2010/main" val="3002454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9658" y="2252960"/>
            <a:ext cx="6068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Thrombolytic agents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881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Thrombolytics</a:t>
            </a:r>
            <a:r>
              <a:rPr lang="en-US" dirty="0" smtClean="0"/>
              <a:t> (Fibrinolytic agents)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err="1"/>
              <a:t>Alteplase</a:t>
            </a:r>
            <a:r>
              <a:rPr lang="en-US" sz="2000" dirty="0"/>
              <a:t> (</a:t>
            </a:r>
            <a:r>
              <a:rPr lang="en-US" sz="2000" dirty="0" err="1"/>
              <a:t>rt</a:t>
            </a:r>
            <a:r>
              <a:rPr lang="en-US" sz="2000" dirty="0"/>
              <a:t>-PA), </a:t>
            </a:r>
            <a:r>
              <a:rPr lang="en-US" sz="2000" dirty="0" err="1"/>
              <a:t>Reteplase</a:t>
            </a:r>
            <a:r>
              <a:rPr lang="en-US" sz="2000" dirty="0"/>
              <a:t>, Streptokinase, </a:t>
            </a:r>
            <a:r>
              <a:rPr lang="en-US" sz="2000" dirty="0" err="1"/>
              <a:t>Tenecteplase</a:t>
            </a:r>
            <a:r>
              <a:rPr lang="en-US" sz="2000" dirty="0"/>
              <a:t> and </a:t>
            </a:r>
            <a:r>
              <a:rPr lang="en-US" sz="2000" dirty="0" err="1"/>
              <a:t>Urokinase</a:t>
            </a:r>
            <a:r>
              <a:rPr lang="en-US" sz="2000" dirty="0"/>
              <a:t> (not used in Australia)</a:t>
            </a:r>
          </a:p>
          <a:p>
            <a:r>
              <a:rPr lang="en-US" sz="2000" dirty="0"/>
              <a:t>All convert plasminogen to plasmin which then </a:t>
            </a:r>
            <a:r>
              <a:rPr lang="en-US" sz="2000" dirty="0" err="1"/>
              <a:t>catalyses</a:t>
            </a:r>
            <a:r>
              <a:rPr lang="en-US" sz="2000" dirty="0"/>
              <a:t> the breakdown of fibrin</a:t>
            </a:r>
          </a:p>
          <a:p>
            <a:r>
              <a:rPr lang="en-US" sz="2000" dirty="0"/>
              <a:t>Used to break down clots associated with </a:t>
            </a:r>
          </a:p>
          <a:p>
            <a:pPr lvl="1"/>
            <a:r>
              <a:rPr lang="en-US" sz="1800" dirty="0"/>
              <a:t>MI (</a:t>
            </a:r>
            <a:r>
              <a:rPr lang="en-US" sz="1800" dirty="0" err="1"/>
              <a:t>Alteplase</a:t>
            </a:r>
            <a:r>
              <a:rPr lang="en-US" sz="1800" dirty="0"/>
              <a:t>, streptokinase, </a:t>
            </a:r>
            <a:r>
              <a:rPr lang="en-US" sz="1800" dirty="0" err="1"/>
              <a:t>reteplase</a:t>
            </a:r>
            <a:r>
              <a:rPr lang="en-US" sz="1800" dirty="0"/>
              <a:t>, </a:t>
            </a:r>
            <a:r>
              <a:rPr lang="en-US" sz="1800" dirty="0" err="1"/>
              <a:t>tenecteplase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DVT, PE (</a:t>
            </a:r>
            <a:r>
              <a:rPr lang="en-US" sz="1800" dirty="0" err="1"/>
              <a:t>alteplase</a:t>
            </a:r>
            <a:r>
              <a:rPr lang="en-US" sz="1800" dirty="0"/>
              <a:t>, streptokinase and </a:t>
            </a:r>
            <a:r>
              <a:rPr lang="en-US" sz="1800" dirty="0" err="1"/>
              <a:t>urokinase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Peripheral arterial thromboembolism (streptokinase and </a:t>
            </a:r>
            <a:r>
              <a:rPr lang="en-US" sz="1800" dirty="0" err="1"/>
              <a:t>urokinase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Thrombosed </a:t>
            </a:r>
            <a:r>
              <a:rPr lang="en-US" sz="1800" dirty="0" err="1"/>
              <a:t>haemodialysis</a:t>
            </a:r>
            <a:r>
              <a:rPr lang="en-US" sz="1800" dirty="0"/>
              <a:t> shunts (streptokinase and </a:t>
            </a:r>
            <a:r>
              <a:rPr lang="en-US" sz="1800" dirty="0" err="1"/>
              <a:t>urokinase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Acute </a:t>
            </a:r>
            <a:r>
              <a:rPr lang="en-US" sz="1800" dirty="0" err="1"/>
              <a:t>ischaemic</a:t>
            </a:r>
            <a:r>
              <a:rPr lang="en-US" sz="1800" dirty="0"/>
              <a:t> stroke within 3 hours of onset of symptoms (</a:t>
            </a:r>
            <a:r>
              <a:rPr lang="en-US" sz="1800" dirty="0" err="1"/>
              <a:t>alteplase</a:t>
            </a:r>
            <a:r>
              <a:rPr lang="en-US" sz="1800" dirty="0"/>
              <a:t>)</a:t>
            </a:r>
            <a:endParaRPr lang="en-AU" sz="1800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Streptokinase – antigenic potential, likely to be ineffective if given between 5 days and 12 months after a previous streptokinase treatment (or of acute severe streptococcal infection – streptokinase is a protein produced by beta </a:t>
            </a:r>
            <a:r>
              <a:rPr lang="en-US" sz="2000" dirty="0" err="1"/>
              <a:t>haemolytic</a:t>
            </a:r>
            <a:r>
              <a:rPr lang="en-US" sz="2000" dirty="0"/>
              <a:t> streptococci)</a:t>
            </a:r>
          </a:p>
          <a:p>
            <a:r>
              <a:rPr lang="en-US" sz="2000" dirty="0" err="1"/>
              <a:t>Alteplase</a:t>
            </a:r>
            <a:r>
              <a:rPr lang="en-US" sz="2000" dirty="0"/>
              <a:t>, </a:t>
            </a:r>
            <a:r>
              <a:rPr lang="en-US" sz="2000" dirty="0" err="1"/>
              <a:t>Reteplase</a:t>
            </a:r>
            <a:r>
              <a:rPr lang="en-US" sz="2000" dirty="0"/>
              <a:t> and </a:t>
            </a:r>
            <a:r>
              <a:rPr lang="en-US" sz="2000" dirty="0" err="1"/>
              <a:t>Tenecteplase</a:t>
            </a:r>
            <a:r>
              <a:rPr lang="en-US" sz="2000" dirty="0"/>
              <a:t> – more fibrin specific and so activate thrombus-associated plasminogen in preference to circulating plasminogen</a:t>
            </a:r>
          </a:p>
          <a:p>
            <a:r>
              <a:rPr lang="en-US" sz="2000" dirty="0" err="1"/>
              <a:t>Reteplase</a:t>
            </a:r>
            <a:r>
              <a:rPr lang="en-US" sz="2000" dirty="0"/>
              <a:t> and </a:t>
            </a:r>
            <a:r>
              <a:rPr lang="en-US" sz="2000" dirty="0" err="1"/>
              <a:t>Tenecteplase</a:t>
            </a:r>
            <a:r>
              <a:rPr lang="en-US" sz="2000" dirty="0"/>
              <a:t> can be given as IV bolus – quicker to give/store in rural situations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Streptokinase cheapest</a:t>
            </a:r>
          </a:p>
          <a:p>
            <a:r>
              <a:rPr lang="en-US" sz="2000" dirty="0"/>
              <a:t>Side effects:</a:t>
            </a:r>
          </a:p>
          <a:p>
            <a:pPr lvl="1"/>
            <a:r>
              <a:rPr lang="en-US" sz="1800" dirty="0"/>
              <a:t>Bleeding – at injection sites, intracerebral bleeding and GI and genitourinary bleeding</a:t>
            </a:r>
          </a:p>
          <a:p>
            <a:pPr lvl="1"/>
            <a:r>
              <a:rPr lang="en-US" sz="1800" dirty="0"/>
              <a:t>Allergic reactions</a:t>
            </a:r>
            <a:endParaRPr lang="en-AU" sz="1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1946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The </a:t>
            </a:r>
            <a:r>
              <a:rPr lang="en-US" dirty="0"/>
              <a:t>antiplatelet drugs have various targets on the platelet surface including P2Y</a:t>
            </a:r>
            <a:r>
              <a:rPr lang="en-US" baseline="-25000" dirty="0"/>
              <a:t>12</a:t>
            </a:r>
            <a:r>
              <a:rPr lang="en-US" dirty="0"/>
              <a:t>, Glycoprotein </a:t>
            </a:r>
            <a:r>
              <a:rPr lang="en-US" dirty="0" err="1"/>
              <a:t>IIb</a:t>
            </a:r>
            <a:r>
              <a:rPr lang="en-US" dirty="0"/>
              <a:t>/</a:t>
            </a:r>
            <a:r>
              <a:rPr lang="en-US" dirty="0" err="1"/>
              <a:t>IIIa</a:t>
            </a:r>
            <a:r>
              <a:rPr lang="en-US" dirty="0"/>
              <a:t>, COX-1 and others.</a:t>
            </a:r>
            <a:endParaRPr lang="en-AU" dirty="0"/>
          </a:p>
          <a:p>
            <a:r>
              <a:rPr lang="en-US" dirty="0"/>
              <a:t>Heparin indirectly blocks the action of thrombin and Factor </a:t>
            </a:r>
            <a:r>
              <a:rPr lang="en-US" dirty="0" err="1"/>
              <a:t>Xa</a:t>
            </a:r>
            <a:r>
              <a:rPr lang="en-US" dirty="0"/>
              <a:t> via the increased activation of </a:t>
            </a:r>
            <a:r>
              <a:rPr lang="en-US" dirty="0" err="1"/>
              <a:t>Antithrombin</a:t>
            </a:r>
            <a:r>
              <a:rPr lang="en-US" dirty="0"/>
              <a:t> III.</a:t>
            </a:r>
            <a:endParaRPr lang="en-AU" dirty="0"/>
          </a:p>
          <a:p>
            <a:r>
              <a:rPr lang="en-US" dirty="0"/>
              <a:t>In contrast, the LMWHs block Factor </a:t>
            </a:r>
            <a:r>
              <a:rPr lang="en-US" dirty="0" err="1"/>
              <a:t>Xa</a:t>
            </a:r>
            <a:r>
              <a:rPr lang="en-US" dirty="0"/>
              <a:t> by activating </a:t>
            </a:r>
            <a:r>
              <a:rPr lang="en-US" dirty="0" err="1"/>
              <a:t>Antithrombin</a:t>
            </a:r>
            <a:r>
              <a:rPr lang="en-US" dirty="0"/>
              <a:t> III but have little effect at thrombin.</a:t>
            </a:r>
            <a:br>
              <a:rPr lang="en-US" dirty="0"/>
            </a:br>
            <a:r>
              <a:rPr lang="en-US" dirty="0"/>
              <a:t>The direct thrombin inhibitors directly bind to thrombin and block it’s effect.  Because thrombin has both anticoagulant actions and also activates platelets – the DTIs have both antiplatelet and anticoagulant effects.</a:t>
            </a:r>
            <a:endParaRPr lang="en-AU" dirty="0"/>
          </a:p>
          <a:p>
            <a:r>
              <a:rPr lang="en-US" dirty="0"/>
              <a:t>The Factor </a:t>
            </a:r>
            <a:r>
              <a:rPr lang="en-US" dirty="0" err="1"/>
              <a:t>Xa</a:t>
            </a:r>
            <a:r>
              <a:rPr lang="en-US" dirty="0"/>
              <a:t> inhibitors selectively inhibit Factor </a:t>
            </a:r>
            <a:r>
              <a:rPr lang="en-US" dirty="0" err="1"/>
              <a:t>Xa</a:t>
            </a:r>
            <a:r>
              <a:rPr lang="en-US" dirty="0"/>
              <a:t> blocking thrombin production.  This reduces fibrin and thrombus formation.</a:t>
            </a:r>
            <a:endParaRPr lang="en-AU" dirty="0"/>
          </a:p>
          <a:p>
            <a:r>
              <a:rPr lang="en-US" dirty="0"/>
              <a:t>Warfarin, the only Vitamin K antagonist blocks the effect of Vitamin K reductase.  This reduces the activation of the vitamin K dependent clotting factors II, VII, IX and X.</a:t>
            </a:r>
            <a:endParaRPr lang="en-AU" dirty="0"/>
          </a:p>
          <a:p>
            <a:r>
              <a:rPr lang="en-US" dirty="0"/>
              <a:t>The </a:t>
            </a:r>
            <a:r>
              <a:rPr lang="en-US" dirty="0" err="1"/>
              <a:t>thrombolytics</a:t>
            </a:r>
            <a:r>
              <a:rPr lang="en-US" dirty="0"/>
              <a:t> are not anticoagulants.  Rather they break down formed clots by converting plasminogen to plasmin which then </a:t>
            </a:r>
            <a:r>
              <a:rPr lang="en-US" dirty="0" err="1"/>
              <a:t>catalyses</a:t>
            </a:r>
            <a:r>
              <a:rPr lang="en-US" dirty="0"/>
              <a:t> the breakdown of fibrin.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880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of antiplatelet therapy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AU" b="1" dirty="0"/>
              <a:t>Classes of </a:t>
            </a:r>
            <a:r>
              <a:rPr lang="en-AU" b="1" dirty="0" err="1"/>
              <a:t>Antiplatelets</a:t>
            </a:r>
            <a:r>
              <a:rPr lang="en-AU" b="1" dirty="0"/>
              <a:t>:</a:t>
            </a:r>
          </a:p>
          <a:p>
            <a:pPr lvl="1"/>
            <a:r>
              <a:rPr lang="en-AU" b="1" dirty="0"/>
              <a:t>P2Y</a:t>
            </a:r>
            <a:r>
              <a:rPr lang="en-AU" b="1" baseline="-25000" dirty="0"/>
              <a:t>12 </a:t>
            </a:r>
            <a:r>
              <a:rPr lang="en-AU" b="1" dirty="0"/>
              <a:t>Antagonists</a:t>
            </a:r>
          </a:p>
          <a:p>
            <a:pPr lvl="2"/>
            <a:r>
              <a:rPr lang="en-AU" b="1" dirty="0" err="1"/>
              <a:t>Clopidogrel</a:t>
            </a:r>
            <a:endParaRPr lang="en-AU" b="1" dirty="0"/>
          </a:p>
          <a:p>
            <a:pPr lvl="2"/>
            <a:r>
              <a:rPr lang="en-AU" b="1" dirty="0" err="1"/>
              <a:t>Ticagrelor</a:t>
            </a:r>
            <a:r>
              <a:rPr lang="en-AU" b="1" dirty="0"/>
              <a:t> </a:t>
            </a:r>
          </a:p>
          <a:p>
            <a:pPr lvl="2"/>
            <a:r>
              <a:rPr lang="en-AU" b="1" dirty="0" err="1"/>
              <a:t>Prasugrel</a:t>
            </a:r>
            <a:r>
              <a:rPr lang="en-AU" b="1" dirty="0"/>
              <a:t> (less common)</a:t>
            </a:r>
          </a:p>
          <a:p>
            <a:pPr lvl="1"/>
            <a:r>
              <a:rPr lang="en-AU" b="1" dirty="0"/>
              <a:t>Glycoprotein </a:t>
            </a:r>
            <a:r>
              <a:rPr lang="en-AU" b="1" dirty="0" err="1"/>
              <a:t>IIb</a:t>
            </a:r>
            <a:r>
              <a:rPr lang="en-AU" b="1" dirty="0"/>
              <a:t>/</a:t>
            </a:r>
            <a:r>
              <a:rPr lang="en-AU" b="1" dirty="0" err="1"/>
              <a:t>IIIa</a:t>
            </a:r>
            <a:r>
              <a:rPr lang="en-AU" b="1" dirty="0"/>
              <a:t> Inhibitors</a:t>
            </a:r>
          </a:p>
          <a:p>
            <a:pPr lvl="2"/>
            <a:r>
              <a:rPr lang="en-AU" b="1" dirty="0" err="1"/>
              <a:t>Eptifibatide</a:t>
            </a:r>
            <a:r>
              <a:rPr lang="en-AU" b="1" dirty="0"/>
              <a:t> </a:t>
            </a:r>
          </a:p>
          <a:p>
            <a:pPr lvl="2"/>
            <a:r>
              <a:rPr lang="en-AU" b="1" dirty="0" err="1"/>
              <a:t>Tirofiban</a:t>
            </a:r>
            <a:r>
              <a:rPr lang="en-AU" b="1" dirty="0"/>
              <a:t> </a:t>
            </a:r>
          </a:p>
          <a:p>
            <a:pPr lvl="1"/>
            <a:r>
              <a:rPr lang="en-AU" b="1" dirty="0"/>
              <a:t>Other</a:t>
            </a:r>
          </a:p>
          <a:p>
            <a:pPr lvl="2"/>
            <a:r>
              <a:rPr lang="en-AU" b="1" dirty="0"/>
              <a:t>Aspirin </a:t>
            </a:r>
            <a:r>
              <a:rPr lang="en-AU" b="1" dirty="0" smtClean="0"/>
              <a:t>(COX-1 inhibition)</a:t>
            </a:r>
            <a:endParaRPr lang="en-AU" b="1" dirty="0"/>
          </a:p>
          <a:p>
            <a:pPr lvl="2"/>
            <a:r>
              <a:rPr lang="en-AU" dirty="0"/>
              <a:t>Dipyridamole (mainly used for secondary stroke prevention, therefore will be discussed in semester 2) </a:t>
            </a:r>
          </a:p>
          <a:p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837D87-0D75-4285-9EA2-168988BBBB1C}"/>
              </a:ext>
            </a:extLst>
          </p:cNvPr>
          <p:cNvGrpSpPr/>
          <p:nvPr/>
        </p:nvGrpSpPr>
        <p:grpSpPr>
          <a:xfrm>
            <a:off x="1400175" y="1825625"/>
            <a:ext cx="4000500" cy="4937125"/>
            <a:chOff x="3826234" y="15379"/>
            <a:chExt cx="5394763" cy="68426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F6AE25-CC21-488A-8820-598190BF2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2260" r="14060"/>
            <a:stretch/>
          </p:blipFill>
          <p:spPr>
            <a:xfrm>
              <a:off x="3826234" y="6227692"/>
              <a:ext cx="5394763" cy="63030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E21E44-60D9-45B8-A36B-828125AB0A43}"/>
                </a:ext>
              </a:extLst>
            </p:cNvPr>
            <p:cNvGrpSpPr/>
            <p:nvPr/>
          </p:nvGrpSpPr>
          <p:grpSpPr>
            <a:xfrm>
              <a:off x="3826234" y="15379"/>
              <a:ext cx="5394763" cy="6227692"/>
              <a:chOff x="3160243" y="0"/>
              <a:chExt cx="5394763" cy="68580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6B630B4-2D51-4B5A-B73C-CBAAF5F735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852" b="7345"/>
              <a:stretch/>
            </p:blipFill>
            <p:spPr>
              <a:xfrm>
                <a:off x="3160243" y="0"/>
                <a:ext cx="5394763" cy="6858000"/>
              </a:xfrm>
              <a:prstGeom prst="rect">
                <a:avLst/>
              </a:prstGeom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729BC95-1164-4C9A-9D81-CAACD40D41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1611" y="6027821"/>
                <a:ext cx="92643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FE53D34-04BF-4027-8967-E701F5A01E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1611" y="4555958"/>
                <a:ext cx="92643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3AD33E7-A02B-4677-A98B-6520AE48D5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1611" y="3906252"/>
                <a:ext cx="92643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2816589-3B14-47BA-BEFC-15B5FF5AC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2366" y="5418221"/>
                <a:ext cx="92643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7845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of antiplatelet therapy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AU" b="1" dirty="0"/>
              <a:t>Classes of </a:t>
            </a:r>
            <a:r>
              <a:rPr lang="en-AU" b="1" dirty="0" err="1"/>
              <a:t>Antiplatelets</a:t>
            </a:r>
            <a:r>
              <a:rPr lang="en-AU" b="1" dirty="0"/>
              <a:t>:</a:t>
            </a:r>
          </a:p>
          <a:p>
            <a:pPr lvl="1"/>
            <a:r>
              <a:rPr lang="en-AU" b="1" dirty="0"/>
              <a:t>P2Y</a:t>
            </a:r>
            <a:r>
              <a:rPr lang="en-AU" b="1" baseline="-25000" dirty="0"/>
              <a:t>12 </a:t>
            </a:r>
            <a:r>
              <a:rPr lang="en-AU" b="1" dirty="0"/>
              <a:t>Antagonists</a:t>
            </a:r>
          </a:p>
          <a:p>
            <a:pPr lvl="2"/>
            <a:r>
              <a:rPr lang="en-AU" b="1" dirty="0" err="1"/>
              <a:t>Clopidogrel</a:t>
            </a:r>
            <a:endParaRPr lang="en-AU" b="1" dirty="0"/>
          </a:p>
          <a:p>
            <a:pPr lvl="2"/>
            <a:r>
              <a:rPr lang="en-AU" b="1" dirty="0" err="1"/>
              <a:t>Ticagrelor</a:t>
            </a:r>
            <a:r>
              <a:rPr lang="en-AU" b="1" dirty="0"/>
              <a:t> </a:t>
            </a:r>
          </a:p>
          <a:p>
            <a:pPr lvl="2"/>
            <a:r>
              <a:rPr lang="en-AU" b="1" dirty="0" err="1"/>
              <a:t>Prasugrel</a:t>
            </a:r>
            <a:r>
              <a:rPr lang="en-AU" b="1" dirty="0"/>
              <a:t> (less common)</a:t>
            </a:r>
          </a:p>
          <a:p>
            <a:pPr lvl="1"/>
            <a:r>
              <a:rPr lang="en-AU" b="1" dirty="0"/>
              <a:t>Glycoprotein </a:t>
            </a:r>
            <a:r>
              <a:rPr lang="en-AU" b="1" dirty="0" err="1"/>
              <a:t>IIb</a:t>
            </a:r>
            <a:r>
              <a:rPr lang="en-AU" b="1" dirty="0"/>
              <a:t>/</a:t>
            </a:r>
            <a:r>
              <a:rPr lang="en-AU" b="1" dirty="0" err="1"/>
              <a:t>IIIa</a:t>
            </a:r>
            <a:r>
              <a:rPr lang="en-AU" b="1" dirty="0"/>
              <a:t> Inhibitors</a:t>
            </a:r>
          </a:p>
          <a:p>
            <a:pPr lvl="2"/>
            <a:r>
              <a:rPr lang="en-AU" b="1" dirty="0" err="1"/>
              <a:t>Eptifibatide</a:t>
            </a:r>
            <a:r>
              <a:rPr lang="en-AU" b="1" dirty="0"/>
              <a:t> </a:t>
            </a:r>
          </a:p>
          <a:p>
            <a:pPr lvl="2"/>
            <a:r>
              <a:rPr lang="en-AU" b="1" dirty="0" err="1"/>
              <a:t>Tirofiban</a:t>
            </a:r>
            <a:r>
              <a:rPr lang="en-AU" b="1" dirty="0"/>
              <a:t> </a:t>
            </a:r>
          </a:p>
          <a:p>
            <a:pPr lvl="1"/>
            <a:r>
              <a:rPr lang="en-AU" b="1" dirty="0"/>
              <a:t>Other</a:t>
            </a:r>
          </a:p>
          <a:p>
            <a:pPr lvl="2"/>
            <a:r>
              <a:rPr lang="en-AU" b="1" dirty="0"/>
              <a:t>Aspirin </a:t>
            </a:r>
          </a:p>
          <a:p>
            <a:pPr lvl="2"/>
            <a:r>
              <a:rPr lang="en-AU" dirty="0"/>
              <a:t>Dipyridamole (mainly used for secondary stroke prevention, therefore will be discussed in semester 2) </a:t>
            </a:r>
          </a:p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CAB399-5050-4414-B036-C27D06370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50"/>
          <a:stretch/>
        </p:blipFill>
        <p:spPr>
          <a:xfrm>
            <a:off x="425117" y="1758156"/>
            <a:ext cx="574708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9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of antiplatelet therapy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4450"/>
            <a:ext cx="6385280" cy="55188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AU" b="1" dirty="0"/>
              <a:t>Classes of </a:t>
            </a:r>
            <a:r>
              <a:rPr lang="en-AU" b="1" dirty="0" err="1"/>
              <a:t>Antiplatelets</a:t>
            </a:r>
            <a:r>
              <a:rPr lang="en-AU" b="1" dirty="0"/>
              <a:t>:</a:t>
            </a:r>
          </a:p>
          <a:p>
            <a:pPr lvl="1"/>
            <a:r>
              <a:rPr lang="en-AU" b="1" dirty="0"/>
              <a:t>P2Y</a:t>
            </a:r>
            <a:r>
              <a:rPr lang="en-AU" b="1" baseline="-25000" dirty="0"/>
              <a:t>12 </a:t>
            </a:r>
            <a:r>
              <a:rPr lang="en-AU" b="1" dirty="0"/>
              <a:t>Antagonists</a:t>
            </a:r>
          </a:p>
          <a:p>
            <a:pPr lvl="2"/>
            <a:r>
              <a:rPr lang="en-AU" b="1" dirty="0" err="1"/>
              <a:t>Clopidogrel</a:t>
            </a:r>
            <a:endParaRPr lang="en-AU" b="1" dirty="0"/>
          </a:p>
          <a:p>
            <a:pPr lvl="2"/>
            <a:r>
              <a:rPr lang="en-AU" b="1" dirty="0" err="1"/>
              <a:t>Ticagrelor</a:t>
            </a:r>
            <a:r>
              <a:rPr lang="en-AU" b="1" dirty="0"/>
              <a:t> </a:t>
            </a:r>
          </a:p>
          <a:p>
            <a:pPr lvl="2"/>
            <a:r>
              <a:rPr lang="en-AU" b="1" dirty="0" err="1"/>
              <a:t>Prasugrel</a:t>
            </a:r>
            <a:r>
              <a:rPr lang="en-AU" b="1" dirty="0"/>
              <a:t> (less common)</a:t>
            </a:r>
          </a:p>
          <a:p>
            <a:pPr lvl="1"/>
            <a:r>
              <a:rPr lang="en-AU" b="1" dirty="0"/>
              <a:t>Glycoprotein </a:t>
            </a:r>
            <a:r>
              <a:rPr lang="en-AU" b="1" dirty="0" err="1"/>
              <a:t>IIb</a:t>
            </a:r>
            <a:r>
              <a:rPr lang="en-AU" b="1" dirty="0"/>
              <a:t>/</a:t>
            </a:r>
            <a:r>
              <a:rPr lang="en-AU" b="1" dirty="0" err="1"/>
              <a:t>IIIa</a:t>
            </a:r>
            <a:r>
              <a:rPr lang="en-AU" b="1" dirty="0"/>
              <a:t> Inhibitors</a:t>
            </a:r>
          </a:p>
          <a:p>
            <a:pPr lvl="2"/>
            <a:r>
              <a:rPr lang="en-AU" b="1" dirty="0" err="1"/>
              <a:t>Eptifibatide</a:t>
            </a:r>
            <a:r>
              <a:rPr lang="en-AU" b="1" dirty="0"/>
              <a:t> </a:t>
            </a:r>
          </a:p>
          <a:p>
            <a:pPr lvl="2"/>
            <a:r>
              <a:rPr lang="en-AU" b="1" dirty="0" err="1"/>
              <a:t>Tirofiban</a:t>
            </a:r>
            <a:r>
              <a:rPr lang="en-AU" b="1" dirty="0"/>
              <a:t> </a:t>
            </a:r>
          </a:p>
          <a:p>
            <a:pPr lvl="1"/>
            <a:r>
              <a:rPr lang="en-AU" b="1" dirty="0"/>
              <a:t>Other</a:t>
            </a:r>
          </a:p>
          <a:p>
            <a:pPr lvl="2"/>
            <a:r>
              <a:rPr lang="en-AU" b="1" dirty="0"/>
              <a:t>Aspirin </a:t>
            </a:r>
          </a:p>
          <a:p>
            <a:pPr lvl="2"/>
            <a:r>
              <a:rPr lang="en-AU" dirty="0"/>
              <a:t>Dipyridamole (mainly used for secondary stroke prevention, therefore will be discussed in semester 2)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98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Anticoagulants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The Anticoagulants can be divided into:</a:t>
            </a:r>
          </a:p>
          <a:p>
            <a:pPr lvl="1"/>
            <a:r>
              <a:rPr lang="en-AU" sz="1600" dirty="0"/>
              <a:t>Indirect Parenteral Anticoagulants</a:t>
            </a:r>
            <a:endParaRPr lang="en-US" sz="1600" dirty="0"/>
          </a:p>
          <a:p>
            <a:pPr lvl="2"/>
            <a:r>
              <a:rPr lang="en-US" sz="1400" dirty="0"/>
              <a:t>Heparin</a:t>
            </a:r>
          </a:p>
          <a:p>
            <a:pPr lvl="2"/>
            <a:r>
              <a:rPr lang="en-US" sz="1400" dirty="0"/>
              <a:t>Low Molecular Weight Heparins (LMWHs) and </a:t>
            </a:r>
            <a:r>
              <a:rPr lang="en-US" sz="1400" dirty="0" err="1"/>
              <a:t>Danaparoid</a:t>
            </a:r>
            <a:endParaRPr lang="en-US" sz="1400" dirty="0"/>
          </a:p>
          <a:p>
            <a:pPr lvl="1"/>
            <a:r>
              <a:rPr lang="en-US" sz="1600" dirty="0"/>
              <a:t>Direct thrombin </a:t>
            </a:r>
            <a:r>
              <a:rPr lang="en-US" sz="1600" dirty="0" smtClean="0"/>
              <a:t>inhibitors (NOAC)</a:t>
            </a:r>
            <a:endParaRPr lang="en-US" sz="1600" dirty="0"/>
          </a:p>
          <a:p>
            <a:pPr lvl="2"/>
            <a:r>
              <a:rPr lang="en-AU" sz="1400" dirty="0"/>
              <a:t>Dabigatran</a:t>
            </a:r>
          </a:p>
          <a:p>
            <a:pPr lvl="2"/>
            <a:r>
              <a:rPr lang="en-AU" sz="1400" dirty="0" err="1"/>
              <a:t>Bivalirudin</a:t>
            </a:r>
            <a:endParaRPr lang="en-US" sz="1400" dirty="0"/>
          </a:p>
          <a:p>
            <a:pPr lvl="1"/>
            <a:r>
              <a:rPr lang="en-US" sz="1600" dirty="0"/>
              <a:t>Vitamin K antagonists</a:t>
            </a:r>
          </a:p>
          <a:p>
            <a:pPr lvl="2"/>
            <a:r>
              <a:rPr lang="en-US" sz="1400" dirty="0"/>
              <a:t>Warfarin</a:t>
            </a:r>
          </a:p>
          <a:p>
            <a:pPr lvl="2"/>
            <a:r>
              <a:rPr lang="en-US" sz="1400" dirty="0" err="1"/>
              <a:t>Phenindione</a:t>
            </a:r>
            <a:endParaRPr lang="en-US" sz="1400" dirty="0"/>
          </a:p>
          <a:p>
            <a:pPr lvl="1"/>
            <a:r>
              <a:rPr lang="en-US" sz="1600" dirty="0"/>
              <a:t>Factor </a:t>
            </a:r>
            <a:r>
              <a:rPr lang="en-US" sz="1600" dirty="0" err="1"/>
              <a:t>Xa</a:t>
            </a:r>
            <a:r>
              <a:rPr lang="en-US" sz="1600" dirty="0"/>
              <a:t> </a:t>
            </a:r>
            <a:r>
              <a:rPr lang="en-US" sz="1600" dirty="0" smtClean="0"/>
              <a:t>inhibitors (NOAC)</a:t>
            </a:r>
            <a:endParaRPr lang="en-US" sz="1600" dirty="0"/>
          </a:p>
          <a:p>
            <a:pPr lvl="2"/>
            <a:r>
              <a:rPr lang="en-US" sz="1400" dirty="0" err="1"/>
              <a:t>Apixaban</a:t>
            </a:r>
            <a:endParaRPr lang="en-US" sz="1400" dirty="0"/>
          </a:p>
          <a:p>
            <a:pPr lvl="2"/>
            <a:r>
              <a:rPr lang="en-US" sz="1400" dirty="0" err="1" smtClean="0"/>
              <a:t>Rivaroxaban</a:t>
            </a:r>
            <a:endParaRPr lang="en-US" sz="1400" dirty="0" smtClean="0"/>
          </a:p>
          <a:p>
            <a:pPr lvl="2"/>
            <a:r>
              <a:rPr lang="en-US" sz="1400" dirty="0" err="1" smtClean="0"/>
              <a:t>Fondaparinux</a:t>
            </a:r>
            <a:endParaRPr lang="en-US" sz="1400" dirty="0"/>
          </a:p>
          <a:p>
            <a:pPr lvl="2"/>
            <a:endParaRPr lang="en-AU" sz="1400" dirty="0"/>
          </a:p>
          <a:p>
            <a:endParaRPr lang="en-AU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13" y="1690688"/>
            <a:ext cx="6434772" cy="4351338"/>
          </a:xfrm>
        </p:spPr>
      </p:pic>
    </p:spTree>
    <p:extLst>
      <p:ext uri="{BB962C8B-B14F-4D97-AF65-F5344CB8AC3E}">
        <p14:creationId xmlns:p14="http://schemas.microsoft.com/office/powerpoint/2010/main" val="33590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34" y="2967335"/>
            <a:ext cx="10104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Indirect parenteral anticoagulants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Heparin, LMWH and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Danaparoid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83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13" y="1690688"/>
            <a:ext cx="6434772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parenteral anticoagulants (IPAs) - Heparin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6100"/>
            <a:ext cx="51435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Unfractionated Heparin (UFH) is a mixture of sulfated </a:t>
            </a:r>
            <a:r>
              <a:rPr lang="en-US" sz="2000" dirty="0" err="1"/>
              <a:t>glycosaminoglycans</a:t>
            </a:r>
            <a:r>
              <a:rPr lang="en-US" sz="2000" dirty="0"/>
              <a:t> with a </a:t>
            </a:r>
            <a:r>
              <a:rPr lang="en-US" sz="2000" b="1" dirty="0">
                <a:solidFill>
                  <a:srgbClr val="0070C0"/>
                </a:solidFill>
              </a:rPr>
              <a:t>molecular weight of 5000 to 30,000 </a:t>
            </a:r>
            <a:r>
              <a:rPr lang="en-US" sz="2000" dirty="0"/>
              <a:t>extracted commercially from </a:t>
            </a:r>
            <a:r>
              <a:rPr lang="en-US" sz="2000" b="1" dirty="0">
                <a:solidFill>
                  <a:srgbClr val="0070C0"/>
                </a:solidFill>
              </a:rPr>
              <a:t>porcine intestine or bovine lung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Rapidly-acting, parenteral anticoagulant (immediate effect) </a:t>
            </a:r>
            <a:r>
              <a:rPr lang="en-US" sz="2000" dirty="0"/>
              <a:t>therefore used for </a:t>
            </a:r>
            <a:r>
              <a:rPr lang="en-US" sz="2000" b="1" dirty="0">
                <a:solidFill>
                  <a:srgbClr val="0070C0"/>
                </a:solidFill>
              </a:rPr>
              <a:t>acute treatment or prophylaxis </a:t>
            </a:r>
            <a:r>
              <a:rPr lang="en-US" sz="2000" dirty="0"/>
              <a:t>of thromboembolic disorders or until anticoagulant effect of warfarin is established. </a:t>
            </a:r>
          </a:p>
          <a:p>
            <a:endParaRPr lang="en-US" sz="2000" dirty="0"/>
          </a:p>
          <a:p>
            <a:r>
              <a:rPr lang="en-US" sz="2000" u="sng" dirty="0"/>
              <a:t>Mode of action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UFH affects Thrombin indirectly by binding to </a:t>
            </a:r>
            <a:r>
              <a:rPr lang="en-US" sz="2000" b="1" dirty="0" err="1">
                <a:solidFill>
                  <a:srgbClr val="0070C0"/>
                </a:solidFill>
              </a:rPr>
              <a:t>Antithrombin</a:t>
            </a:r>
            <a:r>
              <a:rPr lang="en-US" sz="2000" b="1" dirty="0">
                <a:solidFill>
                  <a:srgbClr val="0070C0"/>
                </a:solidFill>
              </a:rPr>
              <a:t> III </a:t>
            </a:r>
            <a:r>
              <a:rPr lang="en-US" sz="2000" dirty="0"/>
              <a:t>to </a:t>
            </a:r>
            <a:r>
              <a:rPr lang="en-US" sz="2000" b="1" dirty="0">
                <a:solidFill>
                  <a:srgbClr val="0070C0"/>
                </a:solidFill>
              </a:rPr>
              <a:t>cause a rapid anticoagulant effect </a:t>
            </a:r>
            <a:r>
              <a:rPr lang="en-US" sz="2000" dirty="0"/>
              <a:t>(maximal anticoagulation occurs within minutes) after IV injection</a:t>
            </a:r>
          </a:p>
          <a:p>
            <a:pPr lvl="1"/>
            <a:r>
              <a:rPr lang="en-US" sz="2000" dirty="0" err="1"/>
              <a:t>Antithrombin</a:t>
            </a:r>
            <a:r>
              <a:rPr lang="en-US" sz="2000" dirty="0"/>
              <a:t> III inhibits serine proteases including some blood clotting factors including Thrombin (factor </a:t>
            </a:r>
            <a:r>
              <a:rPr lang="en-US" sz="2000" dirty="0" err="1"/>
              <a:t>IIa</a:t>
            </a:r>
            <a:r>
              <a:rPr lang="en-US" sz="2000" dirty="0"/>
              <a:t>) and factor </a:t>
            </a:r>
            <a:r>
              <a:rPr lang="en-US" sz="2000" dirty="0" err="1"/>
              <a:t>Xa</a:t>
            </a:r>
            <a:r>
              <a:rPr lang="en-US" sz="2000" dirty="0"/>
              <a:t>.</a:t>
            </a:r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2030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F3980C4A4194E8E85496EB0168827" ma:contentTypeVersion="13" ma:contentTypeDescription="Create a new document." ma:contentTypeScope="" ma:versionID="6a3ddc6da40ec2a7e8aed2fe750ed6e3">
  <xsd:schema xmlns:xsd="http://www.w3.org/2001/XMLSchema" xmlns:xs="http://www.w3.org/2001/XMLSchema" xmlns:p="http://schemas.microsoft.com/office/2006/metadata/properties" xmlns:ns3="e2c7b5f6-78cd-4269-bae5-6665e666fc46" xmlns:ns4="f9c8d4ca-78b6-4c6c-9b82-54060e39b7f4" targetNamespace="http://schemas.microsoft.com/office/2006/metadata/properties" ma:root="true" ma:fieldsID="4f0cdefab43738ca769154c0b7f22b5e" ns3:_="" ns4:_="">
    <xsd:import namespace="e2c7b5f6-78cd-4269-bae5-6665e666fc46"/>
    <xsd:import namespace="f9c8d4ca-78b6-4c6c-9b82-54060e39b7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b5f6-78cd-4269-bae5-6665e666fc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d4ca-78b6-4c6c-9b82-54060e39b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91BB67-FCF4-458C-ADC4-69915E97288B}">
  <ds:schemaRefs>
    <ds:schemaRef ds:uri="e2c7b5f6-78cd-4269-bae5-6665e666fc4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9c8d4ca-78b6-4c6c-9b82-54060e39b7f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350428-8A5F-4A65-BE4B-65F6230BA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17BC9F-A2C6-443A-AC9A-CE79D5F41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7b5f6-78cd-4269-bae5-6665e666fc46"/>
    <ds:schemaRef ds:uri="f9c8d4ca-78b6-4c6c-9b82-54060e39b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11885</TotalTime>
  <Words>3108</Words>
  <Application>Microsoft Office PowerPoint</Application>
  <PresentationFormat>Widescreen</PresentationFormat>
  <Paragraphs>348</Paragraphs>
  <Slides>35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Wingdings</vt:lpstr>
      <vt:lpstr>Office Theme</vt:lpstr>
      <vt:lpstr>Drugs that affect coagulation</vt:lpstr>
      <vt:lpstr>Learning outcomes</vt:lpstr>
      <vt:lpstr>PowerPoint Presentation</vt:lpstr>
      <vt:lpstr>Revision of antiplatelet therapy</vt:lpstr>
      <vt:lpstr>Revision of antiplatelet therapy</vt:lpstr>
      <vt:lpstr>Revision of antiplatelet therapy</vt:lpstr>
      <vt:lpstr>Anticoagulants</vt:lpstr>
      <vt:lpstr>PowerPoint Presentation</vt:lpstr>
      <vt:lpstr>Indirect parenteral anticoagulants (IPAs) - Heparin</vt:lpstr>
      <vt:lpstr>Indirect parenteral anticoagulants (IPAs) - Heparin</vt:lpstr>
      <vt:lpstr>Heparin activates anti-thrombin and inhibits Factor Xa and thrombin</vt:lpstr>
      <vt:lpstr>Indirect parenteral anticoagulants (IPAs) - Heparin</vt:lpstr>
      <vt:lpstr>Therapeutic drug monitoring - Heparin</vt:lpstr>
      <vt:lpstr>Indirect parenteral anticoagulants (IPAs) – LMWHs and Danaparoid</vt:lpstr>
      <vt:lpstr>LMW Heparin activates anti-thrombin and inhibits Factor Xa but has little effect on thrombin</vt:lpstr>
      <vt:lpstr>IPAs – LMWHs and danaparoid compared with heparin</vt:lpstr>
      <vt:lpstr>PowerPoint Presentation</vt:lpstr>
      <vt:lpstr>Direct Thrombin Inhibitors</vt:lpstr>
      <vt:lpstr>Direct thrombin inhibitors</vt:lpstr>
      <vt:lpstr>Direct Thrombin inhibitors - Dabigatran</vt:lpstr>
      <vt:lpstr>PowerPoint Presentation</vt:lpstr>
      <vt:lpstr>Factor Xa Inhibitors</vt:lpstr>
      <vt:lpstr>PowerPoint Presentation</vt:lpstr>
      <vt:lpstr>Vitamin K antagonist - Warfarin</vt:lpstr>
      <vt:lpstr>Vitamin K antagonist - Warfarin</vt:lpstr>
      <vt:lpstr>Vitamin K antagonist - Warfarin</vt:lpstr>
      <vt:lpstr>Vitamin K antagonist - Warfarin</vt:lpstr>
      <vt:lpstr>Vitamin K antagonist - Warfarin</vt:lpstr>
      <vt:lpstr>Vitamin K antagonist - Warfarin</vt:lpstr>
      <vt:lpstr>Vitamin K antagonist - Warfarin</vt:lpstr>
      <vt:lpstr>PowerPoint Presentation</vt:lpstr>
      <vt:lpstr>Vitamin K antagonist - Warfarin</vt:lpstr>
      <vt:lpstr>PowerPoint Presentation</vt:lpstr>
      <vt:lpstr>Thrombolytics (Fibrinolytic agents)</vt:lpstr>
      <vt:lpstr>Summary</vt:lpstr>
    </vt:vector>
  </TitlesOfParts>
  <Company>James Cook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that affect cholinergic transmission</dc:title>
  <dc:creator>Smithson, John</dc:creator>
  <cp:lastModifiedBy>Smithson, John</cp:lastModifiedBy>
  <cp:revision>492</cp:revision>
  <cp:lastPrinted>2021-03-21T10:57:22Z</cp:lastPrinted>
  <dcterms:created xsi:type="dcterms:W3CDTF">2019-12-16T05:03:29Z</dcterms:created>
  <dcterms:modified xsi:type="dcterms:W3CDTF">2021-03-28T07:49:22Z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0x010100F24F3980C4A4194E8E85496EB0168827</vt:lpwstr>
  </property>
</Properties>
</file>