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56" r:id="rId5"/>
    <p:sldId id="257" r:id="rId6"/>
    <p:sldId id="326" r:id="rId7"/>
    <p:sldId id="327" r:id="rId8"/>
    <p:sldId id="329" r:id="rId9"/>
    <p:sldId id="328" r:id="rId10"/>
    <p:sldId id="330" r:id="rId11"/>
    <p:sldId id="331" r:id="rId12"/>
    <p:sldId id="332" r:id="rId13"/>
    <p:sldId id="341" r:id="rId14"/>
    <p:sldId id="342" r:id="rId15"/>
    <p:sldId id="343" r:id="rId16"/>
    <p:sldId id="344" r:id="rId17"/>
    <p:sldId id="333" r:id="rId18"/>
    <p:sldId id="335" r:id="rId19"/>
    <p:sldId id="347" r:id="rId20"/>
    <p:sldId id="346" r:id="rId21"/>
    <p:sldId id="345" r:id="rId22"/>
    <p:sldId id="339" r:id="rId23"/>
    <p:sldId id="338" r:id="rId24"/>
    <p:sldId id="340" r:id="rId2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EFA8038-2E2F-48E9-B326-DAEBF2D4E8FF}">
          <p14:sldIdLst>
            <p14:sldId id="256"/>
            <p14:sldId id="257"/>
            <p14:sldId id="326"/>
            <p14:sldId id="327"/>
            <p14:sldId id="329"/>
            <p14:sldId id="328"/>
            <p14:sldId id="330"/>
            <p14:sldId id="331"/>
            <p14:sldId id="332"/>
            <p14:sldId id="341"/>
            <p14:sldId id="342"/>
            <p14:sldId id="343"/>
            <p14:sldId id="344"/>
            <p14:sldId id="333"/>
            <p14:sldId id="335"/>
            <p14:sldId id="347"/>
            <p14:sldId id="346"/>
            <p14:sldId id="345"/>
            <p14:sldId id="339"/>
            <p14:sldId id="338"/>
            <p14:sldId id="34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mithson, John" initials="SJ" lastIdx="2" clrIdx="0">
    <p:extLst>
      <p:ext uri="{19B8F6BF-5375-455C-9EA6-DF929625EA0E}">
        <p15:presenceInfo xmlns:p15="http://schemas.microsoft.com/office/powerpoint/2012/main" userId="Smithson, Joh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03" autoAdjust="0"/>
    <p:restoredTop sz="77304" autoAdjust="0"/>
  </p:normalViewPr>
  <p:slideViewPr>
    <p:cSldViewPr snapToGrid="0">
      <p:cViewPr varScale="1">
        <p:scale>
          <a:sx n="101" d="100"/>
          <a:sy n="101" d="100"/>
        </p:scale>
        <p:origin x="120" y="6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59117B61-A39A-45C1-AEA4-40AE5B195536}" type="datetimeFigureOut">
              <a:rPr lang="en-AU" smtClean="0"/>
              <a:t>24/03/2021</a:t>
            </a:fld>
            <a:endParaRPr lang="en-AU"/>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2D017A70-513E-4B9B-9C7D-05683AE0EB3B}" type="slidenum">
              <a:rPr lang="en-AU" smtClean="0"/>
              <a:t>‹#›</a:t>
            </a:fld>
            <a:endParaRPr lang="en-AU"/>
          </a:p>
        </p:txBody>
      </p:sp>
    </p:spTree>
    <p:extLst>
      <p:ext uri="{BB962C8B-B14F-4D97-AF65-F5344CB8AC3E}">
        <p14:creationId xmlns:p14="http://schemas.microsoft.com/office/powerpoint/2010/main" val="3042749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21D2EB5E-6D7F-42BF-A015-09E360571FF0}" type="datetimeFigureOut">
              <a:rPr lang="en-AU" smtClean="0"/>
              <a:t>24/03/2021</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29E2AC20-447E-437A-A29D-26F01BDD6D79}" type="slidenum">
              <a:rPr lang="en-AU" smtClean="0"/>
              <a:t>‹#›</a:t>
            </a:fld>
            <a:endParaRPr lang="en-AU"/>
          </a:p>
        </p:txBody>
      </p:sp>
    </p:spTree>
    <p:extLst>
      <p:ext uri="{BB962C8B-B14F-4D97-AF65-F5344CB8AC3E}">
        <p14:creationId xmlns:p14="http://schemas.microsoft.com/office/powerpoint/2010/main" val="251979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9E2AC20-447E-437A-A29D-26F01BDD6D79}" type="slidenum">
              <a:rPr lang="en-AU" smtClean="0"/>
              <a:t>1</a:t>
            </a:fld>
            <a:endParaRPr lang="en-AU"/>
          </a:p>
        </p:txBody>
      </p:sp>
    </p:spTree>
    <p:extLst>
      <p:ext uri="{BB962C8B-B14F-4D97-AF65-F5344CB8AC3E}">
        <p14:creationId xmlns:p14="http://schemas.microsoft.com/office/powerpoint/2010/main" val="1450051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9E2AC20-447E-437A-A29D-26F01BDD6D79}" type="slidenum">
              <a:rPr lang="en-AU" smtClean="0"/>
              <a:t>2</a:t>
            </a:fld>
            <a:endParaRPr lang="en-AU"/>
          </a:p>
        </p:txBody>
      </p:sp>
    </p:spTree>
    <p:extLst>
      <p:ext uri="{BB962C8B-B14F-4D97-AF65-F5344CB8AC3E}">
        <p14:creationId xmlns:p14="http://schemas.microsoft.com/office/powerpoint/2010/main" val="1015638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9E2AC20-447E-437A-A29D-26F01BDD6D79}" type="slidenum">
              <a:rPr lang="en-AU" smtClean="0"/>
              <a:t>7</a:t>
            </a:fld>
            <a:endParaRPr lang="en-AU"/>
          </a:p>
        </p:txBody>
      </p:sp>
    </p:spTree>
    <p:extLst>
      <p:ext uri="{BB962C8B-B14F-4D97-AF65-F5344CB8AC3E}">
        <p14:creationId xmlns:p14="http://schemas.microsoft.com/office/powerpoint/2010/main" val="1250679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957136A5-2151-4F8B-A30C-233299DD6034}" type="datetimeFigureOut">
              <a:rPr lang="en-AU" smtClean="0"/>
              <a:t>24/03/2021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BEF4C3B-AA99-4FE1-9B1E-91F693907F44}" type="slidenum">
              <a:rPr lang="en-AU" smtClean="0"/>
              <a:t>‹#›</a:t>
            </a:fld>
            <a:endParaRPr lang="en-AU"/>
          </a:p>
        </p:txBody>
      </p:sp>
    </p:spTree>
    <p:extLst>
      <p:ext uri="{BB962C8B-B14F-4D97-AF65-F5344CB8AC3E}">
        <p14:creationId xmlns:p14="http://schemas.microsoft.com/office/powerpoint/2010/main" val="3454971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57136A5-2151-4F8B-A30C-233299DD6034}" type="datetimeFigureOut">
              <a:rPr lang="en-AU" smtClean="0"/>
              <a:t>24/03/2021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BEF4C3B-AA99-4FE1-9B1E-91F693907F44}" type="slidenum">
              <a:rPr lang="en-AU" smtClean="0"/>
              <a:t>‹#›</a:t>
            </a:fld>
            <a:endParaRPr lang="en-AU"/>
          </a:p>
        </p:txBody>
      </p:sp>
    </p:spTree>
    <p:extLst>
      <p:ext uri="{BB962C8B-B14F-4D97-AF65-F5344CB8AC3E}">
        <p14:creationId xmlns:p14="http://schemas.microsoft.com/office/powerpoint/2010/main" val="3603913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57136A5-2151-4F8B-A30C-233299DD6034}" type="datetimeFigureOut">
              <a:rPr lang="en-AU" smtClean="0"/>
              <a:t>24/03/2021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BEF4C3B-AA99-4FE1-9B1E-91F693907F44}" type="slidenum">
              <a:rPr lang="en-AU" smtClean="0"/>
              <a:t>‹#›</a:t>
            </a:fld>
            <a:endParaRPr lang="en-AU"/>
          </a:p>
        </p:txBody>
      </p:sp>
    </p:spTree>
    <p:extLst>
      <p:ext uri="{BB962C8B-B14F-4D97-AF65-F5344CB8AC3E}">
        <p14:creationId xmlns:p14="http://schemas.microsoft.com/office/powerpoint/2010/main" val="2586489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57136A5-2151-4F8B-A30C-233299DD6034}" type="datetimeFigureOut">
              <a:rPr lang="en-AU" smtClean="0"/>
              <a:t>24/03/2021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BEF4C3B-AA99-4FE1-9B1E-91F693907F44}" type="slidenum">
              <a:rPr lang="en-AU" smtClean="0"/>
              <a:t>‹#›</a:t>
            </a:fld>
            <a:endParaRPr lang="en-AU"/>
          </a:p>
        </p:txBody>
      </p:sp>
    </p:spTree>
    <p:extLst>
      <p:ext uri="{BB962C8B-B14F-4D97-AF65-F5344CB8AC3E}">
        <p14:creationId xmlns:p14="http://schemas.microsoft.com/office/powerpoint/2010/main" val="1086538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7136A5-2151-4F8B-A30C-233299DD6034}" type="datetimeFigureOut">
              <a:rPr lang="en-AU" smtClean="0"/>
              <a:t>24/03/2021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BEF4C3B-AA99-4FE1-9B1E-91F693907F44}" type="slidenum">
              <a:rPr lang="en-AU" smtClean="0"/>
              <a:t>‹#›</a:t>
            </a:fld>
            <a:endParaRPr lang="en-AU"/>
          </a:p>
        </p:txBody>
      </p:sp>
    </p:spTree>
    <p:extLst>
      <p:ext uri="{BB962C8B-B14F-4D97-AF65-F5344CB8AC3E}">
        <p14:creationId xmlns:p14="http://schemas.microsoft.com/office/powerpoint/2010/main" val="3851765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957136A5-2151-4F8B-A30C-233299DD6034}" type="datetimeFigureOut">
              <a:rPr lang="en-AU" smtClean="0"/>
              <a:t>24/03/2021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BEF4C3B-AA99-4FE1-9B1E-91F693907F44}" type="slidenum">
              <a:rPr lang="en-AU" smtClean="0"/>
              <a:t>‹#›</a:t>
            </a:fld>
            <a:endParaRPr lang="en-AU"/>
          </a:p>
        </p:txBody>
      </p:sp>
    </p:spTree>
    <p:extLst>
      <p:ext uri="{BB962C8B-B14F-4D97-AF65-F5344CB8AC3E}">
        <p14:creationId xmlns:p14="http://schemas.microsoft.com/office/powerpoint/2010/main" val="1276948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957136A5-2151-4F8B-A30C-233299DD6034}" type="datetimeFigureOut">
              <a:rPr lang="en-AU" smtClean="0"/>
              <a:t>24/03/2021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BEF4C3B-AA99-4FE1-9B1E-91F693907F44}" type="slidenum">
              <a:rPr lang="en-AU" smtClean="0"/>
              <a:t>‹#›</a:t>
            </a:fld>
            <a:endParaRPr lang="en-AU"/>
          </a:p>
        </p:txBody>
      </p:sp>
    </p:spTree>
    <p:extLst>
      <p:ext uri="{BB962C8B-B14F-4D97-AF65-F5344CB8AC3E}">
        <p14:creationId xmlns:p14="http://schemas.microsoft.com/office/powerpoint/2010/main" val="2582015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957136A5-2151-4F8B-A30C-233299DD6034}" type="datetimeFigureOut">
              <a:rPr lang="en-AU" smtClean="0"/>
              <a:t>24/03/2021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BEF4C3B-AA99-4FE1-9B1E-91F693907F44}" type="slidenum">
              <a:rPr lang="en-AU" smtClean="0"/>
              <a:t>‹#›</a:t>
            </a:fld>
            <a:endParaRPr lang="en-AU"/>
          </a:p>
        </p:txBody>
      </p:sp>
    </p:spTree>
    <p:extLst>
      <p:ext uri="{BB962C8B-B14F-4D97-AF65-F5344CB8AC3E}">
        <p14:creationId xmlns:p14="http://schemas.microsoft.com/office/powerpoint/2010/main" val="1744253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7136A5-2151-4F8B-A30C-233299DD6034}" type="datetimeFigureOut">
              <a:rPr lang="en-AU" smtClean="0"/>
              <a:t>24/03/2021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BEF4C3B-AA99-4FE1-9B1E-91F693907F44}" type="slidenum">
              <a:rPr lang="en-AU" smtClean="0"/>
              <a:t>‹#›</a:t>
            </a:fld>
            <a:endParaRPr lang="en-AU"/>
          </a:p>
        </p:txBody>
      </p:sp>
    </p:spTree>
    <p:extLst>
      <p:ext uri="{BB962C8B-B14F-4D97-AF65-F5344CB8AC3E}">
        <p14:creationId xmlns:p14="http://schemas.microsoft.com/office/powerpoint/2010/main" val="62494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7136A5-2151-4F8B-A30C-233299DD6034}" type="datetimeFigureOut">
              <a:rPr lang="en-AU" smtClean="0"/>
              <a:t>24/03/2021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BEF4C3B-AA99-4FE1-9B1E-91F693907F44}" type="slidenum">
              <a:rPr lang="en-AU" smtClean="0"/>
              <a:t>‹#›</a:t>
            </a:fld>
            <a:endParaRPr lang="en-AU"/>
          </a:p>
        </p:txBody>
      </p:sp>
    </p:spTree>
    <p:extLst>
      <p:ext uri="{BB962C8B-B14F-4D97-AF65-F5344CB8AC3E}">
        <p14:creationId xmlns:p14="http://schemas.microsoft.com/office/powerpoint/2010/main" val="2594734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7136A5-2151-4F8B-A30C-233299DD6034}" type="datetimeFigureOut">
              <a:rPr lang="en-AU" smtClean="0"/>
              <a:t>24/03/2021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BEF4C3B-AA99-4FE1-9B1E-91F693907F44}" type="slidenum">
              <a:rPr lang="en-AU" smtClean="0"/>
              <a:t>‹#›</a:t>
            </a:fld>
            <a:endParaRPr lang="en-AU"/>
          </a:p>
        </p:txBody>
      </p:sp>
    </p:spTree>
    <p:extLst>
      <p:ext uri="{BB962C8B-B14F-4D97-AF65-F5344CB8AC3E}">
        <p14:creationId xmlns:p14="http://schemas.microsoft.com/office/powerpoint/2010/main" val="4217173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7136A5-2151-4F8B-A30C-233299DD6034}" type="datetimeFigureOut">
              <a:rPr lang="en-AU" smtClean="0"/>
              <a:t>24/03/2021</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F4C3B-AA99-4FE1-9B1E-91F693907F44}" type="slidenum">
              <a:rPr lang="en-AU" smtClean="0"/>
              <a:t>‹#›</a:t>
            </a:fld>
            <a:endParaRPr lang="en-AU"/>
          </a:p>
        </p:txBody>
      </p:sp>
    </p:spTree>
    <p:extLst>
      <p:ext uri="{BB962C8B-B14F-4D97-AF65-F5344CB8AC3E}">
        <p14:creationId xmlns:p14="http://schemas.microsoft.com/office/powerpoint/2010/main" val="2415396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ayoclinic.org/diseases-conditions/pulmonary-embolism/symptoms-causes/syc-20354647#dialogId66791518"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ideo" Target="https://www.youtube.com/embed/0QEo9QAqA3k" TargetMode="External"/><Relationship Id="rId4" Type="http://schemas.openxmlformats.org/officeDocument/2006/relationships/hyperlink" Target="https://youtu.be/0QEo9QAqA3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dicardiology.com/article/society-interventional-radiology-understand-long-term-risks-dvt"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s://en.wikipedia.org/wiki/Basilic_vein" TargetMode="Externa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ayoclinic.org/diseases-conditions/pulmonary-embolism/symptoms-causes/syc-20354647#dialogId66791518"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5867" y="1122363"/>
            <a:ext cx="10862733" cy="2387600"/>
          </a:xfrm>
        </p:spPr>
        <p:txBody>
          <a:bodyPr>
            <a:normAutofit/>
          </a:bodyPr>
          <a:lstStyle/>
          <a:p>
            <a:r>
              <a:rPr lang="en-US" dirty="0" smtClean="0"/>
              <a:t>DVT &amp; PE – Prevention and Management</a:t>
            </a:r>
            <a:endParaRPr lang="en-AU" dirty="0"/>
          </a:p>
        </p:txBody>
      </p:sp>
      <p:sp>
        <p:nvSpPr>
          <p:cNvPr id="3" name="Subtitle 2"/>
          <p:cNvSpPr>
            <a:spLocks noGrp="1"/>
          </p:cNvSpPr>
          <p:nvPr>
            <p:ph type="subTitle" idx="1"/>
          </p:nvPr>
        </p:nvSpPr>
        <p:spPr/>
        <p:txBody>
          <a:bodyPr/>
          <a:lstStyle/>
          <a:p>
            <a:r>
              <a:rPr lang="en-US" dirty="0" smtClean="0"/>
              <a:t>Assoc. Prof. John Smithson</a:t>
            </a:r>
          </a:p>
          <a:p>
            <a:endParaRPr lang="en-US" dirty="0"/>
          </a:p>
          <a:p>
            <a:r>
              <a:rPr lang="en-US" dirty="0" smtClean="0"/>
              <a:t>Adapted from Lectures by Assoc. Prof. Ian Heslop.</a:t>
            </a:r>
            <a:endParaRPr lang="en-AU" dirty="0"/>
          </a:p>
        </p:txBody>
      </p:sp>
    </p:spTree>
    <p:extLst>
      <p:ext uri="{BB962C8B-B14F-4D97-AF65-F5344CB8AC3E}">
        <p14:creationId xmlns:p14="http://schemas.microsoft.com/office/powerpoint/2010/main" val="3857546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Pulmonary Embolism</a:t>
            </a:r>
            <a:endParaRPr lang="en-AU" dirty="0"/>
          </a:p>
        </p:txBody>
      </p:sp>
      <p:sp>
        <p:nvSpPr>
          <p:cNvPr id="3" name="Content Placeholder 2"/>
          <p:cNvSpPr>
            <a:spLocks noGrp="1"/>
          </p:cNvSpPr>
          <p:nvPr>
            <p:ph idx="1"/>
          </p:nvPr>
        </p:nvSpPr>
        <p:spPr>
          <a:xfrm>
            <a:off x="838200" y="1825625"/>
            <a:ext cx="5808260" cy="4351338"/>
          </a:xfrm>
        </p:spPr>
        <p:txBody>
          <a:bodyPr>
            <a:normAutofit fontScale="92500" lnSpcReduction="10000"/>
          </a:bodyPr>
          <a:lstStyle/>
          <a:p>
            <a:r>
              <a:rPr lang="en-US" sz="2000" b="1" dirty="0">
                <a:solidFill>
                  <a:srgbClr val="0070C0"/>
                </a:solidFill>
              </a:rPr>
              <a:t>Most common type of pulmonary embolus is a thrombus that has usually migrated from a leg or pelvic vein</a:t>
            </a:r>
          </a:p>
          <a:p>
            <a:pPr marL="0" indent="0">
              <a:buNone/>
            </a:pPr>
            <a:endParaRPr lang="en-US" sz="2000" b="1" dirty="0">
              <a:solidFill>
                <a:srgbClr val="0070C0"/>
              </a:solidFill>
            </a:endParaRPr>
          </a:p>
          <a:p>
            <a:r>
              <a:rPr lang="en-US" sz="2000" b="1" dirty="0"/>
              <a:t>Once released into the venous circulation, </a:t>
            </a:r>
            <a:r>
              <a:rPr lang="en-US" sz="2000" b="1" dirty="0" err="1"/>
              <a:t>thromboemboli</a:t>
            </a:r>
            <a:r>
              <a:rPr lang="en-US" sz="2000" b="1" dirty="0"/>
              <a:t> are distributed to:</a:t>
            </a:r>
          </a:p>
          <a:p>
            <a:pPr lvl="1"/>
            <a:r>
              <a:rPr lang="en-US" sz="1800" b="1" dirty="0"/>
              <a:t>Both lungs – 65% of cases</a:t>
            </a:r>
          </a:p>
          <a:p>
            <a:pPr lvl="1"/>
            <a:r>
              <a:rPr lang="en-US" sz="1800" b="1" dirty="0"/>
              <a:t>Right lung – 25% of cases</a:t>
            </a:r>
          </a:p>
          <a:p>
            <a:pPr lvl="1"/>
            <a:r>
              <a:rPr lang="en-US" sz="1800" b="1" dirty="0"/>
              <a:t>Left lung – 10% of cases</a:t>
            </a:r>
          </a:p>
          <a:p>
            <a:pPr lvl="1"/>
            <a:endParaRPr lang="en-US" sz="1800" b="1" dirty="0"/>
          </a:p>
          <a:p>
            <a:pPr lvl="1"/>
            <a:r>
              <a:rPr lang="en-US" sz="1800" b="1" dirty="0"/>
              <a:t>Lower lobes are involved 4x more frequently than upper lobes</a:t>
            </a:r>
          </a:p>
          <a:p>
            <a:pPr lvl="1"/>
            <a:r>
              <a:rPr lang="en-US" sz="1800" b="1" dirty="0"/>
              <a:t>Most </a:t>
            </a:r>
            <a:r>
              <a:rPr lang="en-US" sz="1800" b="1" dirty="0" err="1"/>
              <a:t>thromboemboli</a:t>
            </a:r>
            <a:r>
              <a:rPr lang="en-US" sz="1800" b="1" dirty="0"/>
              <a:t> lodge in large or intermediate (elastic or muscular) pulmonary arteries and fewer reach the smaller arteries</a:t>
            </a:r>
          </a:p>
          <a:p>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3028" y="1027906"/>
            <a:ext cx="4863805" cy="4951555"/>
          </a:xfrm>
          <a:prstGeom prst="rect">
            <a:avLst/>
          </a:prstGeom>
        </p:spPr>
      </p:pic>
      <p:sp>
        <p:nvSpPr>
          <p:cNvPr id="6" name="TextBox 5"/>
          <p:cNvSpPr txBox="1"/>
          <p:nvPr/>
        </p:nvSpPr>
        <p:spPr>
          <a:xfrm>
            <a:off x="6646459" y="5979461"/>
            <a:ext cx="5418161" cy="923330"/>
          </a:xfrm>
          <a:prstGeom prst="rect">
            <a:avLst/>
          </a:prstGeom>
          <a:noFill/>
        </p:spPr>
        <p:txBody>
          <a:bodyPr wrap="square" rtlCol="0">
            <a:spAutoFit/>
          </a:bodyPr>
          <a:lstStyle/>
          <a:p>
            <a:r>
              <a:rPr lang="en-AU" dirty="0">
                <a:hlinkClick r:id="rId3"/>
              </a:rPr>
              <a:t>https://</a:t>
            </a:r>
            <a:r>
              <a:rPr lang="en-AU" dirty="0" smtClean="0">
                <a:hlinkClick r:id="rId3"/>
              </a:rPr>
              <a:t>www.mayoclinic.org/diseases-conditions/pulmonary-embolism/symptoms-causes/syc-20354647#dialogId66791518</a:t>
            </a:r>
            <a:r>
              <a:rPr lang="en-AU" dirty="0" smtClean="0"/>
              <a:t> </a:t>
            </a:r>
            <a:endParaRPr lang="en-AU" dirty="0"/>
          </a:p>
        </p:txBody>
      </p:sp>
    </p:spTree>
    <p:extLst>
      <p:ext uri="{BB962C8B-B14F-4D97-AF65-F5344CB8AC3E}">
        <p14:creationId xmlns:p14="http://schemas.microsoft.com/office/powerpoint/2010/main" val="3991271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Pulmonary Embolism</a:t>
            </a:r>
            <a:endParaRPr lang="en-AU" dirty="0"/>
          </a:p>
        </p:txBody>
      </p:sp>
      <p:sp>
        <p:nvSpPr>
          <p:cNvPr id="3" name="Content Placeholder 2"/>
          <p:cNvSpPr>
            <a:spLocks noGrp="1"/>
          </p:cNvSpPr>
          <p:nvPr>
            <p:ph idx="1"/>
          </p:nvPr>
        </p:nvSpPr>
        <p:spPr>
          <a:xfrm>
            <a:off x="838200" y="1825625"/>
            <a:ext cx="10301748" cy="4351338"/>
          </a:xfrm>
        </p:spPr>
        <p:txBody>
          <a:bodyPr>
            <a:normAutofit/>
          </a:bodyPr>
          <a:lstStyle/>
          <a:p>
            <a:r>
              <a:rPr lang="en-US" sz="2000" b="1" dirty="0">
                <a:solidFill>
                  <a:srgbClr val="0070C0"/>
                </a:solidFill>
              </a:rPr>
              <a:t>Acute PE is a dynamic process </a:t>
            </a:r>
            <a:r>
              <a:rPr lang="en-US" sz="2000" dirty="0"/>
              <a:t>– </a:t>
            </a:r>
            <a:r>
              <a:rPr lang="en-US" sz="2000" b="1" dirty="0"/>
              <a:t>thrombi begin to lyse (breakdown) immediately after reaching the lung</a:t>
            </a:r>
          </a:p>
          <a:p>
            <a:pPr lvl="1"/>
            <a:r>
              <a:rPr lang="en-US" sz="1800" dirty="0"/>
              <a:t>Lysis is usually complete within several weeks in the absence of  pre-existing cardiopulmonary disease</a:t>
            </a:r>
          </a:p>
          <a:p>
            <a:pPr lvl="1"/>
            <a:r>
              <a:rPr lang="en-US" sz="1800" dirty="0"/>
              <a:t>Even large thrombi may lyse significantly in a few days</a:t>
            </a:r>
          </a:p>
          <a:p>
            <a:pPr lvl="1"/>
            <a:r>
              <a:rPr lang="en-US" sz="1800" b="1" dirty="0">
                <a:solidFill>
                  <a:srgbClr val="0070C0"/>
                </a:solidFill>
              </a:rPr>
              <a:t>However, massive emboli may cause death within minutes if they block one of the major pulmonary vessels.</a:t>
            </a:r>
          </a:p>
          <a:p>
            <a:pPr lvl="1"/>
            <a:endParaRPr lang="en-US" sz="1800" dirty="0"/>
          </a:p>
          <a:p>
            <a:r>
              <a:rPr lang="en-US" sz="2400" b="1" u="sng" dirty="0">
                <a:solidFill>
                  <a:srgbClr val="7030A0"/>
                </a:solidFill>
              </a:rPr>
              <a:t>Pathophysiology</a:t>
            </a:r>
            <a:endParaRPr lang="en-US" sz="2400" b="1" dirty="0">
              <a:solidFill>
                <a:srgbClr val="7030A0"/>
              </a:solidFill>
            </a:endParaRPr>
          </a:p>
          <a:p>
            <a:pPr lvl="1"/>
            <a:r>
              <a:rPr lang="en-US" sz="1800" b="1" dirty="0">
                <a:solidFill>
                  <a:srgbClr val="0070C0"/>
                </a:solidFill>
              </a:rPr>
              <a:t>PE may result in derangements in pulmonary </a:t>
            </a:r>
            <a:r>
              <a:rPr lang="en-US" sz="1800" b="1" dirty="0" err="1">
                <a:solidFill>
                  <a:srgbClr val="0070C0"/>
                </a:solidFill>
              </a:rPr>
              <a:t>haemodynamics</a:t>
            </a:r>
            <a:r>
              <a:rPr lang="en-US" sz="1800" b="1" dirty="0">
                <a:solidFill>
                  <a:srgbClr val="0070C0"/>
                </a:solidFill>
              </a:rPr>
              <a:t>, gas exchange and mechanics</a:t>
            </a:r>
          </a:p>
          <a:p>
            <a:pPr lvl="1"/>
            <a:r>
              <a:rPr lang="en-US" sz="1800" b="1" dirty="0">
                <a:solidFill>
                  <a:srgbClr val="0070C0"/>
                </a:solidFill>
              </a:rPr>
              <a:t>Change in cardiopulmonary function varies with the size and number of emboli obstructing the pulmonary arteries and the patient’s pre-embolic cardiopulmonary status (i.e. baseline pulmonary and cardiovascular functionality)</a:t>
            </a:r>
            <a:endParaRPr lang="en-AU" dirty="0"/>
          </a:p>
        </p:txBody>
      </p:sp>
    </p:spTree>
    <p:extLst>
      <p:ext uri="{BB962C8B-B14F-4D97-AF65-F5344CB8AC3E}">
        <p14:creationId xmlns:p14="http://schemas.microsoft.com/office/powerpoint/2010/main" val="2077497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Pulmonary Embolism</a:t>
            </a:r>
            <a:endParaRPr lang="en-AU" dirty="0"/>
          </a:p>
        </p:txBody>
      </p:sp>
      <p:sp>
        <p:nvSpPr>
          <p:cNvPr id="3" name="Content Placeholder 2"/>
          <p:cNvSpPr>
            <a:spLocks noGrp="1"/>
          </p:cNvSpPr>
          <p:nvPr>
            <p:ph idx="1"/>
          </p:nvPr>
        </p:nvSpPr>
        <p:spPr>
          <a:xfrm>
            <a:off x="838200" y="1825625"/>
            <a:ext cx="10301748" cy="4351338"/>
          </a:xfrm>
        </p:spPr>
        <p:txBody>
          <a:bodyPr>
            <a:normAutofit/>
          </a:bodyPr>
          <a:lstStyle/>
          <a:p>
            <a:r>
              <a:rPr lang="en-US" sz="2000" b="1" dirty="0">
                <a:solidFill>
                  <a:srgbClr val="0070C0"/>
                </a:solidFill>
              </a:rPr>
              <a:t>Resulting physiological changes include:</a:t>
            </a:r>
          </a:p>
          <a:p>
            <a:pPr lvl="1"/>
            <a:r>
              <a:rPr lang="en-US" sz="1800" b="1" dirty="0"/>
              <a:t>Pulmonary hypertension with right ventricular failure</a:t>
            </a:r>
          </a:p>
          <a:p>
            <a:pPr lvl="1"/>
            <a:r>
              <a:rPr lang="en-US" sz="1800" b="1" dirty="0"/>
              <a:t>Shock</a:t>
            </a:r>
          </a:p>
          <a:p>
            <a:pPr lvl="1"/>
            <a:r>
              <a:rPr lang="en-US" sz="1800" b="1" dirty="0" err="1"/>
              <a:t>Dyspnoea</a:t>
            </a:r>
            <a:r>
              <a:rPr lang="en-US" sz="1800" b="1" dirty="0"/>
              <a:t> with tachypnea and hyperventilation</a:t>
            </a:r>
          </a:p>
          <a:p>
            <a:pPr lvl="1"/>
            <a:r>
              <a:rPr lang="en-US" sz="1800" b="1" dirty="0"/>
              <a:t>Arterial hypoxemia</a:t>
            </a:r>
          </a:p>
          <a:p>
            <a:pPr lvl="1"/>
            <a:r>
              <a:rPr lang="en-US" sz="1800" b="1" dirty="0"/>
              <a:t>Pulmonary infarction</a:t>
            </a:r>
          </a:p>
          <a:p>
            <a:pPr lvl="1"/>
            <a:endParaRPr lang="en-US" sz="1800" dirty="0"/>
          </a:p>
          <a:p>
            <a:r>
              <a:rPr lang="en-US" sz="2400" b="1" u="sng" dirty="0">
                <a:solidFill>
                  <a:srgbClr val="7030A0"/>
                </a:solidFill>
              </a:rPr>
              <a:t>Symptoms</a:t>
            </a:r>
          </a:p>
          <a:p>
            <a:pPr lvl="1"/>
            <a:r>
              <a:rPr lang="en-US" sz="1800" b="1" dirty="0">
                <a:solidFill>
                  <a:srgbClr val="0070C0"/>
                </a:solidFill>
              </a:rPr>
              <a:t>Clinical manifestations can be nonspecific and vary in intensity</a:t>
            </a:r>
          </a:p>
          <a:p>
            <a:pPr lvl="2"/>
            <a:r>
              <a:rPr lang="en-US" sz="1600" dirty="0"/>
              <a:t>PE is notorious for being difficult to differentially diagnose from other pulmonary conditions.</a:t>
            </a:r>
          </a:p>
          <a:p>
            <a:pPr lvl="1"/>
            <a:r>
              <a:rPr lang="en-US" sz="1800" b="1" dirty="0">
                <a:solidFill>
                  <a:srgbClr val="0070C0"/>
                </a:solidFill>
              </a:rPr>
              <a:t>Small emboli may be asymptomatic</a:t>
            </a:r>
          </a:p>
          <a:p>
            <a:pPr lvl="1"/>
            <a:r>
              <a:rPr lang="en-US" sz="1800" b="1" dirty="0">
                <a:solidFill>
                  <a:srgbClr val="0070C0"/>
                </a:solidFill>
              </a:rPr>
              <a:t>Manifestations usually develop abruptly in minutes and can last several days</a:t>
            </a:r>
          </a:p>
          <a:p>
            <a:endParaRPr lang="en-AU" dirty="0"/>
          </a:p>
        </p:txBody>
      </p:sp>
    </p:spTree>
    <p:extLst>
      <p:ext uri="{BB962C8B-B14F-4D97-AF65-F5344CB8AC3E}">
        <p14:creationId xmlns:p14="http://schemas.microsoft.com/office/powerpoint/2010/main" val="3477250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Pulmonary Embolism</a:t>
            </a:r>
            <a:endParaRPr lang="en-AU" dirty="0"/>
          </a:p>
        </p:txBody>
      </p:sp>
      <p:sp>
        <p:nvSpPr>
          <p:cNvPr id="3" name="Content Placeholder 2"/>
          <p:cNvSpPr>
            <a:spLocks noGrp="1"/>
          </p:cNvSpPr>
          <p:nvPr>
            <p:ph idx="1"/>
          </p:nvPr>
        </p:nvSpPr>
        <p:spPr>
          <a:xfrm>
            <a:off x="838200" y="1825625"/>
            <a:ext cx="5483942" cy="4351338"/>
          </a:xfrm>
        </p:spPr>
        <p:txBody>
          <a:bodyPr>
            <a:normAutofit lnSpcReduction="10000"/>
          </a:bodyPr>
          <a:lstStyle/>
          <a:p>
            <a:r>
              <a:rPr lang="en-US" sz="2000" b="1" u="sng" dirty="0">
                <a:solidFill>
                  <a:srgbClr val="7030A0"/>
                </a:solidFill>
              </a:rPr>
              <a:t>Symptoms (</a:t>
            </a:r>
            <a:r>
              <a:rPr lang="en-US" sz="2000" b="1" u="sng" dirty="0" err="1">
                <a:solidFill>
                  <a:srgbClr val="7030A0"/>
                </a:solidFill>
              </a:rPr>
              <a:t>cont</a:t>
            </a:r>
            <a:r>
              <a:rPr lang="en-US" sz="2000" b="1" u="sng" dirty="0">
                <a:solidFill>
                  <a:srgbClr val="7030A0"/>
                </a:solidFill>
              </a:rPr>
              <a:t>)</a:t>
            </a:r>
          </a:p>
          <a:p>
            <a:pPr lvl="1"/>
            <a:r>
              <a:rPr lang="en-US" sz="1800" b="1" dirty="0"/>
              <a:t>Breathlessness, tachypnea</a:t>
            </a:r>
          </a:p>
          <a:p>
            <a:pPr lvl="1"/>
            <a:r>
              <a:rPr lang="en-US" sz="1800" b="1" dirty="0"/>
              <a:t>Anxiety and restlessness</a:t>
            </a:r>
          </a:p>
          <a:p>
            <a:pPr lvl="1"/>
            <a:r>
              <a:rPr lang="en-US" sz="1800" b="1" dirty="0"/>
              <a:t>Some patients may present with light-headedness, syncope, seizures and neurological deficit (reflects transient fall in cardiac output with secondary cerebral </a:t>
            </a:r>
            <a:r>
              <a:rPr lang="en-US" sz="1800" b="1" dirty="0" err="1"/>
              <a:t>ischaemia</a:t>
            </a:r>
            <a:r>
              <a:rPr lang="en-US" sz="1800" b="1" dirty="0"/>
              <a:t>)</a:t>
            </a:r>
          </a:p>
          <a:p>
            <a:pPr lvl="1"/>
            <a:r>
              <a:rPr lang="en-US" sz="1800" b="1" dirty="0"/>
              <a:t>Signs of a pulmonary infarct include cough, </a:t>
            </a:r>
            <a:r>
              <a:rPr lang="en-US" sz="1800" b="1" dirty="0" err="1"/>
              <a:t>haemoptysis</a:t>
            </a:r>
            <a:r>
              <a:rPr lang="en-US" sz="1800" b="1" dirty="0"/>
              <a:t>, pleuritic chest pain, fever, evidence of pleural fluid and possibly pleural friction rub.</a:t>
            </a:r>
          </a:p>
          <a:p>
            <a:pPr lvl="1"/>
            <a:endParaRPr lang="en-US" sz="1800" dirty="0"/>
          </a:p>
          <a:p>
            <a:r>
              <a:rPr lang="en-US" sz="2400" b="1" u="sng" dirty="0">
                <a:solidFill>
                  <a:srgbClr val="7030A0"/>
                </a:solidFill>
              </a:rPr>
              <a:t>Diagnosis</a:t>
            </a:r>
          </a:p>
          <a:p>
            <a:pPr lvl="1"/>
            <a:r>
              <a:rPr lang="en-US" sz="1800" dirty="0"/>
              <a:t>Chest x-ray, ECG, serum enzyme studies and lung perfusion scans may be used.</a:t>
            </a:r>
            <a:endParaRPr lang="en-AU" sz="1800" dirty="0"/>
          </a:p>
          <a:p>
            <a:endParaRPr lang="en-AU" dirty="0"/>
          </a:p>
        </p:txBody>
      </p:sp>
      <p:sp>
        <p:nvSpPr>
          <p:cNvPr id="4" name="Content Placeholder 2"/>
          <p:cNvSpPr txBox="1">
            <a:spLocks/>
          </p:cNvSpPr>
          <p:nvPr/>
        </p:nvSpPr>
        <p:spPr>
          <a:xfrm>
            <a:off x="6322142" y="1690688"/>
            <a:ext cx="5483942"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u="sng" dirty="0">
                <a:solidFill>
                  <a:srgbClr val="7030A0"/>
                </a:solidFill>
              </a:rPr>
              <a:t>Prognosis</a:t>
            </a:r>
          </a:p>
          <a:p>
            <a:pPr lvl="1"/>
            <a:r>
              <a:rPr lang="en-US" sz="1800" b="1" dirty="0">
                <a:solidFill>
                  <a:srgbClr val="0070C0"/>
                </a:solidFill>
              </a:rPr>
              <a:t>Mortality after the initial PE varies with the extent of the PE and the patient’s pre-existing cardiopulmonary status</a:t>
            </a:r>
          </a:p>
          <a:p>
            <a:pPr lvl="2"/>
            <a:r>
              <a:rPr lang="en-US" sz="1600" b="1" dirty="0"/>
              <a:t>Likelihood that a patient with marked compromised cardiopulmonary function will die after significant PE is high (&gt;25%)</a:t>
            </a:r>
          </a:p>
          <a:p>
            <a:pPr lvl="2"/>
            <a:r>
              <a:rPr lang="en-US" sz="1600" b="1" dirty="0"/>
              <a:t>Patient with normal cardiopulmonary function is unlikely to die unless the occlusion exceeds 50% of the pulmonary vascular bed</a:t>
            </a:r>
          </a:p>
          <a:p>
            <a:pPr lvl="2"/>
            <a:r>
              <a:rPr lang="en-US" sz="1600" b="1" dirty="0"/>
              <a:t>When the initial embolic event is fatal, death often occurs within 1-2hours</a:t>
            </a:r>
          </a:p>
          <a:p>
            <a:pPr lvl="1"/>
            <a:endParaRPr lang="en-US" sz="1800" dirty="0"/>
          </a:p>
          <a:p>
            <a:pPr lvl="1"/>
            <a:r>
              <a:rPr lang="en-US" sz="1800" b="1" dirty="0">
                <a:solidFill>
                  <a:srgbClr val="0070C0"/>
                </a:solidFill>
              </a:rPr>
              <a:t>Likelihood of a recurrent embolus in an untreated patient is about 50% and as many as half of these recurrences will be fatal.</a:t>
            </a:r>
          </a:p>
          <a:p>
            <a:pPr lvl="1"/>
            <a:endParaRPr lang="en-US" sz="1800" dirty="0"/>
          </a:p>
          <a:p>
            <a:pPr lvl="1"/>
            <a:r>
              <a:rPr lang="en-US" sz="1800" b="1" dirty="0">
                <a:solidFill>
                  <a:srgbClr val="0070C0"/>
                </a:solidFill>
              </a:rPr>
              <a:t>Anticoagulant therapy reduces the rate of recurrence to about 5%</a:t>
            </a:r>
            <a:endParaRPr lang="en-AU" sz="1800" b="1" dirty="0">
              <a:solidFill>
                <a:srgbClr val="0070C0"/>
              </a:solidFill>
            </a:endParaRPr>
          </a:p>
          <a:p>
            <a:endParaRPr lang="en-AU" dirty="0"/>
          </a:p>
        </p:txBody>
      </p:sp>
    </p:spTree>
    <p:extLst>
      <p:ext uri="{BB962C8B-B14F-4D97-AF65-F5344CB8AC3E}">
        <p14:creationId xmlns:p14="http://schemas.microsoft.com/office/powerpoint/2010/main" val="1018928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DVT Risk Factors</a:t>
            </a:r>
            <a:endParaRPr lang="en-AU" dirty="0"/>
          </a:p>
        </p:txBody>
      </p:sp>
      <p:sp>
        <p:nvSpPr>
          <p:cNvPr id="3" name="Content Placeholder 2"/>
          <p:cNvSpPr>
            <a:spLocks noGrp="1"/>
          </p:cNvSpPr>
          <p:nvPr>
            <p:ph sz="half" idx="1"/>
          </p:nvPr>
        </p:nvSpPr>
        <p:spPr/>
        <p:txBody>
          <a:bodyPr>
            <a:normAutofit/>
          </a:bodyPr>
          <a:lstStyle/>
          <a:p>
            <a:r>
              <a:rPr lang="en-US" sz="2000" b="1" dirty="0">
                <a:solidFill>
                  <a:srgbClr val="0070C0"/>
                </a:solidFill>
              </a:rPr>
              <a:t>DVT is a common complication of hospital admission, and </a:t>
            </a:r>
          </a:p>
          <a:p>
            <a:r>
              <a:rPr lang="en-US" sz="2000" b="1" dirty="0">
                <a:solidFill>
                  <a:srgbClr val="0070C0"/>
                </a:solidFill>
              </a:rPr>
              <a:t>Simple prevention measures can greatly reduce an individuals’ risk of suffering a DVT.  </a:t>
            </a:r>
          </a:p>
          <a:p>
            <a:endParaRPr lang="en-US" sz="2000" dirty="0"/>
          </a:p>
          <a:p>
            <a:r>
              <a:rPr lang="en-US" sz="2000" b="1" dirty="0">
                <a:solidFill>
                  <a:srgbClr val="0070C0"/>
                </a:solidFill>
              </a:rPr>
              <a:t>Risk of developing DVT depends on:</a:t>
            </a:r>
          </a:p>
          <a:p>
            <a:pPr lvl="1"/>
            <a:r>
              <a:rPr lang="en-US" sz="1800" b="1" dirty="0"/>
              <a:t>Patient related factors (age, </a:t>
            </a:r>
            <a:r>
              <a:rPr lang="en-US" sz="1800" b="1" dirty="0" err="1"/>
              <a:t>etc</a:t>
            </a:r>
            <a:r>
              <a:rPr lang="en-US" sz="1800" b="1" dirty="0"/>
              <a:t>)</a:t>
            </a:r>
          </a:p>
          <a:p>
            <a:pPr lvl="1"/>
            <a:r>
              <a:rPr lang="en-US" sz="1800" b="1" dirty="0"/>
              <a:t>Features of predisposing medical condition or</a:t>
            </a:r>
          </a:p>
          <a:p>
            <a:pPr lvl="1"/>
            <a:r>
              <a:rPr lang="en-US" sz="1800" b="1" dirty="0"/>
              <a:t>The actual surgical procedure and it’s aftercare</a:t>
            </a:r>
          </a:p>
          <a:p>
            <a:pPr lvl="1"/>
            <a:endParaRPr lang="en-US" sz="1800" dirty="0"/>
          </a:p>
          <a:p>
            <a:r>
              <a:rPr lang="en-US" sz="2000" b="1" dirty="0">
                <a:solidFill>
                  <a:srgbClr val="0070C0"/>
                </a:solidFill>
              </a:rPr>
              <a:t>Individual patient risk can be assessed using a stratification </a:t>
            </a:r>
            <a:r>
              <a:rPr lang="en-US" sz="2000" b="1" dirty="0" smtClean="0">
                <a:solidFill>
                  <a:srgbClr val="0070C0"/>
                </a:solidFill>
              </a:rPr>
              <a:t>tool.</a:t>
            </a:r>
            <a:endParaRPr lang="en-AU" dirty="0"/>
          </a:p>
        </p:txBody>
      </p:sp>
      <p:pic>
        <p:nvPicPr>
          <p:cNvPr id="5" name="Content Placeholder 4"/>
          <p:cNvPicPr>
            <a:picLocks noGrp="1" noChangeAspect="1"/>
          </p:cNvPicPr>
          <p:nvPr>
            <p:ph sz="half" idx="2"/>
          </p:nvPr>
        </p:nvPicPr>
        <p:blipFill>
          <a:blip r:embed="rId2"/>
          <a:stretch>
            <a:fillRect/>
          </a:stretch>
        </p:blipFill>
        <p:spPr>
          <a:xfrm>
            <a:off x="5923128" y="1825625"/>
            <a:ext cx="6097865" cy="3979054"/>
          </a:xfrm>
          <a:prstGeom prst="rect">
            <a:avLst/>
          </a:prstGeom>
        </p:spPr>
      </p:pic>
    </p:spTree>
    <p:extLst>
      <p:ext uri="{BB962C8B-B14F-4D97-AF65-F5344CB8AC3E}">
        <p14:creationId xmlns:p14="http://schemas.microsoft.com/office/powerpoint/2010/main" val="2430635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DVT Prevention </a:t>
            </a:r>
            <a:r>
              <a:rPr lang="en-US" dirty="0" smtClean="0"/>
              <a:t>(general drugs used)</a:t>
            </a:r>
            <a:endParaRPr lang="en-AU" dirty="0"/>
          </a:p>
        </p:txBody>
      </p:sp>
      <p:sp>
        <p:nvSpPr>
          <p:cNvPr id="3" name="Content Placeholder 2"/>
          <p:cNvSpPr>
            <a:spLocks noGrp="1"/>
          </p:cNvSpPr>
          <p:nvPr>
            <p:ph sz="half" idx="1"/>
          </p:nvPr>
        </p:nvSpPr>
        <p:spPr/>
        <p:txBody>
          <a:bodyPr>
            <a:normAutofit fontScale="70000" lnSpcReduction="20000"/>
          </a:bodyPr>
          <a:lstStyle/>
          <a:p>
            <a:r>
              <a:rPr lang="en-AU" sz="2200" b="1" dirty="0">
                <a:solidFill>
                  <a:srgbClr val="7030A0"/>
                </a:solidFill>
              </a:rPr>
              <a:t>Low-dose heparin</a:t>
            </a:r>
          </a:p>
          <a:p>
            <a:pPr lvl="1"/>
            <a:r>
              <a:rPr lang="en-AU" sz="2000" b="1" dirty="0">
                <a:solidFill>
                  <a:srgbClr val="0070C0"/>
                </a:solidFill>
              </a:rPr>
              <a:t>Safe and effective</a:t>
            </a:r>
          </a:p>
          <a:p>
            <a:pPr lvl="1"/>
            <a:r>
              <a:rPr lang="en-AU" sz="2000" b="1" dirty="0">
                <a:solidFill>
                  <a:srgbClr val="0070C0"/>
                </a:solidFill>
              </a:rPr>
              <a:t>No monitoring of APTT required (for </a:t>
            </a:r>
            <a:r>
              <a:rPr lang="en-AU" sz="2000" b="1" u="sng" dirty="0">
                <a:solidFill>
                  <a:srgbClr val="0070C0"/>
                </a:solidFill>
              </a:rPr>
              <a:t>prevention regimens</a:t>
            </a:r>
            <a:r>
              <a:rPr lang="en-AU" sz="2000" b="1" dirty="0">
                <a:solidFill>
                  <a:srgbClr val="0070C0"/>
                </a:solidFill>
              </a:rPr>
              <a:t>)</a:t>
            </a:r>
          </a:p>
          <a:p>
            <a:pPr lvl="1"/>
            <a:r>
              <a:rPr lang="en-AU" sz="2000" b="1" dirty="0">
                <a:solidFill>
                  <a:srgbClr val="0070C0"/>
                </a:solidFill>
              </a:rPr>
              <a:t>Cheaper than LMWHs but needs 2-3 (SC) injections per day</a:t>
            </a:r>
          </a:p>
          <a:p>
            <a:pPr lvl="1"/>
            <a:r>
              <a:rPr lang="en-AU" sz="2000" b="1" dirty="0">
                <a:solidFill>
                  <a:srgbClr val="0070C0"/>
                </a:solidFill>
              </a:rPr>
              <a:t>Less effective than LMWHs in some high risk situations (e.g. Orthopaedics)</a:t>
            </a:r>
          </a:p>
          <a:p>
            <a:pPr marL="137160" lvl="1" indent="0">
              <a:buNone/>
            </a:pPr>
            <a:endParaRPr lang="en-AU" sz="2000" dirty="0"/>
          </a:p>
          <a:p>
            <a:r>
              <a:rPr lang="en-AU" sz="2200" b="1" dirty="0">
                <a:solidFill>
                  <a:srgbClr val="7030A0"/>
                </a:solidFill>
              </a:rPr>
              <a:t>LMWHs</a:t>
            </a:r>
            <a:r>
              <a:rPr lang="en-AU" sz="2200" dirty="0">
                <a:solidFill>
                  <a:srgbClr val="7030A0"/>
                </a:solidFill>
              </a:rPr>
              <a:t> </a:t>
            </a:r>
            <a:r>
              <a:rPr lang="en-AU" sz="2200" dirty="0"/>
              <a:t>(e.g. Enoxaparin)</a:t>
            </a:r>
          </a:p>
          <a:p>
            <a:pPr marL="0" indent="-137160">
              <a:buNone/>
            </a:pPr>
            <a:endParaRPr lang="en-AU" sz="2200" dirty="0"/>
          </a:p>
          <a:p>
            <a:r>
              <a:rPr lang="en-AU" sz="2200" b="1" dirty="0">
                <a:solidFill>
                  <a:srgbClr val="7030A0"/>
                </a:solidFill>
              </a:rPr>
              <a:t>Factor </a:t>
            </a:r>
            <a:r>
              <a:rPr lang="en-AU" sz="2200" b="1" dirty="0" err="1">
                <a:solidFill>
                  <a:srgbClr val="7030A0"/>
                </a:solidFill>
              </a:rPr>
              <a:t>Xa</a:t>
            </a:r>
            <a:r>
              <a:rPr lang="en-AU" sz="2200" b="1" dirty="0">
                <a:solidFill>
                  <a:srgbClr val="7030A0"/>
                </a:solidFill>
              </a:rPr>
              <a:t> inhibitors</a:t>
            </a:r>
          </a:p>
          <a:p>
            <a:pPr lvl="1"/>
            <a:r>
              <a:rPr lang="en-AU" sz="2200" b="1" dirty="0" err="1"/>
              <a:t>Apixaban</a:t>
            </a:r>
            <a:r>
              <a:rPr lang="en-AU" sz="2200" b="1" dirty="0"/>
              <a:t> and </a:t>
            </a:r>
            <a:r>
              <a:rPr lang="en-AU" sz="2200" b="1" dirty="0" err="1"/>
              <a:t>Rivaroxaban</a:t>
            </a:r>
            <a:endParaRPr lang="en-AU" sz="2200" b="1" dirty="0"/>
          </a:p>
          <a:p>
            <a:pPr lvl="2"/>
            <a:r>
              <a:rPr lang="en-AU" sz="1800" dirty="0"/>
              <a:t>Oral anticoagulants for VTE prophylaxis after hip of knee replacement</a:t>
            </a:r>
          </a:p>
          <a:p>
            <a:pPr lvl="2"/>
            <a:r>
              <a:rPr lang="en-AU" sz="1800" dirty="0"/>
              <a:t>More effective than Enoxaparin 40mg with similar risk of bleeding</a:t>
            </a:r>
          </a:p>
          <a:p>
            <a:pPr lvl="1"/>
            <a:r>
              <a:rPr lang="en-AU" sz="2000" b="1" dirty="0" err="1"/>
              <a:t>Fondaparinux</a:t>
            </a:r>
            <a:endParaRPr lang="en-AU" sz="2000" b="1" dirty="0"/>
          </a:p>
          <a:p>
            <a:pPr lvl="2"/>
            <a:r>
              <a:rPr lang="en-AU" sz="1800" dirty="0"/>
              <a:t>More effective than LMWHs in reducing VTE in orthopaedics</a:t>
            </a:r>
          </a:p>
          <a:p>
            <a:endParaRPr lang="en-AU" dirty="0"/>
          </a:p>
        </p:txBody>
      </p:sp>
      <p:sp>
        <p:nvSpPr>
          <p:cNvPr id="4" name="Content Placeholder 3"/>
          <p:cNvSpPr>
            <a:spLocks noGrp="1"/>
          </p:cNvSpPr>
          <p:nvPr>
            <p:ph sz="half" idx="2"/>
          </p:nvPr>
        </p:nvSpPr>
        <p:spPr/>
        <p:txBody>
          <a:bodyPr>
            <a:normAutofit fontScale="70000" lnSpcReduction="20000"/>
          </a:bodyPr>
          <a:lstStyle/>
          <a:p>
            <a:r>
              <a:rPr lang="en-AU" sz="2200" b="1" dirty="0">
                <a:solidFill>
                  <a:srgbClr val="7030A0"/>
                </a:solidFill>
              </a:rPr>
              <a:t>Direct Thrombin Inhibitors</a:t>
            </a:r>
          </a:p>
          <a:p>
            <a:pPr lvl="1"/>
            <a:r>
              <a:rPr lang="en-AU" sz="1800" b="1" dirty="0"/>
              <a:t>Dabigatran</a:t>
            </a:r>
          </a:p>
          <a:p>
            <a:pPr lvl="2"/>
            <a:r>
              <a:rPr lang="en-AU" sz="1800" b="1" dirty="0">
                <a:solidFill>
                  <a:srgbClr val="0070C0"/>
                </a:solidFill>
              </a:rPr>
              <a:t>Oral prophylaxis for VTE prophylaxis after elective total hip or knee replacement</a:t>
            </a:r>
          </a:p>
          <a:p>
            <a:pPr lvl="2"/>
            <a:r>
              <a:rPr lang="en-AU" sz="1800" b="1" dirty="0">
                <a:solidFill>
                  <a:srgbClr val="0070C0"/>
                </a:solidFill>
              </a:rPr>
              <a:t>Similar efficacy and bleeding rates to Enoxaparin</a:t>
            </a:r>
          </a:p>
          <a:p>
            <a:r>
              <a:rPr lang="en-AU" sz="2200" b="1" dirty="0">
                <a:solidFill>
                  <a:srgbClr val="7030A0"/>
                </a:solidFill>
              </a:rPr>
              <a:t>Other measures</a:t>
            </a:r>
          </a:p>
          <a:p>
            <a:pPr lvl="1"/>
            <a:r>
              <a:rPr lang="en-AU" sz="1800" b="1" dirty="0"/>
              <a:t>Compression stockings</a:t>
            </a:r>
          </a:p>
          <a:p>
            <a:pPr lvl="2"/>
            <a:r>
              <a:rPr lang="en-AU" sz="1600" b="1" dirty="0">
                <a:solidFill>
                  <a:srgbClr val="0070C0"/>
                </a:solidFill>
              </a:rPr>
              <a:t>May prevent asymptomatic DVT in general surgery and                                        when immobile, but have not been shown to prevent                                 pulmonary embolism</a:t>
            </a:r>
          </a:p>
          <a:p>
            <a:pPr lvl="2"/>
            <a:r>
              <a:rPr lang="en-AU" sz="1600" b="1" dirty="0">
                <a:solidFill>
                  <a:srgbClr val="0070C0"/>
                </a:solidFill>
              </a:rPr>
              <a:t>May cause superficial thrombophlebitis in varicose veins</a:t>
            </a:r>
          </a:p>
          <a:p>
            <a:pPr lvl="2"/>
            <a:r>
              <a:rPr lang="en-AU" sz="1600" b="1" dirty="0">
                <a:solidFill>
                  <a:srgbClr val="0070C0"/>
                </a:solidFill>
              </a:rPr>
              <a:t>May cause ischaemic complications in patients with                                      peripheral vascular disease or diabetic neuropathy</a:t>
            </a:r>
          </a:p>
          <a:p>
            <a:pPr lvl="1"/>
            <a:r>
              <a:rPr lang="en-AU" sz="1800" b="1" dirty="0"/>
              <a:t>Hydration</a:t>
            </a:r>
          </a:p>
          <a:p>
            <a:pPr lvl="1"/>
            <a:r>
              <a:rPr lang="en-AU" sz="1800" b="1" dirty="0"/>
              <a:t>Calf exercises/regular leg movement</a:t>
            </a:r>
          </a:p>
          <a:p>
            <a:endParaRPr lang="en-AU" dirty="0"/>
          </a:p>
        </p:txBody>
      </p:sp>
    </p:spTree>
    <p:extLst>
      <p:ext uri="{BB962C8B-B14F-4D97-AF65-F5344CB8AC3E}">
        <p14:creationId xmlns:p14="http://schemas.microsoft.com/office/powerpoint/2010/main" val="3672625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DVT Prevention </a:t>
            </a:r>
            <a:r>
              <a:rPr lang="en-US" dirty="0" smtClean="0"/>
              <a:t>- </a:t>
            </a:r>
            <a:r>
              <a:rPr lang="en-US" dirty="0" smtClean="0"/>
              <a:t>surgical prophylaxis</a:t>
            </a:r>
            <a:endParaRPr lang="en-AU" dirty="0"/>
          </a:p>
        </p:txBody>
      </p:sp>
      <p:sp>
        <p:nvSpPr>
          <p:cNvPr id="3" name="Content Placeholder 2"/>
          <p:cNvSpPr>
            <a:spLocks noGrp="1"/>
          </p:cNvSpPr>
          <p:nvPr>
            <p:ph sz="half" idx="1"/>
          </p:nvPr>
        </p:nvSpPr>
        <p:spPr/>
        <p:txBody>
          <a:bodyPr>
            <a:normAutofit lnSpcReduction="10000"/>
          </a:bodyPr>
          <a:lstStyle/>
          <a:p>
            <a:pPr marL="0" indent="0">
              <a:buNone/>
            </a:pPr>
            <a:r>
              <a:rPr lang="en-US" sz="2400" b="1" dirty="0" smtClean="0">
                <a:solidFill>
                  <a:srgbClr val="7030A0"/>
                </a:solidFill>
              </a:rPr>
              <a:t>Assessment made against risk factors for developing VTE and PE and also risk of bleeding</a:t>
            </a:r>
          </a:p>
          <a:p>
            <a:pPr marL="0" indent="0">
              <a:buNone/>
            </a:pPr>
            <a:r>
              <a:rPr lang="en-US" sz="2200" b="1" dirty="0" smtClean="0"/>
              <a:t>Pharmacological treatment examples</a:t>
            </a:r>
            <a:endParaRPr lang="en-US" sz="2200" b="1" dirty="0" smtClean="0"/>
          </a:p>
          <a:p>
            <a:r>
              <a:rPr lang="en-US" sz="1800" dirty="0" smtClean="0"/>
              <a:t>Total hip replacement: LMWH or </a:t>
            </a:r>
            <a:r>
              <a:rPr lang="en-US" sz="1800" dirty="0" err="1" smtClean="0"/>
              <a:t>fondaparinux</a:t>
            </a:r>
            <a:r>
              <a:rPr lang="en-US" sz="1800" dirty="0" smtClean="0"/>
              <a:t> or </a:t>
            </a:r>
            <a:r>
              <a:rPr lang="en-US" sz="1800" dirty="0" err="1" smtClean="0"/>
              <a:t>rivaroxaban</a:t>
            </a:r>
            <a:r>
              <a:rPr lang="en-US" sz="1800" dirty="0" smtClean="0"/>
              <a:t> or dabigatran or </a:t>
            </a:r>
            <a:r>
              <a:rPr lang="en-US" sz="1800" dirty="0" err="1" smtClean="0"/>
              <a:t>apixaban</a:t>
            </a:r>
            <a:r>
              <a:rPr lang="en-US" sz="1800" dirty="0" smtClean="0"/>
              <a:t> for 28-35 days</a:t>
            </a:r>
          </a:p>
          <a:p>
            <a:r>
              <a:rPr lang="en-US" sz="1800" dirty="0" smtClean="0"/>
              <a:t>Total knee replacement: </a:t>
            </a:r>
            <a:r>
              <a:rPr lang="en-US" sz="1800" dirty="0"/>
              <a:t>LMWH or </a:t>
            </a:r>
            <a:r>
              <a:rPr lang="en-US" sz="1800" dirty="0" err="1"/>
              <a:t>fondaparinux</a:t>
            </a:r>
            <a:r>
              <a:rPr lang="en-US" sz="1800" dirty="0"/>
              <a:t> or </a:t>
            </a:r>
            <a:r>
              <a:rPr lang="en-US" sz="1800" dirty="0" err="1"/>
              <a:t>rivaroxaban</a:t>
            </a:r>
            <a:r>
              <a:rPr lang="en-US" sz="1800" dirty="0"/>
              <a:t> or dabigatran or </a:t>
            </a:r>
            <a:r>
              <a:rPr lang="en-US" sz="1800" dirty="0" err="1"/>
              <a:t>apixaban</a:t>
            </a:r>
            <a:r>
              <a:rPr lang="en-US" sz="1800" dirty="0"/>
              <a:t> for </a:t>
            </a:r>
            <a:r>
              <a:rPr lang="en-US" sz="1800" dirty="0" smtClean="0"/>
              <a:t>10-14 days</a:t>
            </a:r>
          </a:p>
          <a:p>
            <a:r>
              <a:rPr lang="en-US" sz="1800" dirty="0" smtClean="0"/>
              <a:t>Hip fracture: LMWH or </a:t>
            </a:r>
            <a:r>
              <a:rPr lang="en-US" sz="1800" dirty="0" err="1" smtClean="0"/>
              <a:t>fondaparinux</a:t>
            </a:r>
            <a:r>
              <a:rPr lang="en-US" sz="1800" dirty="0" smtClean="0"/>
              <a:t> for 28-35 days</a:t>
            </a:r>
          </a:p>
          <a:p>
            <a:r>
              <a:rPr lang="en-US" sz="1800" dirty="0" smtClean="0"/>
              <a:t>Major surgery: LMWH, UFH for up to 1 week or fully mobilized</a:t>
            </a:r>
            <a:endParaRPr lang="en-US" sz="1800" dirty="0"/>
          </a:p>
          <a:p>
            <a:endParaRPr lang="en-US" sz="1800" dirty="0" smtClean="0"/>
          </a:p>
        </p:txBody>
      </p:sp>
      <p:sp>
        <p:nvSpPr>
          <p:cNvPr id="4" name="Content Placeholder 3"/>
          <p:cNvSpPr>
            <a:spLocks noGrp="1"/>
          </p:cNvSpPr>
          <p:nvPr>
            <p:ph sz="half" idx="2"/>
          </p:nvPr>
        </p:nvSpPr>
        <p:spPr/>
        <p:txBody>
          <a:bodyPr>
            <a:normAutofit lnSpcReduction="10000"/>
          </a:bodyPr>
          <a:lstStyle/>
          <a:p>
            <a:r>
              <a:rPr lang="en-US" sz="2000" dirty="0"/>
              <a:t>Neurosurgery: UFH or LMWH – caution as high risk of bleeding</a:t>
            </a:r>
          </a:p>
          <a:p>
            <a:r>
              <a:rPr lang="en-US" sz="2000" dirty="0"/>
              <a:t>Trauma: consider LMWH when risk of bleeding is low</a:t>
            </a:r>
          </a:p>
          <a:p>
            <a:r>
              <a:rPr lang="en-US" sz="2000" dirty="0"/>
              <a:t>Cancer patients: LMWH or UFH [NB4] depending on bleeding risk; continue for at least 7 to 10 days postoperatively</a:t>
            </a:r>
          </a:p>
          <a:p>
            <a:r>
              <a:rPr lang="en-US" sz="2000" dirty="0"/>
              <a:t>Consider 28 days of LMWH in patients having major abdominal or pelvic surgery for cancer</a:t>
            </a:r>
          </a:p>
          <a:p>
            <a:endParaRPr lang="en-AU" dirty="0"/>
          </a:p>
        </p:txBody>
      </p:sp>
    </p:spTree>
    <p:extLst>
      <p:ext uri="{BB962C8B-B14F-4D97-AF65-F5344CB8AC3E}">
        <p14:creationId xmlns:p14="http://schemas.microsoft.com/office/powerpoint/2010/main" val="3630275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DVT Prevention </a:t>
            </a:r>
            <a:r>
              <a:rPr lang="en-US" dirty="0"/>
              <a:t>-</a:t>
            </a:r>
            <a:r>
              <a:rPr lang="en-US" dirty="0" smtClean="0"/>
              <a:t>non-surgical prophylaxis</a:t>
            </a:r>
            <a:endParaRPr lang="en-AU" dirty="0"/>
          </a:p>
        </p:txBody>
      </p:sp>
      <p:sp>
        <p:nvSpPr>
          <p:cNvPr id="3" name="Content Placeholder 2"/>
          <p:cNvSpPr>
            <a:spLocks noGrp="1"/>
          </p:cNvSpPr>
          <p:nvPr>
            <p:ph sz="half" idx="1"/>
          </p:nvPr>
        </p:nvSpPr>
        <p:spPr/>
        <p:txBody>
          <a:bodyPr>
            <a:normAutofit fontScale="92500"/>
          </a:bodyPr>
          <a:lstStyle/>
          <a:p>
            <a:pPr marL="0" indent="0">
              <a:buNone/>
            </a:pPr>
            <a:r>
              <a:rPr lang="en-US" sz="2400" b="1" u="sng" dirty="0">
                <a:solidFill>
                  <a:srgbClr val="7030A0"/>
                </a:solidFill>
              </a:rPr>
              <a:t>Recommended Prophylactic regimes</a:t>
            </a:r>
            <a:endParaRPr lang="en-US" sz="2000" b="1" u="sng" dirty="0">
              <a:solidFill>
                <a:srgbClr val="7030A0"/>
              </a:solidFill>
            </a:endParaRPr>
          </a:p>
          <a:p>
            <a:r>
              <a:rPr lang="en-US" dirty="0" smtClean="0"/>
              <a:t>For patients with </a:t>
            </a:r>
            <a:r>
              <a:rPr lang="en-US" dirty="0" err="1" smtClean="0"/>
              <a:t>ischaemic</a:t>
            </a:r>
            <a:r>
              <a:rPr lang="en-US" dirty="0" smtClean="0"/>
              <a:t> stroke with immobility.	</a:t>
            </a:r>
          </a:p>
          <a:p>
            <a:pPr lvl="1"/>
            <a:r>
              <a:rPr lang="en-US" dirty="0" smtClean="0"/>
              <a:t>Depending on degree of immobility LVWH or UFH until medical condition is stable</a:t>
            </a:r>
          </a:p>
          <a:p>
            <a:r>
              <a:rPr lang="en-US" dirty="0" smtClean="0"/>
              <a:t>For patients with other conditions that predispose patient to VTE</a:t>
            </a:r>
          </a:p>
          <a:p>
            <a:pPr lvl="1"/>
            <a:r>
              <a:rPr lang="en-US" dirty="0"/>
              <a:t>LMWH or UFH [NB2]; continue until resolution of acute medical illness, </a:t>
            </a:r>
            <a:r>
              <a:rPr lang="en-US" dirty="0" err="1"/>
              <a:t>mobilisation</a:t>
            </a:r>
            <a:r>
              <a:rPr lang="en-US" dirty="0"/>
              <a:t> or hospital discharge</a:t>
            </a:r>
            <a:endParaRPr lang="en-AU" dirty="0"/>
          </a:p>
        </p:txBody>
      </p:sp>
      <p:sp>
        <p:nvSpPr>
          <p:cNvPr id="4" name="Content Placeholder 3"/>
          <p:cNvSpPr>
            <a:spLocks noGrp="1"/>
          </p:cNvSpPr>
          <p:nvPr>
            <p:ph sz="half" idx="2"/>
          </p:nvPr>
        </p:nvSpPr>
        <p:spPr/>
        <p:txBody>
          <a:bodyPr>
            <a:normAutofit fontScale="92500"/>
          </a:bodyPr>
          <a:lstStyle/>
          <a:p>
            <a:endParaRPr lang="en-AU" dirty="0"/>
          </a:p>
        </p:txBody>
      </p:sp>
    </p:spTree>
    <p:extLst>
      <p:ext uri="{BB962C8B-B14F-4D97-AF65-F5344CB8AC3E}">
        <p14:creationId xmlns:p14="http://schemas.microsoft.com/office/powerpoint/2010/main" val="2796994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DVT Prevention </a:t>
            </a:r>
            <a:r>
              <a:rPr lang="en-US" dirty="0" smtClean="0"/>
              <a:t>(surgical prophylaxis</a:t>
            </a:r>
            <a:r>
              <a:rPr lang="en-US" dirty="0"/>
              <a:t>)</a:t>
            </a:r>
            <a:endParaRPr lang="en-AU" dirty="0"/>
          </a:p>
        </p:txBody>
      </p:sp>
      <p:sp>
        <p:nvSpPr>
          <p:cNvPr id="4" name="Content Placeholder 3"/>
          <p:cNvSpPr>
            <a:spLocks noGrp="1"/>
          </p:cNvSpPr>
          <p:nvPr>
            <p:ph sz="half" idx="2"/>
          </p:nvPr>
        </p:nvSpPr>
        <p:spPr/>
        <p:txBody>
          <a:bodyPr>
            <a:normAutofit fontScale="92500" lnSpcReduction="20000"/>
          </a:bodyPr>
          <a:lstStyle/>
          <a:p>
            <a:r>
              <a:rPr lang="en-US" sz="2400" b="1" u="sng" dirty="0">
                <a:solidFill>
                  <a:srgbClr val="7030A0"/>
                </a:solidFill>
              </a:rPr>
              <a:t>Long Distance Air travel:</a:t>
            </a:r>
          </a:p>
          <a:p>
            <a:endParaRPr lang="en-US" sz="2000" u="sng" dirty="0"/>
          </a:p>
          <a:p>
            <a:pPr lvl="1"/>
            <a:r>
              <a:rPr lang="en-US" sz="1800" dirty="0"/>
              <a:t>Increased risk of DVT associated with long distance air travel due to blood stasis.</a:t>
            </a:r>
          </a:p>
          <a:p>
            <a:pPr lvl="1"/>
            <a:endParaRPr lang="en-US" sz="1800" dirty="0"/>
          </a:p>
          <a:p>
            <a:pPr lvl="1"/>
            <a:r>
              <a:rPr lang="en-US" sz="1800" dirty="0"/>
              <a:t>Advisable that passengers  traveling by air &gt;5hours</a:t>
            </a:r>
          </a:p>
          <a:p>
            <a:pPr lvl="2"/>
            <a:r>
              <a:rPr lang="en-US" sz="1600" dirty="0"/>
              <a:t>Drink a lot of fluids – but avoid excessive alcohol</a:t>
            </a:r>
          </a:p>
          <a:p>
            <a:pPr lvl="2"/>
            <a:r>
              <a:rPr lang="en-US" sz="1600" dirty="0"/>
              <a:t>Dehydration may cause low blood volume and inadequate blood clearance from the legs</a:t>
            </a:r>
          </a:p>
          <a:p>
            <a:pPr lvl="2"/>
            <a:r>
              <a:rPr lang="en-US" sz="1600" dirty="0"/>
              <a:t>Perform calf contractions each hour for a number of minutes</a:t>
            </a:r>
          </a:p>
          <a:p>
            <a:pPr lvl="2"/>
            <a:endParaRPr lang="en-US" sz="1600" dirty="0"/>
          </a:p>
          <a:p>
            <a:pPr lvl="1"/>
            <a:r>
              <a:rPr lang="en-US" sz="1800" dirty="0"/>
              <a:t>Moderate risk passengers should also use knee length graduated compression stockings (at least 20mmHg pressure at the ankle)</a:t>
            </a:r>
          </a:p>
          <a:p>
            <a:pPr lvl="1"/>
            <a:endParaRPr lang="en-US" sz="1800" dirty="0"/>
          </a:p>
          <a:p>
            <a:pPr lvl="1"/>
            <a:r>
              <a:rPr lang="en-US" sz="1800" dirty="0"/>
              <a:t>High risk passengers should have LMWH immediately before departure</a:t>
            </a:r>
          </a:p>
          <a:p>
            <a:endParaRPr lang="en-AU" dirty="0"/>
          </a:p>
        </p:txBody>
      </p:sp>
      <p:pic>
        <p:nvPicPr>
          <p:cNvPr id="1026" name="Picture 2" descr="Our Fleet | Qanta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57250" y="2286794"/>
            <a:ext cx="51435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439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DVT and PE without </a:t>
            </a:r>
            <a:r>
              <a:rPr lang="en-US" dirty="0" err="1" smtClean="0"/>
              <a:t>haemodynamic</a:t>
            </a:r>
            <a:r>
              <a:rPr lang="en-US" dirty="0" smtClean="0"/>
              <a:t> compromise</a:t>
            </a:r>
            <a:endParaRPr lang="en-AU" dirty="0"/>
          </a:p>
        </p:txBody>
      </p:sp>
      <p:sp>
        <p:nvSpPr>
          <p:cNvPr id="3" name="Content Placeholder 2"/>
          <p:cNvSpPr>
            <a:spLocks noGrp="1"/>
          </p:cNvSpPr>
          <p:nvPr>
            <p:ph sz="half" idx="1"/>
          </p:nvPr>
        </p:nvSpPr>
        <p:spPr/>
        <p:txBody>
          <a:bodyPr>
            <a:normAutofit fontScale="70000" lnSpcReduction="20000"/>
          </a:bodyPr>
          <a:lstStyle/>
          <a:p>
            <a:r>
              <a:rPr lang="en-US" sz="2000" b="1" dirty="0">
                <a:solidFill>
                  <a:srgbClr val="0070C0"/>
                </a:solidFill>
              </a:rPr>
              <a:t>Objectives of </a:t>
            </a:r>
            <a:r>
              <a:rPr lang="en-US" sz="2000" b="1" u="sng" dirty="0">
                <a:solidFill>
                  <a:srgbClr val="0070C0"/>
                </a:solidFill>
              </a:rPr>
              <a:t>treating</a:t>
            </a:r>
            <a:r>
              <a:rPr lang="en-US" sz="2000" b="1" dirty="0">
                <a:solidFill>
                  <a:srgbClr val="0070C0"/>
                </a:solidFill>
              </a:rPr>
              <a:t> an established venous thromboembolism is to prevent:</a:t>
            </a:r>
          </a:p>
          <a:p>
            <a:pPr lvl="1"/>
            <a:r>
              <a:rPr lang="en-US" sz="1800" b="1" dirty="0"/>
              <a:t>Thrombus extension/enlargement</a:t>
            </a:r>
          </a:p>
          <a:p>
            <a:pPr lvl="1"/>
            <a:r>
              <a:rPr lang="en-US" sz="1800" b="1" dirty="0"/>
              <a:t>Pulmonary Embolism (PE)</a:t>
            </a:r>
          </a:p>
          <a:p>
            <a:pPr lvl="1"/>
            <a:r>
              <a:rPr lang="en-US" sz="1800" b="1" dirty="0"/>
              <a:t>Post-thrombotic syndrome</a:t>
            </a:r>
          </a:p>
          <a:p>
            <a:pPr lvl="1"/>
            <a:r>
              <a:rPr lang="en-US" sz="1800" b="1" dirty="0"/>
              <a:t>Recurrent venous thromboembolism</a:t>
            </a:r>
          </a:p>
          <a:p>
            <a:pPr lvl="1"/>
            <a:endParaRPr lang="en-US" sz="1800" dirty="0"/>
          </a:p>
          <a:p>
            <a:r>
              <a:rPr lang="en-US" dirty="0"/>
              <a:t>Less evidence to guide treatment of distal DVT compared for proximal DVT and </a:t>
            </a:r>
            <a:r>
              <a:rPr lang="en-US" dirty="0" smtClean="0"/>
              <a:t>PE</a:t>
            </a:r>
          </a:p>
          <a:p>
            <a:pPr lvl="1"/>
            <a:r>
              <a:rPr lang="en-US" dirty="0" smtClean="0"/>
              <a:t>Treat </a:t>
            </a:r>
            <a:r>
              <a:rPr lang="en-US" dirty="0"/>
              <a:t>distal DVT in same way as proximal DVT and PE</a:t>
            </a:r>
          </a:p>
          <a:p>
            <a:r>
              <a:rPr lang="en-US" dirty="0" smtClean="0"/>
              <a:t>Adequate anticoagulant therapy reduces death associated with PE</a:t>
            </a:r>
            <a:endParaRPr lang="en-AU" dirty="0"/>
          </a:p>
        </p:txBody>
      </p:sp>
      <p:sp>
        <p:nvSpPr>
          <p:cNvPr id="4" name="Content Placeholder 3"/>
          <p:cNvSpPr>
            <a:spLocks noGrp="1"/>
          </p:cNvSpPr>
          <p:nvPr>
            <p:ph sz="half" idx="2"/>
          </p:nvPr>
        </p:nvSpPr>
        <p:spPr/>
        <p:txBody>
          <a:bodyPr>
            <a:normAutofit fontScale="70000" lnSpcReduction="20000"/>
          </a:bodyPr>
          <a:lstStyle/>
          <a:p>
            <a:r>
              <a:rPr lang="en-US" dirty="0" smtClean="0">
                <a:solidFill>
                  <a:srgbClr val="FF0000"/>
                </a:solidFill>
              </a:rPr>
              <a:t>Oral factor </a:t>
            </a:r>
            <a:r>
              <a:rPr lang="en-US" dirty="0" err="1" smtClean="0">
                <a:solidFill>
                  <a:srgbClr val="FF0000"/>
                </a:solidFill>
              </a:rPr>
              <a:t>Xa</a:t>
            </a:r>
            <a:r>
              <a:rPr lang="en-US" dirty="0" smtClean="0">
                <a:solidFill>
                  <a:srgbClr val="FF0000"/>
                </a:solidFill>
              </a:rPr>
              <a:t> inhibitors</a:t>
            </a:r>
          </a:p>
          <a:p>
            <a:pPr lvl="1"/>
            <a:r>
              <a:rPr lang="en-US" dirty="0" err="1" smtClean="0"/>
              <a:t>Apixaban</a:t>
            </a:r>
            <a:r>
              <a:rPr lang="en-US" dirty="0" smtClean="0"/>
              <a:t> 10mg orally, BD for  days then decrease to 5mg BD</a:t>
            </a:r>
          </a:p>
          <a:p>
            <a:pPr marL="457200" lvl="1" indent="0" algn="ctr">
              <a:buNone/>
            </a:pPr>
            <a:r>
              <a:rPr lang="en-US" u="sng" dirty="0" smtClean="0"/>
              <a:t>Or</a:t>
            </a:r>
          </a:p>
          <a:p>
            <a:pPr lvl="1"/>
            <a:r>
              <a:rPr lang="en-US" dirty="0" err="1" smtClean="0"/>
              <a:t>Rivaroxaban</a:t>
            </a:r>
            <a:r>
              <a:rPr lang="en-US" dirty="0" smtClean="0"/>
              <a:t> 15mg orally BD for 21 days then reduce to 20mg once daily</a:t>
            </a:r>
          </a:p>
          <a:p>
            <a:pPr lvl="1"/>
            <a:endParaRPr lang="en-US" dirty="0"/>
          </a:p>
          <a:p>
            <a:pPr marL="457200" lvl="1" indent="0" algn="ctr">
              <a:buNone/>
            </a:pPr>
            <a:r>
              <a:rPr lang="en-US" u="sng" dirty="0" smtClean="0"/>
              <a:t>OR</a:t>
            </a:r>
          </a:p>
          <a:p>
            <a:r>
              <a:rPr lang="en-US" dirty="0" smtClean="0">
                <a:solidFill>
                  <a:srgbClr val="FF0000"/>
                </a:solidFill>
              </a:rPr>
              <a:t>Direct thrombin Inhibitor</a:t>
            </a:r>
          </a:p>
          <a:p>
            <a:pPr lvl="1"/>
            <a:r>
              <a:rPr lang="en-US" dirty="0" smtClean="0"/>
              <a:t>Parenteral anticoagulant (heparin/LMWH) for 5 days then start </a:t>
            </a:r>
            <a:r>
              <a:rPr lang="en-US" dirty="0" smtClean="0"/>
              <a:t>dabigatran</a:t>
            </a:r>
          </a:p>
          <a:p>
            <a:pPr marL="0" indent="0" algn="ctr">
              <a:buNone/>
            </a:pPr>
            <a:r>
              <a:rPr lang="en-US" u="sng" dirty="0" smtClean="0"/>
              <a:t>Or</a:t>
            </a:r>
            <a:endParaRPr lang="en-US" u="sng" dirty="0" smtClean="0"/>
          </a:p>
          <a:p>
            <a:r>
              <a:rPr lang="en-US" dirty="0" smtClean="0">
                <a:solidFill>
                  <a:srgbClr val="FF0000"/>
                </a:solidFill>
              </a:rPr>
              <a:t>Vitamin K inhibitor</a:t>
            </a:r>
          </a:p>
          <a:p>
            <a:pPr lvl="1"/>
            <a:r>
              <a:rPr lang="en-US" dirty="0" smtClean="0"/>
              <a:t>Parenteral </a:t>
            </a:r>
            <a:r>
              <a:rPr lang="en-US" dirty="0"/>
              <a:t>anticoagulant (heparin/LMWH) </a:t>
            </a:r>
            <a:r>
              <a:rPr lang="en-US" dirty="0" smtClean="0"/>
              <a:t>+ Warfarin then cease heparin once INR in range</a:t>
            </a:r>
          </a:p>
          <a:p>
            <a:pPr lvl="1"/>
            <a:r>
              <a:rPr lang="en-US" dirty="0" smtClean="0"/>
              <a:t>Target INR 2-3</a:t>
            </a:r>
            <a:endParaRPr lang="en-AU" dirty="0"/>
          </a:p>
        </p:txBody>
      </p:sp>
      <p:sp>
        <p:nvSpPr>
          <p:cNvPr id="5" name="TextBox 4"/>
          <p:cNvSpPr txBox="1"/>
          <p:nvPr/>
        </p:nvSpPr>
        <p:spPr>
          <a:xfrm>
            <a:off x="619432" y="4930467"/>
            <a:ext cx="5250426" cy="646331"/>
          </a:xfrm>
          <a:prstGeom prst="rect">
            <a:avLst/>
          </a:prstGeom>
          <a:solidFill>
            <a:srgbClr val="FFC000"/>
          </a:solidFill>
        </p:spPr>
        <p:txBody>
          <a:bodyPr wrap="square" rtlCol="0">
            <a:spAutoFit/>
          </a:bodyPr>
          <a:lstStyle/>
          <a:p>
            <a:r>
              <a:rPr lang="en-US" dirty="0" smtClean="0"/>
              <a:t>Pregnancy: LMWH – no safety data for others.  Avoid warfarin – </a:t>
            </a:r>
            <a:r>
              <a:rPr lang="en-US" dirty="0" err="1" smtClean="0"/>
              <a:t>foetal</a:t>
            </a:r>
            <a:r>
              <a:rPr lang="en-US" dirty="0" smtClean="0"/>
              <a:t> harm</a:t>
            </a:r>
            <a:endParaRPr lang="en-AU" dirty="0"/>
          </a:p>
        </p:txBody>
      </p:sp>
      <p:sp>
        <p:nvSpPr>
          <p:cNvPr id="6" name="TextBox 5"/>
          <p:cNvSpPr txBox="1"/>
          <p:nvPr/>
        </p:nvSpPr>
        <p:spPr>
          <a:xfrm>
            <a:off x="619432" y="5715298"/>
            <a:ext cx="5250426" cy="923330"/>
          </a:xfrm>
          <a:prstGeom prst="rect">
            <a:avLst/>
          </a:prstGeom>
          <a:solidFill>
            <a:srgbClr val="FFC000"/>
          </a:solidFill>
        </p:spPr>
        <p:txBody>
          <a:bodyPr wrap="square" rtlCol="0">
            <a:spAutoFit/>
          </a:bodyPr>
          <a:lstStyle/>
          <a:p>
            <a:r>
              <a:rPr lang="en-US" dirty="0" smtClean="0"/>
              <a:t>Cancer associated VTE:  LMWH – no safety data for others.  Avoid warfarin – higher incidence of </a:t>
            </a:r>
            <a:r>
              <a:rPr lang="en-US" dirty="0" smtClean="0"/>
              <a:t>reoccurrence</a:t>
            </a:r>
            <a:endParaRPr lang="en-AU" dirty="0"/>
          </a:p>
        </p:txBody>
      </p:sp>
    </p:spTree>
    <p:extLst>
      <p:ext uri="{BB962C8B-B14F-4D97-AF65-F5344CB8AC3E}">
        <p14:creationId xmlns:p14="http://schemas.microsoft.com/office/powerpoint/2010/main" val="3522952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AU" dirty="0"/>
          </a:p>
        </p:txBody>
      </p:sp>
      <p:sp>
        <p:nvSpPr>
          <p:cNvPr id="3" name="Content Placeholder 2"/>
          <p:cNvSpPr>
            <a:spLocks noGrp="1"/>
          </p:cNvSpPr>
          <p:nvPr>
            <p:ph idx="1"/>
          </p:nvPr>
        </p:nvSpPr>
        <p:spPr/>
        <p:txBody>
          <a:bodyPr>
            <a:normAutofit/>
          </a:bodyPr>
          <a:lstStyle/>
          <a:p>
            <a:pPr marL="0" indent="0">
              <a:buNone/>
            </a:pPr>
            <a:r>
              <a:rPr lang="en-US" dirty="0"/>
              <a:t>Be able to</a:t>
            </a:r>
            <a:r>
              <a:rPr lang="en-US" dirty="0" smtClean="0"/>
              <a:t>:</a:t>
            </a:r>
          </a:p>
          <a:p>
            <a:r>
              <a:rPr lang="en-AU" dirty="0" smtClean="0"/>
              <a:t>Relate the pathophysiology DVT and PE to the disease and risks of untreated thrombosis.</a:t>
            </a:r>
          </a:p>
          <a:p>
            <a:r>
              <a:rPr lang="en-US" dirty="0" smtClean="0"/>
              <a:t>Identify risk factors for DVT in different patient populations</a:t>
            </a:r>
          </a:p>
          <a:p>
            <a:r>
              <a:rPr lang="en-US" dirty="0" smtClean="0"/>
              <a:t>Apply preventative strategies to reduce risk of DVT and PE in different patient populations</a:t>
            </a:r>
          </a:p>
          <a:p>
            <a:r>
              <a:rPr lang="en-US" dirty="0" smtClean="0"/>
              <a:t>Justify recommendations for the treatment of DVT and PE</a:t>
            </a:r>
            <a:endParaRPr lang="en-AU" dirty="0"/>
          </a:p>
        </p:txBody>
      </p:sp>
    </p:spTree>
    <p:extLst>
      <p:ext uri="{BB962C8B-B14F-4D97-AF65-F5344CB8AC3E}">
        <p14:creationId xmlns:p14="http://schemas.microsoft.com/office/powerpoint/2010/main" val="32587314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 + Shock and hypotension</a:t>
            </a:r>
            <a:endParaRPr lang="en-AU" dirty="0"/>
          </a:p>
        </p:txBody>
      </p:sp>
      <p:sp>
        <p:nvSpPr>
          <p:cNvPr id="3" name="Content Placeholder 2"/>
          <p:cNvSpPr>
            <a:spLocks noGrp="1"/>
          </p:cNvSpPr>
          <p:nvPr>
            <p:ph sz="half" idx="1"/>
          </p:nvPr>
        </p:nvSpPr>
        <p:spPr/>
        <p:txBody>
          <a:bodyPr/>
          <a:lstStyle/>
          <a:p>
            <a:r>
              <a:rPr lang="en-US" dirty="0" smtClean="0"/>
              <a:t>Thrombolytic therapy + anticoagulant therapy</a:t>
            </a:r>
          </a:p>
          <a:p>
            <a:endParaRPr lang="en-US" dirty="0" smtClean="0"/>
          </a:p>
          <a:p>
            <a:r>
              <a:rPr lang="en-US" dirty="0" err="1" smtClean="0"/>
              <a:t>Alteplase</a:t>
            </a:r>
            <a:r>
              <a:rPr lang="en-US" dirty="0" smtClean="0"/>
              <a:t> bolus + infusion or </a:t>
            </a:r>
            <a:r>
              <a:rPr lang="en-US" dirty="0" err="1" smtClean="0"/>
              <a:t>tenecteplase</a:t>
            </a:r>
            <a:r>
              <a:rPr lang="en-US" dirty="0" smtClean="0"/>
              <a:t> bolus</a:t>
            </a:r>
          </a:p>
          <a:p>
            <a:endParaRPr lang="en-US" dirty="0" smtClean="0"/>
          </a:p>
          <a:p>
            <a:pPr marL="0" indent="0" algn="ctr">
              <a:buNone/>
            </a:pPr>
            <a:r>
              <a:rPr lang="en-US" dirty="0" smtClean="0"/>
              <a:t>THEN</a:t>
            </a:r>
          </a:p>
          <a:p>
            <a:r>
              <a:rPr lang="en-US" dirty="0" smtClean="0"/>
              <a:t>Low Molecular Weight Heparin</a:t>
            </a:r>
          </a:p>
          <a:p>
            <a:pPr lvl="1"/>
            <a:r>
              <a:rPr lang="en-US" dirty="0" err="1"/>
              <a:t>Dalteparin</a:t>
            </a:r>
            <a:r>
              <a:rPr lang="en-US" dirty="0"/>
              <a:t> or enoxaparin</a:t>
            </a:r>
            <a:endParaRPr lang="en-AU" dirty="0"/>
          </a:p>
          <a:p>
            <a:pPr lvl="1"/>
            <a:endParaRPr lang="en-AU" dirty="0"/>
          </a:p>
        </p:txBody>
      </p:sp>
      <p:sp>
        <p:nvSpPr>
          <p:cNvPr id="4" name="Content Placeholder 3"/>
          <p:cNvSpPr>
            <a:spLocks noGrp="1"/>
          </p:cNvSpPr>
          <p:nvPr>
            <p:ph sz="half" idx="2"/>
          </p:nvPr>
        </p:nvSpPr>
        <p:spPr/>
        <p:txBody>
          <a:bodyPr/>
          <a:lstStyle/>
          <a:p>
            <a:r>
              <a:rPr lang="en-US" dirty="0" smtClean="0"/>
              <a:t>Or</a:t>
            </a:r>
          </a:p>
          <a:p>
            <a:r>
              <a:rPr lang="en-US" smtClean="0"/>
              <a:t>Unfractionated </a:t>
            </a:r>
            <a:r>
              <a:rPr lang="en-US" dirty="0" smtClean="0"/>
              <a:t>heparin</a:t>
            </a:r>
            <a:endParaRPr lang="en-AU" dirty="0"/>
          </a:p>
        </p:txBody>
      </p:sp>
    </p:spTree>
    <p:extLst>
      <p:ext uri="{BB962C8B-B14F-4D97-AF65-F5344CB8AC3E}">
        <p14:creationId xmlns:p14="http://schemas.microsoft.com/office/powerpoint/2010/main" val="213673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Duration of treatment</a:t>
            </a:r>
            <a:endParaRPr lang="en-AU" dirty="0"/>
          </a:p>
        </p:txBody>
      </p:sp>
      <p:sp>
        <p:nvSpPr>
          <p:cNvPr id="3" name="Content Placeholder 2"/>
          <p:cNvSpPr>
            <a:spLocks noGrp="1"/>
          </p:cNvSpPr>
          <p:nvPr>
            <p:ph sz="half" idx="1"/>
          </p:nvPr>
        </p:nvSpPr>
        <p:spPr/>
        <p:txBody>
          <a:bodyPr>
            <a:normAutofit fontScale="92500" lnSpcReduction="10000"/>
          </a:bodyPr>
          <a:lstStyle/>
          <a:p>
            <a:r>
              <a:rPr lang="en-US" dirty="0" smtClean="0"/>
              <a:t>Proximal DVT or PE and major provoking factor no longer present: 3 months</a:t>
            </a:r>
          </a:p>
          <a:p>
            <a:endParaRPr lang="en-US" dirty="0" smtClean="0"/>
          </a:p>
          <a:p>
            <a:r>
              <a:rPr lang="en-US" dirty="0" smtClean="0"/>
              <a:t>Isolated distal </a:t>
            </a:r>
            <a:r>
              <a:rPr lang="en-US" dirty="0"/>
              <a:t>DVT </a:t>
            </a:r>
            <a:r>
              <a:rPr lang="en-US" dirty="0" smtClean="0"/>
              <a:t>and </a:t>
            </a:r>
            <a:r>
              <a:rPr lang="en-US" dirty="0"/>
              <a:t>major provoking factor no longer present: </a:t>
            </a:r>
            <a:r>
              <a:rPr lang="en-US" dirty="0" smtClean="0"/>
              <a:t>6 weeks</a:t>
            </a:r>
            <a:endParaRPr lang="en-US" dirty="0"/>
          </a:p>
          <a:p>
            <a:endParaRPr lang="en-AU" dirty="0"/>
          </a:p>
        </p:txBody>
      </p:sp>
      <p:sp>
        <p:nvSpPr>
          <p:cNvPr id="4" name="Content Placeholder 3"/>
          <p:cNvSpPr>
            <a:spLocks noGrp="1"/>
          </p:cNvSpPr>
          <p:nvPr>
            <p:ph sz="half" idx="2"/>
          </p:nvPr>
        </p:nvSpPr>
        <p:spPr/>
        <p:txBody>
          <a:bodyPr>
            <a:normAutofit fontScale="92500" lnSpcReduction="10000"/>
          </a:bodyPr>
          <a:lstStyle/>
          <a:p>
            <a:r>
              <a:rPr lang="en-US" dirty="0" smtClean="0"/>
              <a:t>Unprovoked proximal or distal  </a:t>
            </a:r>
            <a:r>
              <a:rPr lang="en-US" dirty="0"/>
              <a:t>DVT or PE </a:t>
            </a:r>
            <a:r>
              <a:rPr lang="en-US" dirty="0" smtClean="0"/>
              <a:t>: </a:t>
            </a:r>
            <a:r>
              <a:rPr lang="en-US" dirty="0"/>
              <a:t>3 </a:t>
            </a:r>
            <a:r>
              <a:rPr lang="en-US" dirty="0" smtClean="0"/>
              <a:t>months</a:t>
            </a:r>
          </a:p>
          <a:p>
            <a:endParaRPr lang="en-US" dirty="0"/>
          </a:p>
          <a:p>
            <a:r>
              <a:rPr lang="en-US" dirty="0" smtClean="0"/>
              <a:t>Compression stockings</a:t>
            </a:r>
          </a:p>
          <a:p>
            <a:r>
              <a:rPr lang="en-US" dirty="0"/>
              <a:t>Graduated compression stockings should be used in all cases (should provide 30-40mmHg pressure at the ankle and extend to the knee). Should be worn for up to 18 months and indefinitely if post-thrombotic syndrome is present</a:t>
            </a:r>
            <a:endParaRPr lang="en-AU" dirty="0"/>
          </a:p>
          <a:p>
            <a:endParaRPr lang="en-US" dirty="0"/>
          </a:p>
          <a:p>
            <a:endParaRPr lang="en-AU" dirty="0"/>
          </a:p>
        </p:txBody>
      </p:sp>
      <p:pic>
        <p:nvPicPr>
          <p:cNvPr id="5" name="Picture 2" descr="http://upload.wikimedia.org/wikipedia/commons/thumb/7/7d/Kompressionsstr%C3%BCmpfe.jpg/220px-Kompressionsstr%C3%BCmpfe.jpg"/>
          <p:cNvPicPr>
            <a:picLocks noChangeAspect="1" noChangeArrowheads="1"/>
          </p:cNvPicPr>
          <p:nvPr/>
        </p:nvPicPr>
        <p:blipFill>
          <a:blip r:embed="rId2" cstate="print"/>
          <a:srcRect/>
          <a:stretch>
            <a:fillRect/>
          </a:stretch>
        </p:blipFill>
        <p:spPr bwMode="auto">
          <a:xfrm>
            <a:off x="2970479" y="4127091"/>
            <a:ext cx="1886655" cy="2555560"/>
          </a:xfrm>
          <a:prstGeom prst="rect">
            <a:avLst/>
          </a:prstGeom>
          <a:noFill/>
        </p:spPr>
      </p:pic>
      <p:cxnSp>
        <p:nvCxnSpPr>
          <p:cNvPr id="7" name="Straight Arrow Connector 6"/>
          <p:cNvCxnSpPr/>
          <p:nvPr/>
        </p:nvCxnSpPr>
        <p:spPr>
          <a:xfrm flipH="1">
            <a:off x="5095568" y="5043948"/>
            <a:ext cx="113070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5463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1162879" y="546653"/>
            <a:ext cx="10058400" cy="5426764"/>
          </a:xfrm>
          <a:prstGeom prst="rect">
            <a:avLst/>
          </a:prstGeom>
        </p:spPr>
      </p:pic>
    </p:spTree>
    <p:extLst>
      <p:ext uri="{BB962C8B-B14F-4D97-AF65-F5344CB8AC3E}">
        <p14:creationId xmlns:p14="http://schemas.microsoft.com/office/powerpoint/2010/main" val="2297607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Vein Thrombosis</a:t>
            </a:r>
            <a:endParaRPr lang="en-AU" dirty="0"/>
          </a:p>
        </p:txBody>
      </p:sp>
      <p:sp>
        <p:nvSpPr>
          <p:cNvPr id="3" name="Content Placeholder 2"/>
          <p:cNvSpPr>
            <a:spLocks noGrp="1"/>
          </p:cNvSpPr>
          <p:nvPr>
            <p:ph sz="half" idx="1"/>
          </p:nvPr>
        </p:nvSpPr>
        <p:spPr/>
        <p:txBody>
          <a:bodyPr>
            <a:normAutofit lnSpcReduction="10000"/>
          </a:bodyPr>
          <a:lstStyle/>
          <a:p>
            <a:r>
              <a:rPr lang="en-US" sz="2200" dirty="0"/>
              <a:t>In </a:t>
            </a:r>
            <a:r>
              <a:rPr lang="en-US" sz="2200" dirty="0" smtClean="0"/>
              <a:t>previous lectures we </a:t>
            </a:r>
            <a:r>
              <a:rPr lang="en-US" sz="2200" dirty="0"/>
              <a:t>covered the</a:t>
            </a:r>
          </a:p>
          <a:p>
            <a:pPr lvl="1"/>
            <a:r>
              <a:rPr lang="en-US" sz="2000" dirty="0"/>
              <a:t>Coagulation system and</a:t>
            </a:r>
          </a:p>
          <a:p>
            <a:pPr lvl="1"/>
            <a:r>
              <a:rPr lang="en-US" sz="2000" dirty="0"/>
              <a:t>The main groups of drugs that can affect the coagulation system</a:t>
            </a:r>
          </a:p>
          <a:p>
            <a:pPr lvl="2"/>
            <a:r>
              <a:rPr lang="en-US" sz="1800" dirty="0" smtClean="0"/>
              <a:t>Anti-platelets (week 2)</a:t>
            </a:r>
            <a:endParaRPr lang="en-US" sz="1800" dirty="0"/>
          </a:p>
          <a:p>
            <a:pPr lvl="2"/>
            <a:r>
              <a:rPr lang="en-US" sz="1800" dirty="0" smtClean="0"/>
              <a:t>Anti-coagulants</a:t>
            </a:r>
            <a:endParaRPr lang="en-US" sz="1800" dirty="0"/>
          </a:p>
          <a:p>
            <a:pPr lvl="2"/>
            <a:r>
              <a:rPr lang="en-US" sz="1800" dirty="0" err="1" smtClean="0"/>
              <a:t>Thrombolytics</a:t>
            </a:r>
            <a:r>
              <a:rPr lang="en-US" sz="1800" dirty="0" smtClean="0"/>
              <a:t> </a:t>
            </a:r>
            <a:r>
              <a:rPr lang="en-US" sz="1800" dirty="0"/>
              <a:t>(</a:t>
            </a:r>
            <a:r>
              <a:rPr lang="en-US" sz="1800" dirty="0" err="1"/>
              <a:t>Fibrinolytics</a:t>
            </a:r>
            <a:r>
              <a:rPr lang="en-US" sz="1800" dirty="0"/>
              <a:t>)</a:t>
            </a:r>
          </a:p>
          <a:p>
            <a:pPr>
              <a:buNone/>
            </a:pPr>
            <a:endParaRPr lang="en-US" sz="2000" dirty="0"/>
          </a:p>
          <a:p>
            <a:r>
              <a:rPr lang="en-US" sz="2200" b="1" dirty="0">
                <a:solidFill>
                  <a:srgbClr val="0070C0"/>
                </a:solidFill>
              </a:rPr>
              <a:t>In this lecture we will discuss the prevention and treatment of the two most common </a:t>
            </a:r>
            <a:r>
              <a:rPr lang="en-US" sz="2200" b="1" u="sng" dirty="0">
                <a:solidFill>
                  <a:srgbClr val="0070C0"/>
                </a:solidFill>
              </a:rPr>
              <a:t>venous</a:t>
            </a:r>
            <a:r>
              <a:rPr lang="en-US" sz="2200" b="1" dirty="0">
                <a:solidFill>
                  <a:srgbClr val="0070C0"/>
                </a:solidFill>
              </a:rPr>
              <a:t> thromboembolic conditions:</a:t>
            </a:r>
          </a:p>
          <a:p>
            <a:pPr lvl="1"/>
            <a:r>
              <a:rPr lang="en-US" sz="2000" b="1" dirty="0"/>
              <a:t>Deep Vein Thrombosis and</a:t>
            </a:r>
          </a:p>
          <a:p>
            <a:pPr lvl="1"/>
            <a:r>
              <a:rPr lang="en-US" sz="2000" b="1" dirty="0"/>
              <a:t>Pulmonary Embolism</a:t>
            </a:r>
          </a:p>
          <a:p>
            <a:endParaRPr lang="en-AU" dirty="0"/>
          </a:p>
        </p:txBody>
      </p:sp>
      <p:pic>
        <p:nvPicPr>
          <p:cNvPr id="5" name="0QEo9QAqA3k"/>
          <p:cNvPicPr>
            <a:picLocks noGrp="1" noRot="1" noChangeAspect="1"/>
          </p:cNvPicPr>
          <p:nvPr>
            <p:ph sz="half" idx="2"/>
            <a:videoFile r:link="rId1"/>
          </p:nvPr>
        </p:nvPicPr>
        <p:blipFill>
          <a:blip r:embed="rId3"/>
          <a:stretch>
            <a:fillRect/>
          </a:stretch>
        </p:blipFill>
        <p:spPr>
          <a:xfrm>
            <a:off x="6121400" y="2181225"/>
            <a:ext cx="5875867" cy="3305175"/>
          </a:xfrm>
          <a:prstGeom prst="rect">
            <a:avLst/>
          </a:prstGeom>
        </p:spPr>
      </p:pic>
      <p:sp>
        <p:nvSpPr>
          <p:cNvPr id="6" name="TextBox 5"/>
          <p:cNvSpPr txBox="1"/>
          <p:nvPr/>
        </p:nvSpPr>
        <p:spPr>
          <a:xfrm>
            <a:off x="7306733" y="5807631"/>
            <a:ext cx="3505200" cy="369332"/>
          </a:xfrm>
          <a:prstGeom prst="rect">
            <a:avLst/>
          </a:prstGeom>
          <a:noFill/>
        </p:spPr>
        <p:txBody>
          <a:bodyPr wrap="square" rtlCol="0">
            <a:spAutoFit/>
          </a:bodyPr>
          <a:lstStyle/>
          <a:p>
            <a:r>
              <a:rPr lang="en-AU" dirty="0">
                <a:hlinkClick r:id="rId4"/>
              </a:rPr>
              <a:t>https://</a:t>
            </a:r>
            <a:r>
              <a:rPr lang="en-AU" dirty="0" smtClean="0">
                <a:hlinkClick r:id="rId4"/>
              </a:rPr>
              <a:t>youtu.be/0QEo9QAqA3k</a:t>
            </a:r>
            <a:r>
              <a:rPr lang="en-AU" dirty="0" smtClean="0"/>
              <a:t>. </a:t>
            </a:r>
            <a:endParaRPr lang="en-AU" dirty="0"/>
          </a:p>
        </p:txBody>
      </p:sp>
    </p:spTree>
    <p:extLst>
      <p:ext uri="{BB962C8B-B14F-4D97-AF65-F5344CB8AC3E}">
        <p14:creationId xmlns:p14="http://schemas.microsoft.com/office/powerpoint/2010/main" val="335900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Virchow’s Triad</a:t>
            </a:r>
            <a:endParaRPr lang="en-AU" dirty="0"/>
          </a:p>
        </p:txBody>
      </p:sp>
      <p:sp>
        <p:nvSpPr>
          <p:cNvPr id="3" name="Content Placeholder 2"/>
          <p:cNvSpPr>
            <a:spLocks noGrp="1"/>
          </p:cNvSpPr>
          <p:nvPr>
            <p:ph sz="half" idx="1"/>
          </p:nvPr>
        </p:nvSpPr>
        <p:spPr>
          <a:xfrm>
            <a:off x="854083" y="1326636"/>
            <a:ext cx="5181600" cy="4351338"/>
          </a:xfrm>
        </p:spPr>
        <p:txBody>
          <a:bodyPr>
            <a:normAutofit fontScale="92500" lnSpcReduction="20000"/>
          </a:bodyPr>
          <a:lstStyle/>
          <a:p>
            <a:r>
              <a:rPr lang="en-US" sz="2000" b="1" dirty="0" smtClean="0">
                <a:solidFill>
                  <a:srgbClr val="0070C0"/>
                </a:solidFill>
              </a:rPr>
              <a:t>Endothelial </a:t>
            </a:r>
            <a:r>
              <a:rPr lang="en-US" sz="2000" b="1" dirty="0">
                <a:solidFill>
                  <a:srgbClr val="0070C0"/>
                </a:solidFill>
              </a:rPr>
              <a:t>injury exposes collagen (as it does in </a:t>
            </a:r>
            <a:r>
              <a:rPr lang="en-US" sz="2000" b="1" dirty="0" smtClean="0">
                <a:solidFill>
                  <a:srgbClr val="0070C0"/>
                </a:solidFill>
              </a:rPr>
              <a:t>arteries but not absolutely necessary as in artery clots) </a:t>
            </a:r>
            <a:endParaRPr lang="en-US" sz="2000" b="1" dirty="0">
              <a:solidFill>
                <a:srgbClr val="0070C0"/>
              </a:solidFill>
            </a:endParaRPr>
          </a:p>
          <a:p>
            <a:r>
              <a:rPr lang="en-US" sz="2000" b="1" u="sng" dirty="0">
                <a:solidFill>
                  <a:srgbClr val="0070C0"/>
                </a:solidFill>
              </a:rPr>
              <a:t>And</a:t>
            </a:r>
            <a:r>
              <a:rPr lang="en-US" sz="2000" b="1" dirty="0">
                <a:solidFill>
                  <a:srgbClr val="0070C0"/>
                </a:solidFill>
              </a:rPr>
              <a:t> if blood stasis or hypercoagulability is present:</a:t>
            </a:r>
          </a:p>
          <a:p>
            <a:r>
              <a:rPr lang="en-US" sz="2000" b="1" dirty="0">
                <a:solidFill>
                  <a:srgbClr val="0070C0"/>
                </a:solidFill>
              </a:rPr>
              <a:t>Causes platelet aggregation and triggers the coagulation system.</a:t>
            </a:r>
          </a:p>
          <a:p>
            <a:pPr lvl="1"/>
            <a:r>
              <a:rPr lang="en-US" sz="1800" dirty="0"/>
              <a:t>This leads to thrombus formation, and a subsequent risk of emboli. </a:t>
            </a:r>
            <a:endParaRPr lang="en-US" sz="1800" dirty="0" smtClean="0"/>
          </a:p>
          <a:p>
            <a:r>
              <a:rPr lang="en-US" sz="2200" b="1" dirty="0">
                <a:solidFill>
                  <a:srgbClr val="0070C0"/>
                </a:solidFill>
              </a:rPr>
              <a:t>Most venous thrombi begin in the valve cusps of the deep calf veins </a:t>
            </a:r>
            <a:r>
              <a:rPr lang="en-US" sz="2200" dirty="0"/>
              <a:t>(usually due to a combination of the aforementioned risk factors). </a:t>
            </a:r>
          </a:p>
          <a:p>
            <a:r>
              <a:rPr lang="en-US" sz="2200" b="1" dirty="0">
                <a:solidFill>
                  <a:srgbClr val="0070C0"/>
                </a:solidFill>
              </a:rPr>
              <a:t>Tissue thromboplastin is released, forming thrombin and fibrin, and trap red blood cells and propagate as a red or fibrin thrombus which is the predominant venous lesion.</a:t>
            </a:r>
          </a:p>
          <a:p>
            <a:endParaRPr lang="en-US" sz="2200" dirty="0" smtClean="0"/>
          </a:p>
          <a:p>
            <a:endParaRPr lang="en-AU" dirty="0"/>
          </a:p>
        </p:txBody>
      </p:sp>
      <p:sp>
        <p:nvSpPr>
          <p:cNvPr id="5" name="Isosceles Triangle 4"/>
          <p:cNvSpPr/>
          <p:nvPr/>
        </p:nvSpPr>
        <p:spPr>
          <a:xfrm>
            <a:off x="7143750" y="2428874"/>
            <a:ext cx="3257550" cy="2981325"/>
          </a:xfrm>
          <a:prstGeom prst="triangle">
            <a:avLst/>
          </a:prstGeom>
          <a:gradFill flip="none" rotWithShape="1">
            <a:gsLst>
              <a:gs pos="0">
                <a:srgbClr val="7030A0"/>
              </a:gs>
              <a:gs pos="21000">
                <a:srgbClr val="FFC000"/>
              </a:gs>
              <a:gs pos="59000">
                <a:schemeClr val="accent6">
                  <a:lumMod val="60000"/>
                  <a:lumOff val="40000"/>
                </a:schemeClr>
              </a:gs>
              <a:gs pos="76000">
                <a:srgbClr val="FF33CC"/>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7143750" y="1777514"/>
            <a:ext cx="3485121" cy="523220"/>
          </a:xfrm>
          <a:prstGeom prst="rect">
            <a:avLst/>
          </a:prstGeom>
          <a:noFill/>
        </p:spPr>
        <p:txBody>
          <a:bodyPr wrap="none" lIns="91440" tIns="45720" rIns="91440" bIns="45720">
            <a:spAutoFit/>
          </a:bodyPr>
          <a:lstStyle/>
          <a:p>
            <a:pPr algn="ctr"/>
            <a:r>
              <a:rPr lang="en-US" sz="2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Damage to vessel wall</a:t>
            </a:r>
            <a:endPar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7" name="Rectangle 6"/>
          <p:cNvSpPr/>
          <p:nvPr/>
        </p:nvSpPr>
        <p:spPr>
          <a:xfrm rot="18639435">
            <a:off x="9034994" y="5108637"/>
            <a:ext cx="3586367" cy="523220"/>
          </a:xfrm>
          <a:prstGeom prst="rect">
            <a:avLst/>
          </a:prstGeom>
          <a:noFill/>
        </p:spPr>
        <p:txBody>
          <a:bodyPr wrap="none" lIns="91440" tIns="45720" rIns="91440" bIns="45720">
            <a:spAutoFit/>
          </a:bodyPr>
          <a:lstStyle/>
          <a:p>
            <a:pPr algn="ctr"/>
            <a:r>
              <a:rPr lang="en-US" sz="2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Blood Flow Turbulence</a:t>
            </a:r>
            <a:endPar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8" name="Content Placeholder 7"/>
          <p:cNvSpPr>
            <a:spLocks noGrp="1"/>
          </p:cNvSpPr>
          <p:nvPr>
            <p:ph sz="half" idx="2"/>
          </p:nvPr>
        </p:nvSpPr>
        <p:spPr>
          <a:xfrm>
            <a:off x="6626369" y="529821"/>
            <a:ext cx="4974760" cy="996170"/>
          </a:xfrm>
          <a:prstGeom prst="rect">
            <a:avLst/>
          </a:prstGeom>
          <a:noFill/>
        </p:spPr>
        <p:txBody>
          <a:bodyPr wrap="none" lIns="91440" tIns="45720" rIns="91440" bIns="45720">
            <a:spAutoFit/>
          </a:bodyPr>
          <a:lstStyle/>
          <a:p>
            <a:pPr marL="0" indent="0" algn="ctr">
              <a:buNone/>
            </a:pPr>
            <a:r>
              <a:rPr lang="en-US" sz="2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Main Physiological mechanisms </a:t>
            </a:r>
          </a:p>
          <a:p>
            <a:pPr marL="0" indent="0" algn="ctr">
              <a:buNone/>
            </a:pPr>
            <a:r>
              <a:rPr lang="en-US" sz="2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involved in DVT</a:t>
            </a:r>
            <a:endPar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9" name="Rectangle 8"/>
          <p:cNvSpPr/>
          <p:nvPr/>
        </p:nvSpPr>
        <p:spPr>
          <a:xfrm rot="2906020">
            <a:off x="5463610" y="5148588"/>
            <a:ext cx="2976712" cy="523220"/>
          </a:xfrm>
          <a:prstGeom prst="rect">
            <a:avLst/>
          </a:prstGeom>
          <a:noFill/>
        </p:spPr>
        <p:txBody>
          <a:bodyPr wrap="none" lIns="91440" tIns="45720" rIns="91440" bIns="45720">
            <a:spAutoFit/>
          </a:bodyPr>
          <a:lstStyle/>
          <a:p>
            <a:pPr algn="ctr"/>
            <a:r>
              <a:rPr lang="en-US" sz="2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Hypercoagulability</a:t>
            </a:r>
            <a:endPar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0" name="Rectangle 9"/>
          <p:cNvSpPr/>
          <p:nvPr/>
        </p:nvSpPr>
        <p:spPr>
          <a:xfrm>
            <a:off x="7954512" y="3994913"/>
            <a:ext cx="1636025" cy="954107"/>
          </a:xfrm>
          <a:prstGeom prst="rect">
            <a:avLst/>
          </a:prstGeom>
          <a:noFill/>
        </p:spPr>
        <p:txBody>
          <a:bodyPr wrap="none" lIns="91440" tIns="45720" rIns="91440" bIns="45720">
            <a:spAutoFit/>
          </a:bodyPr>
          <a:lstStyle/>
          <a:p>
            <a:pPr algn="ctr"/>
            <a:r>
              <a:rPr lang="en-US" sz="2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Virchow’s</a:t>
            </a:r>
          </a:p>
          <a:p>
            <a:pPr algn="ctr"/>
            <a:r>
              <a:rPr lang="en-US" sz="2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Triad</a:t>
            </a:r>
            <a:endPar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2" name="Rectangle 11"/>
          <p:cNvSpPr/>
          <p:nvPr/>
        </p:nvSpPr>
        <p:spPr>
          <a:xfrm>
            <a:off x="631862" y="5549083"/>
            <a:ext cx="5375253" cy="1354217"/>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rgbClr val="FF0000"/>
                </a:solidFill>
                <a:effectLst/>
              </a:rPr>
              <a:t>Forms a RED Clot</a:t>
            </a:r>
          </a:p>
          <a:p>
            <a:pPr algn="ctr"/>
            <a:r>
              <a:rPr lang="en-US" sz="2800" b="1" dirty="0" smtClean="0">
                <a:ln w="22225">
                  <a:solidFill>
                    <a:schemeClr val="accent2"/>
                  </a:solidFill>
                  <a:prstDash val="solid"/>
                </a:ln>
                <a:solidFill>
                  <a:schemeClr val="accent2">
                    <a:lumMod val="75000"/>
                  </a:schemeClr>
                </a:solidFill>
              </a:rPr>
              <a:t>RBC + Fibrin + a little bit of Platelet</a:t>
            </a:r>
            <a:endParaRPr lang="en-US" sz="2800" b="1" cap="none" spc="0" dirty="0">
              <a:ln w="22225">
                <a:solidFill>
                  <a:schemeClr val="accent2"/>
                </a:solidFill>
                <a:prstDash val="solid"/>
              </a:ln>
              <a:solidFill>
                <a:schemeClr val="accent2">
                  <a:lumMod val="75000"/>
                </a:schemeClr>
              </a:solidFill>
              <a:effectLst/>
            </a:endParaRPr>
          </a:p>
        </p:txBody>
      </p:sp>
    </p:spTree>
    <p:extLst>
      <p:ext uri="{BB962C8B-B14F-4D97-AF65-F5344CB8AC3E}">
        <p14:creationId xmlns:p14="http://schemas.microsoft.com/office/powerpoint/2010/main" val="2747915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Deep vein thrombosis usually starts around the valvar cusp –stasis, turbulent blood flow </a:t>
            </a:r>
            <a:r>
              <a:rPr lang="en-US" dirty="0" err="1" smtClean="0"/>
              <a:t>etc</a:t>
            </a:r>
            <a:endParaRPr lang="en-AU"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898" y="1690688"/>
            <a:ext cx="6725585" cy="4521402"/>
          </a:xfrm>
        </p:spPr>
      </p:pic>
      <p:sp>
        <p:nvSpPr>
          <p:cNvPr id="4" name="TextBox 3"/>
          <p:cNvSpPr txBox="1"/>
          <p:nvPr/>
        </p:nvSpPr>
        <p:spPr>
          <a:xfrm>
            <a:off x="313898" y="6075192"/>
            <a:ext cx="6605516" cy="646331"/>
          </a:xfrm>
          <a:prstGeom prst="rect">
            <a:avLst/>
          </a:prstGeom>
          <a:noFill/>
        </p:spPr>
        <p:txBody>
          <a:bodyPr wrap="square" rtlCol="0">
            <a:spAutoFit/>
          </a:bodyPr>
          <a:lstStyle/>
          <a:p>
            <a:r>
              <a:rPr lang="en-AU" dirty="0">
                <a:hlinkClick r:id="rId3"/>
              </a:rPr>
              <a:t>https://</a:t>
            </a:r>
            <a:r>
              <a:rPr lang="en-AU" dirty="0" smtClean="0">
                <a:hlinkClick r:id="rId3"/>
              </a:rPr>
              <a:t>www.dicardiology.com/article/society-interventional-radiology-understand-long-term-risks-dvt</a:t>
            </a:r>
            <a:r>
              <a:rPr lang="en-AU" dirty="0" smtClean="0"/>
              <a:t>. </a:t>
            </a:r>
            <a:endParaRPr lang="en-AU"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9483" y="1690688"/>
            <a:ext cx="4926842" cy="4926842"/>
          </a:xfrm>
          <a:prstGeom prst="rect">
            <a:avLst/>
          </a:prstGeom>
        </p:spPr>
      </p:pic>
    </p:spTree>
    <p:extLst>
      <p:ext uri="{BB962C8B-B14F-4D97-AF65-F5344CB8AC3E}">
        <p14:creationId xmlns:p14="http://schemas.microsoft.com/office/powerpoint/2010/main" val="702030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55600"/>
            <a:ext cx="10515600" cy="1325563"/>
          </a:xfrm>
        </p:spPr>
        <p:txBody>
          <a:bodyPr/>
          <a:lstStyle/>
          <a:p>
            <a:r>
              <a:rPr lang="en-US" dirty="0" smtClean="0"/>
              <a:t>What are the deep veins of the arm and leg we are talking about</a:t>
            </a:r>
            <a:endParaRPr lang="en-AU" dirty="0"/>
          </a:p>
        </p:txBody>
      </p:sp>
      <p:sp>
        <p:nvSpPr>
          <p:cNvPr id="3" name="Text Placeholder 2"/>
          <p:cNvSpPr>
            <a:spLocks noGrp="1"/>
          </p:cNvSpPr>
          <p:nvPr>
            <p:ph type="body" idx="1"/>
          </p:nvPr>
        </p:nvSpPr>
        <p:spPr>
          <a:solidFill>
            <a:srgbClr val="FFC000"/>
          </a:solidFill>
        </p:spPr>
        <p:txBody>
          <a:bodyPr anchor="ctr" anchorCtr="0"/>
          <a:lstStyle/>
          <a:p>
            <a:pPr algn="ctr"/>
            <a:r>
              <a:rPr lang="en-US" dirty="0" smtClean="0"/>
              <a:t>Deep veins of the leg</a:t>
            </a:r>
            <a:endParaRPr lang="en-AU"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47775" y="2505075"/>
            <a:ext cx="3876299" cy="4258830"/>
          </a:xfrm>
        </p:spPr>
      </p:pic>
      <p:sp>
        <p:nvSpPr>
          <p:cNvPr id="5" name="Text Placeholder 4"/>
          <p:cNvSpPr>
            <a:spLocks noGrp="1"/>
          </p:cNvSpPr>
          <p:nvPr>
            <p:ph type="body" sz="quarter" idx="3"/>
          </p:nvPr>
        </p:nvSpPr>
        <p:spPr>
          <a:solidFill>
            <a:srgbClr val="FFC000"/>
          </a:solidFill>
        </p:spPr>
        <p:txBody>
          <a:bodyPr anchor="ctr" anchorCtr="0"/>
          <a:lstStyle/>
          <a:p>
            <a:pPr algn="ctr"/>
            <a:r>
              <a:rPr lang="en-US" dirty="0" smtClean="0"/>
              <a:t>Deep veins of the arm</a:t>
            </a:r>
            <a:endParaRPr lang="en-AU" dirty="0"/>
          </a:p>
        </p:txBody>
      </p:sp>
      <p:pic>
        <p:nvPicPr>
          <p:cNvPr id="8" name="Content Placeholder 7"/>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6696075" y="2505074"/>
            <a:ext cx="3694504" cy="4183935"/>
          </a:xfrm>
        </p:spPr>
      </p:pic>
      <p:sp>
        <p:nvSpPr>
          <p:cNvPr id="9" name="TextBox 8"/>
          <p:cNvSpPr txBox="1"/>
          <p:nvPr/>
        </p:nvSpPr>
        <p:spPr>
          <a:xfrm>
            <a:off x="11648430" y="2305048"/>
            <a:ext cx="461665" cy="4183935"/>
          </a:xfrm>
          <a:prstGeom prst="rect">
            <a:avLst/>
          </a:prstGeom>
          <a:noFill/>
        </p:spPr>
        <p:txBody>
          <a:bodyPr vert="vert" wrap="square" rtlCol="0">
            <a:spAutoFit/>
          </a:bodyPr>
          <a:lstStyle/>
          <a:p>
            <a:r>
              <a:rPr lang="en-AU" dirty="0">
                <a:hlinkClick r:id="rId5"/>
              </a:rPr>
              <a:t>https://</a:t>
            </a:r>
            <a:r>
              <a:rPr lang="en-AU" dirty="0" smtClean="0">
                <a:hlinkClick r:id="rId5"/>
              </a:rPr>
              <a:t>en.wikipedia.org/wiki/Basilic_vein</a:t>
            </a:r>
            <a:r>
              <a:rPr lang="en-AU" dirty="0" smtClean="0"/>
              <a:t>. </a:t>
            </a:r>
            <a:endParaRPr lang="en-AU" dirty="0"/>
          </a:p>
        </p:txBody>
      </p:sp>
      <p:sp>
        <p:nvSpPr>
          <p:cNvPr id="10" name="TextBox 9"/>
          <p:cNvSpPr txBox="1"/>
          <p:nvPr/>
        </p:nvSpPr>
        <p:spPr>
          <a:xfrm>
            <a:off x="28118" y="355600"/>
            <a:ext cx="738664" cy="6333409"/>
          </a:xfrm>
          <a:prstGeom prst="rect">
            <a:avLst/>
          </a:prstGeom>
          <a:noFill/>
        </p:spPr>
        <p:txBody>
          <a:bodyPr vert="vert270" wrap="square" rtlCol="0">
            <a:spAutoFit/>
          </a:bodyPr>
          <a:lstStyle/>
          <a:p>
            <a:r>
              <a:rPr lang="en-AU" dirty="0"/>
              <a:t>https://teachmeobgyn.com/pregnancy/medical-disorders/haematological/venous-thromboembolism/</a:t>
            </a:r>
          </a:p>
        </p:txBody>
      </p:sp>
    </p:spTree>
    <p:extLst>
      <p:ext uri="{BB962C8B-B14F-4D97-AF65-F5344CB8AC3E}">
        <p14:creationId xmlns:p14="http://schemas.microsoft.com/office/powerpoint/2010/main" val="225886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 for DVT</a:t>
            </a:r>
            <a:endParaRPr lang="en-AU" dirty="0"/>
          </a:p>
        </p:txBody>
      </p:sp>
      <p:sp>
        <p:nvSpPr>
          <p:cNvPr id="3" name="Content Placeholder 2"/>
          <p:cNvSpPr>
            <a:spLocks noGrp="1"/>
          </p:cNvSpPr>
          <p:nvPr>
            <p:ph idx="1"/>
          </p:nvPr>
        </p:nvSpPr>
        <p:spPr/>
        <p:txBody>
          <a:bodyPr>
            <a:normAutofit fontScale="92500" lnSpcReduction="20000"/>
          </a:bodyPr>
          <a:lstStyle/>
          <a:p>
            <a:r>
              <a:rPr lang="en-US" sz="2200" b="1" dirty="0">
                <a:solidFill>
                  <a:srgbClr val="7030A0"/>
                </a:solidFill>
              </a:rPr>
              <a:t>Possible factors that contribute to venous thrombosis include:</a:t>
            </a:r>
          </a:p>
          <a:p>
            <a:pPr marL="0" indent="0">
              <a:buNone/>
            </a:pPr>
            <a:endParaRPr lang="en-US" sz="2200" dirty="0"/>
          </a:p>
          <a:p>
            <a:pPr lvl="1"/>
            <a:r>
              <a:rPr lang="en-US" sz="2000" b="1" dirty="0">
                <a:solidFill>
                  <a:srgbClr val="0070C0"/>
                </a:solidFill>
              </a:rPr>
              <a:t>Injury to endothelium of the vein:</a:t>
            </a:r>
          </a:p>
          <a:p>
            <a:pPr lvl="2"/>
            <a:r>
              <a:rPr lang="en-US" sz="1600" dirty="0"/>
              <a:t>Possibly due to in-dwelling catheters, injection of irritating substances, septic phlebitis ,etc.</a:t>
            </a:r>
          </a:p>
          <a:p>
            <a:pPr lvl="1"/>
            <a:r>
              <a:rPr lang="en-US" sz="2000" b="1" dirty="0">
                <a:solidFill>
                  <a:srgbClr val="0070C0"/>
                </a:solidFill>
              </a:rPr>
              <a:t>Hypercoagulability</a:t>
            </a:r>
          </a:p>
          <a:p>
            <a:pPr lvl="2"/>
            <a:r>
              <a:rPr lang="en-US" sz="1600" dirty="0"/>
              <a:t>Associated with malignant tumors, blood </a:t>
            </a:r>
            <a:r>
              <a:rPr lang="en-US" sz="1600" dirty="0" err="1"/>
              <a:t>dyscrasias</a:t>
            </a:r>
            <a:r>
              <a:rPr lang="en-US" sz="1600" dirty="0"/>
              <a:t>, pregnancy, increased age, oral contraceptives, </a:t>
            </a:r>
            <a:r>
              <a:rPr lang="en-US" sz="1600" dirty="0" err="1"/>
              <a:t>etc</a:t>
            </a:r>
            <a:endParaRPr lang="en-US" sz="1600" dirty="0"/>
          </a:p>
          <a:p>
            <a:pPr lvl="1"/>
            <a:r>
              <a:rPr lang="en-US" sz="2000" b="1" dirty="0">
                <a:solidFill>
                  <a:srgbClr val="0070C0"/>
                </a:solidFill>
              </a:rPr>
              <a:t>Stasis</a:t>
            </a:r>
          </a:p>
          <a:p>
            <a:pPr lvl="2"/>
            <a:r>
              <a:rPr lang="en-US" sz="1600" dirty="0"/>
              <a:t>Associated with postoperative and postpartum states, varicose thrombophlebitis and the thrombophlebitis that may prolong the bed rest of chronic illnesses, heart failure, stroke and trauma</a:t>
            </a:r>
          </a:p>
          <a:p>
            <a:pPr lvl="1"/>
            <a:r>
              <a:rPr lang="en-US" sz="2000" b="1" dirty="0">
                <a:solidFill>
                  <a:srgbClr val="0070C0"/>
                </a:solidFill>
              </a:rPr>
              <a:t>Prolonged </a:t>
            </a:r>
            <a:r>
              <a:rPr lang="en-US" sz="2000" b="1" dirty="0" err="1">
                <a:solidFill>
                  <a:srgbClr val="0070C0"/>
                </a:solidFill>
              </a:rPr>
              <a:t>immobilisation</a:t>
            </a:r>
            <a:r>
              <a:rPr lang="en-US" sz="2000" b="1" dirty="0">
                <a:solidFill>
                  <a:srgbClr val="0070C0"/>
                </a:solidFill>
              </a:rPr>
              <a:t> of legs </a:t>
            </a:r>
          </a:p>
          <a:p>
            <a:pPr lvl="2"/>
            <a:r>
              <a:rPr lang="en-US" sz="1600" dirty="0"/>
              <a:t>Traveling for long periods of time, (e.g. “Economy class syndrome”) is a risk factor for all people, and especially important in those with other risk factors. </a:t>
            </a:r>
            <a:endParaRPr lang="en-AU" sz="1600" dirty="0"/>
          </a:p>
          <a:p>
            <a:r>
              <a:rPr lang="en-AU" dirty="0"/>
              <a:t>Increased age and pregnancy cause blood to favour clotting.</a:t>
            </a:r>
          </a:p>
          <a:p>
            <a:pPr defTabSz="990478">
              <a:defRPr/>
            </a:pPr>
            <a:r>
              <a:rPr lang="en-AU" dirty="0"/>
              <a:t>Venous thrombi do NOT require initial damage unlike arterial thrombi; stasis and hypercoagulability is all that is needed to initiate platelet aggregation.</a:t>
            </a:r>
          </a:p>
          <a:p>
            <a:endParaRPr lang="en-AU" dirty="0"/>
          </a:p>
        </p:txBody>
      </p:sp>
    </p:spTree>
    <p:extLst>
      <p:ext uri="{BB962C8B-B14F-4D97-AF65-F5344CB8AC3E}">
        <p14:creationId xmlns:p14="http://schemas.microsoft.com/office/powerpoint/2010/main" val="1109751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DVT symptoms</a:t>
            </a:r>
            <a:endParaRPr lang="en-AU" dirty="0"/>
          </a:p>
        </p:txBody>
      </p:sp>
      <p:sp>
        <p:nvSpPr>
          <p:cNvPr id="3" name="Content Placeholder 2"/>
          <p:cNvSpPr>
            <a:spLocks noGrp="1"/>
          </p:cNvSpPr>
          <p:nvPr>
            <p:ph idx="1"/>
          </p:nvPr>
        </p:nvSpPr>
        <p:spPr>
          <a:xfrm>
            <a:off x="838200" y="1825625"/>
            <a:ext cx="5808260" cy="4351338"/>
          </a:xfrm>
        </p:spPr>
        <p:txBody>
          <a:bodyPr>
            <a:normAutofit fontScale="92500" lnSpcReduction="10000"/>
          </a:bodyPr>
          <a:lstStyle/>
          <a:p>
            <a:r>
              <a:rPr lang="en-US" sz="2000" b="1" u="sng" dirty="0">
                <a:solidFill>
                  <a:srgbClr val="7030A0"/>
                </a:solidFill>
              </a:rPr>
              <a:t>Symptoms:</a:t>
            </a:r>
          </a:p>
          <a:p>
            <a:pPr lvl="1"/>
            <a:r>
              <a:rPr lang="en-US" sz="1800" b="1" dirty="0">
                <a:solidFill>
                  <a:srgbClr val="0070C0"/>
                </a:solidFill>
              </a:rPr>
              <a:t>DVT may be asymptomatic</a:t>
            </a:r>
            <a:r>
              <a:rPr lang="en-US" sz="1800" dirty="0"/>
              <a:t>, </a:t>
            </a:r>
          </a:p>
          <a:p>
            <a:pPr lvl="1"/>
            <a:r>
              <a:rPr lang="en-US" sz="1800" b="1" u="sng" dirty="0">
                <a:solidFill>
                  <a:srgbClr val="0070C0"/>
                </a:solidFill>
              </a:rPr>
              <a:t>Or</a:t>
            </a:r>
            <a:r>
              <a:rPr lang="en-US" sz="1800" b="1" dirty="0">
                <a:solidFill>
                  <a:srgbClr val="0070C0"/>
                </a:solidFill>
              </a:rPr>
              <a:t> may manifest as a feeling of tenderness, pain, </a:t>
            </a:r>
            <a:r>
              <a:rPr lang="en-US" sz="1800" b="1" dirty="0" err="1">
                <a:solidFill>
                  <a:srgbClr val="0070C0"/>
                </a:solidFill>
              </a:rPr>
              <a:t>oedema</a:t>
            </a:r>
            <a:r>
              <a:rPr lang="en-US" sz="1800" b="1" dirty="0">
                <a:solidFill>
                  <a:srgbClr val="0070C0"/>
                </a:solidFill>
              </a:rPr>
              <a:t>, warmth, skin </a:t>
            </a:r>
            <a:r>
              <a:rPr lang="en-US" sz="1800" b="1" dirty="0" err="1">
                <a:solidFill>
                  <a:srgbClr val="0070C0"/>
                </a:solidFill>
              </a:rPr>
              <a:t>discolouration</a:t>
            </a:r>
            <a:r>
              <a:rPr lang="en-US" sz="1800" b="1" dirty="0">
                <a:solidFill>
                  <a:srgbClr val="0070C0"/>
                </a:solidFill>
              </a:rPr>
              <a:t> and prominent superficial veins over the affected area.</a:t>
            </a:r>
          </a:p>
          <a:p>
            <a:pPr lvl="1"/>
            <a:r>
              <a:rPr lang="en-US" sz="1800" dirty="0"/>
              <a:t>At least 3 main veins drain the lower leg so thrombosis in one does not significantly obstruct venous return, so there may be no swelling, cyanosis of the skin or dilated superficial veins. Patients complain of soreness on standing and walking and is usually relieved by rest with the leg elevated. Examination shows deep tenderness .</a:t>
            </a:r>
          </a:p>
          <a:p>
            <a:pPr lvl="1"/>
            <a:r>
              <a:rPr lang="en-US" sz="1800" dirty="0"/>
              <a:t>Diagnosis confirmed with duplex ultrasound.</a:t>
            </a:r>
          </a:p>
          <a:p>
            <a:pPr lvl="1">
              <a:buNone/>
            </a:pPr>
            <a:endParaRPr lang="en-AU" sz="1800" dirty="0"/>
          </a:p>
          <a:p>
            <a:r>
              <a:rPr lang="en-US" sz="2000" b="1" u="sng" dirty="0">
                <a:solidFill>
                  <a:srgbClr val="7030A0"/>
                </a:solidFill>
              </a:rPr>
              <a:t>Prognosis:</a:t>
            </a:r>
          </a:p>
          <a:p>
            <a:pPr lvl="1"/>
            <a:r>
              <a:rPr lang="en-US" sz="1800" b="1" dirty="0">
                <a:solidFill>
                  <a:srgbClr val="0070C0"/>
                </a:solidFill>
              </a:rPr>
              <a:t>DVT is usually benign but can cause </a:t>
            </a:r>
            <a:r>
              <a:rPr lang="en-US" sz="1800" b="1" u="sng" dirty="0">
                <a:solidFill>
                  <a:srgbClr val="0070C0"/>
                </a:solidFill>
              </a:rPr>
              <a:t>lethal pulmonary emboli </a:t>
            </a:r>
            <a:r>
              <a:rPr lang="en-US" sz="1800" b="1" dirty="0">
                <a:solidFill>
                  <a:srgbClr val="0070C0"/>
                </a:solidFill>
              </a:rPr>
              <a:t>or chronic venous insufficiency.</a:t>
            </a:r>
            <a:endParaRPr lang="en-AU" sz="1800" b="1" dirty="0">
              <a:solidFill>
                <a:srgbClr val="0070C0"/>
              </a:solidFill>
            </a:endParaRPr>
          </a:p>
          <a:p>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3028" y="1027906"/>
            <a:ext cx="4863805" cy="4951555"/>
          </a:xfrm>
          <a:prstGeom prst="rect">
            <a:avLst/>
          </a:prstGeom>
        </p:spPr>
      </p:pic>
      <p:sp>
        <p:nvSpPr>
          <p:cNvPr id="6" name="TextBox 5"/>
          <p:cNvSpPr txBox="1"/>
          <p:nvPr/>
        </p:nvSpPr>
        <p:spPr>
          <a:xfrm>
            <a:off x="6646459" y="5979461"/>
            <a:ext cx="5418161" cy="923330"/>
          </a:xfrm>
          <a:prstGeom prst="rect">
            <a:avLst/>
          </a:prstGeom>
          <a:noFill/>
        </p:spPr>
        <p:txBody>
          <a:bodyPr wrap="square" rtlCol="0">
            <a:spAutoFit/>
          </a:bodyPr>
          <a:lstStyle/>
          <a:p>
            <a:r>
              <a:rPr lang="en-AU" dirty="0">
                <a:hlinkClick r:id="rId3"/>
              </a:rPr>
              <a:t>https://</a:t>
            </a:r>
            <a:r>
              <a:rPr lang="en-AU" dirty="0" smtClean="0">
                <a:hlinkClick r:id="rId3"/>
              </a:rPr>
              <a:t>www.mayoclinic.org/diseases-conditions/pulmonary-embolism/symptoms-causes/syc-20354647#dialogId66791518</a:t>
            </a:r>
            <a:r>
              <a:rPr lang="en-AU" dirty="0" smtClean="0"/>
              <a:t> </a:t>
            </a:r>
            <a:endParaRPr lang="en-AU" dirty="0"/>
          </a:p>
        </p:txBody>
      </p:sp>
    </p:spTree>
    <p:extLst>
      <p:ext uri="{BB962C8B-B14F-4D97-AF65-F5344CB8AC3E}">
        <p14:creationId xmlns:p14="http://schemas.microsoft.com/office/powerpoint/2010/main" val="2912797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4F3980C4A4194E8E85496EB0168827" ma:contentTypeVersion="13" ma:contentTypeDescription="Create a new document." ma:contentTypeScope="" ma:versionID="6a3ddc6da40ec2a7e8aed2fe750ed6e3">
  <xsd:schema xmlns:xsd="http://www.w3.org/2001/XMLSchema" xmlns:xs="http://www.w3.org/2001/XMLSchema" xmlns:p="http://schemas.microsoft.com/office/2006/metadata/properties" xmlns:ns3="e2c7b5f6-78cd-4269-bae5-6665e666fc46" xmlns:ns4="f9c8d4ca-78b6-4c6c-9b82-54060e39b7f4" targetNamespace="http://schemas.microsoft.com/office/2006/metadata/properties" ma:root="true" ma:fieldsID="4f0cdefab43738ca769154c0b7f22b5e" ns3:_="" ns4:_="">
    <xsd:import namespace="e2c7b5f6-78cd-4269-bae5-6665e666fc46"/>
    <xsd:import namespace="f9c8d4ca-78b6-4c6c-9b82-54060e39b7f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c7b5f6-78cd-4269-bae5-6665e666fc4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c8d4ca-78b6-4c6c-9b82-54060e39b7f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17BC9F-A2C6-443A-AC9A-CE79D5F413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c7b5f6-78cd-4269-bae5-6665e666fc46"/>
    <ds:schemaRef ds:uri="f9c8d4ca-78b6-4c6c-9b82-54060e39b7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350428-8A5F-4A65-BE4B-65F6230BAECE}">
  <ds:schemaRefs>
    <ds:schemaRef ds:uri="http://schemas.microsoft.com/sharepoint/v3/contenttype/forms"/>
  </ds:schemaRefs>
</ds:datastoreItem>
</file>

<file path=customXml/itemProps3.xml><?xml version="1.0" encoding="utf-8"?>
<ds:datastoreItem xmlns:ds="http://schemas.openxmlformats.org/officeDocument/2006/customXml" ds:itemID="{A891BB67-FCF4-458C-ADC4-69915E97288B}">
  <ds:schemaRefs>
    <ds:schemaRef ds:uri="e2c7b5f6-78cd-4269-bae5-6665e666fc46"/>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f9c8d4ca-78b6-4c6c-9b82-54060e39b7f4"/>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11982</TotalTime>
  <Words>1847</Words>
  <Application>Microsoft Office PowerPoint</Application>
  <PresentationFormat>Widescreen</PresentationFormat>
  <Paragraphs>230</Paragraphs>
  <Slides>21</Slides>
  <Notes>3</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DVT &amp; PE – Prevention and Management</vt:lpstr>
      <vt:lpstr>Learning outcomes</vt:lpstr>
      <vt:lpstr>PowerPoint Presentation</vt:lpstr>
      <vt:lpstr>Deep Vein Thrombosis</vt:lpstr>
      <vt:lpstr>Virchow’s Triad</vt:lpstr>
      <vt:lpstr>Deep vein thrombosis usually starts around the valvar cusp –stasis, turbulent blood flow etc</vt:lpstr>
      <vt:lpstr>What are the deep veins of the arm and leg we are talking about</vt:lpstr>
      <vt:lpstr>Risk factors for DVT</vt:lpstr>
      <vt:lpstr>DVT symptoms</vt:lpstr>
      <vt:lpstr>Pulmonary Embolism</vt:lpstr>
      <vt:lpstr>Pulmonary Embolism</vt:lpstr>
      <vt:lpstr>Pulmonary Embolism</vt:lpstr>
      <vt:lpstr>Pulmonary Embolism</vt:lpstr>
      <vt:lpstr>DVT Risk Factors</vt:lpstr>
      <vt:lpstr>DVT Prevention (general drugs used)</vt:lpstr>
      <vt:lpstr>DVT Prevention - surgical prophylaxis</vt:lpstr>
      <vt:lpstr>DVT Prevention -non-surgical prophylaxis</vt:lpstr>
      <vt:lpstr>DVT Prevention (surgical prophylaxis)</vt:lpstr>
      <vt:lpstr>Treatment of DVT and PE without haemodynamic compromise</vt:lpstr>
      <vt:lpstr>PE + Shock and hypotension</vt:lpstr>
      <vt:lpstr>Duration of treatment</vt:lpstr>
    </vt:vector>
  </TitlesOfParts>
  <Company>James Cook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Drugs that affect cholinergic transmission</dc:title>
  <dc:creator>Smithson, John</dc:creator>
  <cp:lastModifiedBy>Smithson, John</cp:lastModifiedBy>
  <cp:revision>482</cp:revision>
  <cp:lastPrinted>2020-08-07T03:46:25Z</cp:lastPrinted>
  <dcterms:created xsi:type="dcterms:W3CDTF">2019-12-16T05:03:29Z</dcterms:created>
  <dcterms:modified xsi:type="dcterms:W3CDTF">2021-03-24T03:03:40Z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0x010100F24F3980C4A4194E8E85496EB0168827</vt:lpwstr>
  </property>
</Properties>
</file>