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256" r:id="rId5"/>
    <p:sldId id="257" r:id="rId6"/>
    <p:sldId id="326" r:id="rId7"/>
    <p:sldId id="328" r:id="rId8"/>
    <p:sldId id="327" r:id="rId9"/>
    <p:sldId id="329" r:id="rId10"/>
    <p:sldId id="330" r:id="rId11"/>
    <p:sldId id="332" r:id="rId12"/>
    <p:sldId id="338" r:id="rId13"/>
    <p:sldId id="331" r:id="rId14"/>
    <p:sldId id="333" r:id="rId15"/>
    <p:sldId id="334" r:id="rId16"/>
    <p:sldId id="335" r:id="rId17"/>
    <p:sldId id="336" r:id="rId18"/>
    <p:sldId id="337" r:id="rId19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EFA8038-2E2F-48E9-B326-DAEBF2D4E8FF}">
          <p14:sldIdLst>
            <p14:sldId id="256"/>
            <p14:sldId id="257"/>
            <p14:sldId id="326"/>
            <p14:sldId id="328"/>
            <p14:sldId id="327"/>
            <p14:sldId id="329"/>
            <p14:sldId id="330"/>
            <p14:sldId id="332"/>
            <p14:sldId id="338"/>
            <p14:sldId id="331"/>
            <p14:sldId id="333"/>
            <p14:sldId id="334"/>
            <p14:sldId id="335"/>
            <p14:sldId id="336"/>
            <p14:sldId id="33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mithson, John" initials="SJ" lastIdx="2" clrIdx="0">
    <p:extLst>
      <p:ext uri="{19B8F6BF-5375-455C-9EA6-DF929625EA0E}">
        <p15:presenceInfo xmlns:p15="http://schemas.microsoft.com/office/powerpoint/2012/main" userId="Smithson, Joh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647" autoAdjust="0"/>
    <p:restoredTop sz="77304" autoAdjust="0"/>
  </p:normalViewPr>
  <p:slideViewPr>
    <p:cSldViewPr snapToGrid="0">
      <p:cViewPr varScale="1">
        <p:scale>
          <a:sx n="83" d="100"/>
          <a:sy n="83" d="100"/>
        </p:scale>
        <p:origin x="102" y="10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309F10-0581-460A-AB0C-A65F4BC443FD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CADD01A-5E15-4DB7-8B1D-0390628D3E4C}">
      <dgm:prSet phldrT="[Text]"/>
      <dgm:spPr/>
      <dgm:t>
        <a:bodyPr/>
        <a:lstStyle/>
        <a:p>
          <a:r>
            <a:rPr lang="en-US" dirty="0" smtClean="0"/>
            <a:t>Type 1 DM</a:t>
          </a:r>
          <a:endParaRPr lang="en-US" dirty="0"/>
        </a:p>
      </dgm:t>
    </dgm:pt>
    <dgm:pt modelId="{2397C551-B3C2-416D-A57E-657F58CB22DE}" type="parTrans" cxnId="{B23B7429-6087-44C7-A168-055F555C2AAB}">
      <dgm:prSet/>
      <dgm:spPr/>
      <dgm:t>
        <a:bodyPr/>
        <a:lstStyle/>
        <a:p>
          <a:endParaRPr lang="en-US"/>
        </a:p>
      </dgm:t>
    </dgm:pt>
    <dgm:pt modelId="{9684F304-184C-4CAC-A38A-3A6CC69FB6CE}" type="sibTrans" cxnId="{B23B7429-6087-44C7-A168-055F555C2AAB}">
      <dgm:prSet/>
      <dgm:spPr/>
      <dgm:t>
        <a:bodyPr/>
        <a:lstStyle/>
        <a:p>
          <a:endParaRPr lang="en-US"/>
        </a:p>
      </dgm:t>
    </dgm:pt>
    <dgm:pt modelId="{F9AB46F5-CECD-40DD-A00E-CDA9F18DBF5A}">
      <dgm:prSet phldrT="[Text]"/>
      <dgm:spPr/>
      <dgm:t>
        <a:bodyPr/>
        <a:lstStyle/>
        <a:p>
          <a:r>
            <a:rPr lang="en-US" dirty="0" smtClean="0"/>
            <a:t>Total insulin deficiency</a:t>
          </a:r>
          <a:endParaRPr lang="en-US" dirty="0"/>
        </a:p>
      </dgm:t>
    </dgm:pt>
    <dgm:pt modelId="{D256A71D-7EAE-4645-B7D5-3BFDA72CDCE9}" type="parTrans" cxnId="{3D007D04-0486-4EE6-B8FA-FC3C39FECB32}">
      <dgm:prSet/>
      <dgm:spPr/>
      <dgm:t>
        <a:bodyPr/>
        <a:lstStyle/>
        <a:p>
          <a:endParaRPr lang="en-US"/>
        </a:p>
      </dgm:t>
    </dgm:pt>
    <dgm:pt modelId="{4F0283AF-20C8-46BB-B1EB-6E5BD15EEC5E}" type="sibTrans" cxnId="{3D007D04-0486-4EE6-B8FA-FC3C39FECB32}">
      <dgm:prSet/>
      <dgm:spPr/>
      <dgm:t>
        <a:bodyPr/>
        <a:lstStyle/>
        <a:p>
          <a:endParaRPr lang="en-US"/>
        </a:p>
      </dgm:t>
    </dgm:pt>
    <dgm:pt modelId="{B25F371B-A7E8-4733-B833-1A4028C9C6F5}">
      <dgm:prSet phldrT="[Text]"/>
      <dgm:spPr/>
      <dgm:t>
        <a:bodyPr/>
        <a:lstStyle/>
        <a:p>
          <a:r>
            <a:rPr lang="en-US" dirty="0" smtClean="0"/>
            <a:t>Type 2 DM</a:t>
          </a:r>
          <a:endParaRPr lang="en-US" dirty="0"/>
        </a:p>
      </dgm:t>
    </dgm:pt>
    <dgm:pt modelId="{43C30625-1277-471D-9965-09564437763E}" type="parTrans" cxnId="{AAD22F35-67CF-4F71-8EA1-63F1A3BEA0CD}">
      <dgm:prSet/>
      <dgm:spPr/>
      <dgm:t>
        <a:bodyPr/>
        <a:lstStyle/>
        <a:p>
          <a:endParaRPr lang="en-US"/>
        </a:p>
      </dgm:t>
    </dgm:pt>
    <dgm:pt modelId="{60BCE30A-00E3-4A3C-905F-731415169E65}" type="sibTrans" cxnId="{AAD22F35-67CF-4F71-8EA1-63F1A3BEA0CD}">
      <dgm:prSet/>
      <dgm:spPr/>
      <dgm:t>
        <a:bodyPr/>
        <a:lstStyle/>
        <a:p>
          <a:endParaRPr lang="en-US"/>
        </a:p>
      </dgm:t>
    </dgm:pt>
    <dgm:pt modelId="{477C95CE-53E8-4E0A-998B-0269316225BA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 smtClean="0"/>
            <a:t>Reduced pancreatic insulin production</a:t>
          </a:r>
          <a:endParaRPr lang="en-US" dirty="0"/>
        </a:p>
      </dgm:t>
    </dgm:pt>
    <dgm:pt modelId="{BAC65EDE-A72C-4284-B791-BF9749D57E86}" type="parTrans" cxnId="{94516835-E873-4A27-8A0F-F3CB37D1361F}">
      <dgm:prSet/>
      <dgm:spPr/>
      <dgm:t>
        <a:bodyPr/>
        <a:lstStyle/>
        <a:p>
          <a:endParaRPr lang="en-US"/>
        </a:p>
      </dgm:t>
    </dgm:pt>
    <dgm:pt modelId="{5F13D4DF-90F8-4621-9E68-9EAB6013F2FE}" type="sibTrans" cxnId="{94516835-E873-4A27-8A0F-F3CB37D1361F}">
      <dgm:prSet/>
      <dgm:spPr/>
      <dgm:t>
        <a:bodyPr/>
        <a:lstStyle/>
        <a:p>
          <a:endParaRPr lang="en-US"/>
        </a:p>
      </dgm:t>
    </dgm:pt>
    <dgm:pt modelId="{4425984D-C5A7-4908-BB6A-94FDD8009216}">
      <dgm:prSet phldrT="[Text]"/>
      <dgm:spPr/>
      <dgm:t>
        <a:bodyPr/>
        <a:lstStyle/>
        <a:p>
          <a:r>
            <a:rPr lang="en-US" dirty="0" smtClean="0"/>
            <a:t>Gestational </a:t>
          </a:r>
          <a:endParaRPr lang="en-US" dirty="0"/>
        </a:p>
      </dgm:t>
    </dgm:pt>
    <dgm:pt modelId="{66AB62D7-3C27-4143-B622-D083E2AAEB9C}" type="parTrans" cxnId="{F62BCA37-74E7-44A6-882C-3C8B4163B987}">
      <dgm:prSet/>
      <dgm:spPr/>
      <dgm:t>
        <a:bodyPr/>
        <a:lstStyle/>
        <a:p>
          <a:endParaRPr lang="en-US"/>
        </a:p>
      </dgm:t>
    </dgm:pt>
    <dgm:pt modelId="{D247D29A-29E4-4101-A3FB-A307BFAA1C10}" type="sibTrans" cxnId="{F62BCA37-74E7-44A6-882C-3C8B4163B987}">
      <dgm:prSet/>
      <dgm:spPr/>
      <dgm:t>
        <a:bodyPr/>
        <a:lstStyle/>
        <a:p>
          <a:endParaRPr lang="en-US"/>
        </a:p>
      </dgm:t>
    </dgm:pt>
    <dgm:pt modelId="{33FA3F6D-5366-4041-A017-E397231E940F}">
      <dgm:prSet phldrT="[Text]"/>
      <dgm:spPr/>
      <dgm:t>
        <a:bodyPr/>
        <a:lstStyle/>
        <a:p>
          <a:r>
            <a:rPr lang="en-US" dirty="0" smtClean="0"/>
            <a:t>Typically autoimmune – stronger familial link</a:t>
          </a:r>
          <a:endParaRPr lang="en-US" dirty="0"/>
        </a:p>
      </dgm:t>
    </dgm:pt>
    <dgm:pt modelId="{72A2FED8-83A0-47FE-B4F1-04322D781DD6}" type="parTrans" cxnId="{1A3FA026-3BDF-4290-AB5A-184F9C03BCA6}">
      <dgm:prSet/>
      <dgm:spPr/>
      <dgm:t>
        <a:bodyPr/>
        <a:lstStyle/>
        <a:p>
          <a:endParaRPr lang="en-US"/>
        </a:p>
      </dgm:t>
    </dgm:pt>
    <dgm:pt modelId="{E5EAC36B-A633-409B-82D2-BD58F10B480E}" type="sibTrans" cxnId="{1A3FA026-3BDF-4290-AB5A-184F9C03BCA6}">
      <dgm:prSet/>
      <dgm:spPr/>
      <dgm:t>
        <a:bodyPr/>
        <a:lstStyle/>
        <a:p>
          <a:endParaRPr lang="en-US"/>
        </a:p>
      </dgm:t>
    </dgm:pt>
    <dgm:pt modelId="{2D80E5FF-2534-4EB6-BF94-BED2B939253C}">
      <dgm:prSet phldrT="[Text]"/>
      <dgm:spPr/>
      <dgm:t>
        <a:bodyPr/>
        <a:lstStyle/>
        <a:p>
          <a:r>
            <a:rPr lang="en-US" dirty="0" smtClean="0"/>
            <a:t>Typical early life onset</a:t>
          </a:r>
          <a:endParaRPr lang="en-US" dirty="0"/>
        </a:p>
      </dgm:t>
    </dgm:pt>
    <dgm:pt modelId="{B4D16F95-F5B8-4695-8F40-2AF75097EC3A}" type="parTrans" cxnId="{5C50C04D-4F8B-4331-B54F-FB84C04FECE2}">
      <dgm:prSet/>
      <dgm:spPr/>
      <dgm:t>
        <a:bodyPr/>
        <a:lstStyle/>
        <a:p>
          <a:endParaRPr lang="en-US"/>
        </a:p>
      </dgm:t>
    </dgm:pt>
    <dgm:pt modelId="{D16F0A35-2393-4681-BCBE-9A3A7D668906}" type="sibTrans" cxnId="{5C50C04D-4F8B-4331-B54F-FB84C04FECE2}">
      <dgm:prSet/>
      <dgm:spPr/>
      <dgm:t>
        <a:bodyPr/>
        <a:lstStyle/>
        <a:p>
          <a:endParaRPr lang="en-US"/>
        </a:p>
      </dgm:t>
    </dgm:pt>
    <dgm:pt modelId="{B44D627D-E17A-43FF-B8A0-24B4185716DB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 smtClean="0"/>
            <a:t>Insulin resistance</a:t>
          </a:r>
          <a:endParaRPr lang="en-US" dirty="0"/>
        </a:p>
      </dgm:t>
    </dgm:pt>
    <dgm:pt modelId="{557A2DDD-8F96-428D-86FD-2ED960B2CDF4}" type="parTrans" cxnId="{7E48C757-82A6-4A80-8D23-ACB0BB9D6595}">
      <dgm:prSet/>
      <dgm:spPr/>
      <dgm:t>
        <a:bodyPr/>
        <a:lstStyle/>
        <a:p>
          <a:endParaRPr lang="en-US"/>
        </a:p>
      </dgm:t>
    </dgm:pt>
    <dgm:pt modelId="{891A889D-951F-431B-B9DD-882676920BAF}" type="sibTrans" cxnId="{7E48C757-82A6-4A80-8D23-ACB0BB9D6595}">
      <dgm:prSet/>
      <dgm:spPr/>
      <dgm:t>
        <a:bodyPr/>
        <a:lstStyle/>
        <a:p>
          <a:endParaRPr lang="en-US"/>
        </a:p>
      </dgm:t>
    </dgm:pt>
    <dgm:pt modelId="{771FD475-0DF7-4C99-941A-F6D51142E587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 smtClean="0"/>
            <a:t>Incidence increases with age</a:t>
          </a:r>
          <a:endParaRPr lang="en-US" dirty="0"/>
        </a:p>
      </dgm:t>
    </dgm:pt>
    <dgm:pt modelId="{8F814172-F1D3-44FF-ADC3-22016C67984E}" type="parTrans" cxnId="{D342288A-42F9-412D-BA1D-72BB681D6709}">
      <dgm:prSet/>
      <dgm:spPr/>
      <dgm:t>
        <a:bodyPr/>
        <a:lstStyle/>
        <a:p>
          <a:endParaRPr lang="en-US"/>
        </a:p>
      </dgm:t>
    </dgm:pt>
    <dgm:pt modelId="{E978C4C9-12B8-41D8-BC99-594D97A5C05A}" type="sibTrans" cxnId="{D342288A-42F9-412D-BA1D-72BB681D6709}">
      <dgm:prSet/>
      <dgm:spPr/>
      <dgm:t>
        <a:bodyPr/>
        <a:lstStyle/>
        <a:p>
          <a:endParaRPr lang="en-US"/>
        </a:p>
      </dgm:t>
    </dgm:pt>
    <dgm:pt modelId="{9C575E3A-2E35-4AEF-BF97-AF478388DE14}">
      <dgm:prSet phldrT="[Text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Insulin resistance due to increased growth hormone</a:t>
          </a:r>
          <a:endParaRPr lang="en-US" dirty="0">
            <a:solidFill>
              <a:schemeClr val="tx1"/>
            </a:solidFill>
          </a:endParaRPr>
        </a:p>
      </dgm:t>
    </dgm:pt>
    <dgm:pt modelId="{756F893F-BCC0-45A0-B313-11DA0D60F8AE}" type="parTrans" cxnId="{8A5F9818-A0BD-4A75-B3DD-92070CE240DE}">
      <dgm:prSet/>
      <dgm:spPr/>
      <dgm:t>
        <a:bodyPr/>
        <a:lstStyle/>
        <a:p>
          <a:endParaRPr lang="en-US"/>
        </a:p>
      </dgm:t>
    </dgm:pt>
    <dgm:pt modelId="{DA847623-FD9F-4C43-9374-DD7C33EF1061}" type="sibTrans" cxnId="{8A5F9818-A0BD-4A75-B3DD-92070CE240DE}">
      <dgm:prSet/>
      <dgm:spPr/>
      <dgm:t>
        <a:bodyPr/>
        <a:lstStyle/>
        <a:p>
          <a:endParaRPr lang="en-US"/>
        </a:p>
      </dgm:t>
    </dgm:pt>
    <dgm:pt modelId="{F4F11B7D-4114-4130-81E9-C5CCE1C5F43A}">
      <dgm:prSet phldrT="[Text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endParaRPr lang="en-US" dirty="0"/>
        </a:p>
      </dgm:t>
    </dgm:pt>
    <dgm:pt modelId="{C0BDAC6E-F9E7-4365-AF47-629A959A8FD1}" type="parTrans" cxnId="{96502EE8-A60E-433C-A5E8-5DB7FBD0FE98}">
      <dgm:prSet/>
      <dgm:spPr/>
      <dgm:t>
        <a:bodyPr/>
        <a:lstStyle/>
        <a:p>
          <a:endParaRPr lang="en-US"/>
        </a:p>
      </dgm:t>
    </dgm:pt>
    <dgm:pt modelId="{671D70E7-A196-40CC-9C55-4ED1F9C51057}" type="sibTrans" cxnId="{96502EE8-A60E-433C-A5E8-5DB7FBD0FE98}">
      <dgm:prSet/>
      <dgm:spPr/>
      <dgm:t>
        <a:bodyPr/>
        <a:lstStyle/>
        <a:p>
          <a:endParaRPr lang="en-US"/>
        </a:p>
      </dgm:t>
    </dgm:pt>
    <dgm:pt modelId="{65703BF7-24AD-4362-BD4D-A3E8FE155A0D}">
      <dgm:prSet phldrT="[Text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Insufficient insulin production</a:t>
          </a:r>
          <a:endParaRPr lang="en-US" dirty="0">
            <a:solidFill>
              <a:schemeClr val="tx1"/>
            </a:solidFill>
          </a:endParaRPr>
        </a:p>
      </dgm:t>
    </dgm:pt>
    <dgm:pt modelId="{C9E4D51F-76A4-49DD-92A9-EB8AB4B458CB}" type="parTrans" cxnId="{76E3D51D-06F6-48A8-A7A0-045D28AD3F91}">
      <dgm:prSet/>
      <dgm:spPr/>
      <dgm:t>
        <a:bodyPr/>
        <a:lstStyle/>
        <a:p>
          <a:endParaRPr lang="en-US"/>
        </a:p>
      </dgm:t>
    </dgm:pt>
    <dgm:pt modelId="{DE41EF16-F4CB-41FD-BCCA-B33265458ABF}" type="sibTrans" cxnId="{76E3D51D-06F6-48A8-A7A0-045D28AD3F91}">
      <dgm:prSet/>
      <dgm:spPr/>
      <dgm:t>
        <a:bodyPr/>
        <a:lstStyle/>
        <a:p>
          <a:endParaRPr lang="en-US"/>
        </a:p>
      </dgm:t>
    </dgm:pt>
    <dgm:pt modelId="{AB8C8FED-B1B7-4ECF-9AFE-6595258061D3}">
      <dgm:prSet phldrT="[Text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Maternal and fetal hyperglycemia </a:t>
          </a:r>
          <a:endParaRPr lang="en-US" dirty="0">
            <a:solidFill>
              <a:schemeClr val="tx1"/>
            </a:solidFill>
          </a:endParaRPr>
        </a:p>
      </dgm:t>
    </dgm:pt>
    <dgm:pt modelId="{7846AA7F-E31F-4487-B556-1A9E0F01D7FA}" type="parTrans" cxnId="{C38DEEB2-11CB-43BC-ACBD-7D74B738C5BE}">
      <dgm:prSet/>
      <dgm:spPr/>
      <dgm:t>
        <a:bodyPr/>
        <a:lstStyle/>
        <a:p>
          <a:endParaRPr lang="en-US"/>
        </a:p>
      </dgm:t>
    </dgm:pt>
    <dgm:pt modelId="{430FADB2-C1CD-4829-92B8-19173A3AB257}" type="sibTrans" cxnId="{C38DEEB2-11CB-43BC-ACBD-7D74B738C5BE}">
      <dgm:prSet/>
      <dgm:spPr/>
      <dgm:t>
        <a:bodyPr/>
        <a:lstStyle/>
        <a:p>
          <a:endParaRPr lang="en-US"/>
        </a:p>
      </dgm:t>
    </dgm:pt>
    <dgm:pt modelId="{EC09358A-7861-4EAA-8824-EB7DFCD5B6A6}" type="pres">
      <dgm:prSet presAssocID="{D6309F10-0581-460A-AB0C-A65F4BC443F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77896D1-C123-4A57-BD11-9F4B877AC537}" type="pres">
      <dgm:prSet presAssocID="{1CADD01A-5E15-4DB7-8B1D-0390628D3E4C}" presName="linNode" presStyleCnt="0"/>
      <dgm:spPr/>
    </dgm:pt>
    <dgm:pt modelId="{28508495-4999-4AB4-A8CD-9A95A0095FEA}" type="pres">
      <dgm:prSet presAssocID="{1CADD01A-5E15-4DB7-8B1D-0390628D3E4C}" presName="parTx" presStyleLbl="revTx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D0A4A8-6BA2-4DA5-8B7F-2F2F3B7EDE40}" type="pres">
      <dgm:prSet presAssocID="{1CADD01A-5E15-4DB7-8B1D-0390628D3E4C}" presName="bracket" presStyleLbl="parChTrans1D1" presStyleIdx="0" presStyleCnt="3"/>
      <dgm:spPr/>
    </dgm:pt>
    <dgm:pt modelId="{EC2CB729-D30C-44D7-8B92-B262987FE480}" type="pres">
      <dgm:prSet presAssocID="{1CADD01A-5E15-4DB7-8B1D-0390628D3E4C}" presName="spH" presStyleCnt="0"/>
      <dgm:spPr/>
    </dgm:pt>
    <dgm:pt modelId="{A2AAB6E0-D51F-4F09-BAA0-E0E326EC5D1B}" type="pres">
      <dgm:prSet presAssocID="{1CADD01A-5E15-4DB7-8B1D-0390628D3E4C}" presName="des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30A1C9-1423-42CF-B9AB-8DF3747E8784}" type="pres">
      <dgm:prSet presAssocID="{9684F304-184C-4CAC-A38A-3A6CC69FB6CE}" presName="spV" presStyleCnt="0"/>
      <dgm:spPr/>
    </dgm:pt>
    <dgm:pt modelId="{520CDDA8-A9E3-494F-87C5-B20C6C38E5BA}" type="pres">
      <dgm:prSet presAssocID="{B25F371B-A7E8-4733-B833-1A4028C9C6F5}" presName="linNode" presStyleCnt="0"/>
      <dgm:spPr/>
    </dgm:pt>
    <dgm:pt modelId="{72EE96C8-38A8-4FFC-BCD4-357E7DD6A688}" type="pres">
      <dgm:prSet presAssocID="{B25F371B-A7E8-4733-B833-1A4028C9C6F5}" presName="parTx" presStyleLbl="revTx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A7C0DF-FA99-4365-92B1-2149F4617729}" type="pres">
      <dgm:prSet presAssocID="{B25F371B-A7E8-4733-B833-1A4028C9C6F5}" presName="bracket" presStyleLbl="parChTrans1D1" presStyleIdx="1" presStyleCnt="3"/>
      <dgm:spPr/>
    </dgm:pt>
    <dgm:pt modelId="{D907AE7C-A382-4F65-8896-D929ED7BB887}" type="pres">
      <dgm:prSet presAssocID="{B25F371B-A7E8-4733-B833-1A4028C9C6F5}" presName="spH" presStyleCnt="0"/>
      <dgm:spPr/>
    </dgm:pt>
    <dgm:pt modelId="{59635C86-2D61-41B6-9F3B-C1D2105F7E91}" type="pres">
      <dgm:prSet presAssocID="{B25F371B-A7E8-4733-B833-1A4028C9C6F5}" presName="des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05279B-A019-4123-A0EA-94390EE8FCB5}" type="pres">
      <dgm:prSet presAssocID="{60BCE30A-00E3-4A3C-905F-731415169E65}" presName="spV" presStyleCnt="0"/>
      <dgm:spPr/>
    </dgm:pt>
    <dgm:pt modelId="{018B1268-9F09-4B44-B90E-3D50DF6B43F0}" type="pres">
      <dgm:prSet presAssocID="{4425984D-C5A7-4908-BB6A-94FDD8009216}" presName="linNode" presStyleCnt="0"/>
      <dgm:spPr/>
    </dgm:pt>
    <dgm:pt modelId="{C0D0B6F2-430E-4F72-96F4-72989DA08F4D}" type="pres">
      <dgm:prSet presAssocID="{4425984D-C5A7-4908-BB6A-94FDD8009216}" presName="parTx" presStyleLbl="revTx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183673-45D1-40F9-80A6-51C4328DD8D3}" type="pres">
      <dgm:prSet presAssocID="{4425984D-C5A7-4908-BB6A-94FDD8009216}" presName="bracket" presStyleLbl="parChTrans1D1" presStyleIdx="2" presStyleCnt="3"/>
      <dgm:spPr/>
    </dgm:pt>
    <dgm:pt modelId="{3CBC2499-08A3-49BC-A4C5-7DC268437F1B}" type="pres">
      <dgm:prSet presAssocID="{4425984D-C5A7-4908-BB6A-94FDD8009216}" presName="spH" presStyleCnt="0"/>
      <dgm:spPr/>
    </dgm:pt>
    <dgm:pt modelId="{771B00BD-D411-421B-B3B5-E4DE8E42FA6E}" type="pres">
      <dgm:prSet presAssocID="{4425984D-C5A7-4908-BB6A-94FDD8009216}" presName="des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4F8E869-D522-487A-87C7-198ACE5EB309}" type="presOf" srcId="{F4F11B7D-4114-4130-81E9-C5CCE1C5F43A}" destId="{771B00BD-D411-421B-B3B5-E4DE8E42FA6E}" srcOrd="0" destOrd="3" presId="urn:diagrams.loki3.com/BracketList"/>
    <dgm:cxn modelId="{7E48C757-82A6-4A80-8D23-ACB0BB9D6595}" srcId="{B25F371B-A7E8-4733-B833-1A4028C9C6F5}" destId="{B44D627D-E17A-43FF-B8A0-24B4185716DB}" srcOrd="1" destOrd="0" parTransId="{557A2DDD-8F96-428D-86FD-2ED960B2CDF4}" sibTransId="{891A889D-951F-431B-B9DD-882676920BAF}"/>
    <dgm:cxn modelId="{D31E1EA8-C9C6-4EC5-9A7D-42A829F00C34}" type="presOf" srcId="{2D80E5FF-2534-4EB6-BF94-BED2B939253C}" destId="{A2AAB6E0-D51F-4F09-BAA0-E0E326EC5D1B}" srcOrd="0" destOrd="2" presId="urn:diagrams.loki3.com/BracketList"/>
    <dgm:cxn modelId="{E64770C2-CFA8-4A26-8C08-E3F0F9A917EB}" type="presOf" srcId="{F9AB46F5-CECD-40DD-A00E-CDA9F18DBF5A}" destId="{A2AAB6E0-D51F-4F09-BAA0-E0E326EC5D1B}" srcOrd="0" destOrd="0" presId="urn:diagrams.loki3.com/BracketList"/>
    <dgm:cxn modelId="{F62BCA37-74E7-44A6-882C-3C8B4163B987}" srcId="{D6309F10-0581-460A-AB0C-A65F4BC443FD}" destId="{4425984D-C5A7-4908-BB6A-94FDD8009216}" srcOrd="2" destOrd="0" parTransId="{66AB62D7-3C27-4143-B622-D083E2AAEB9C}" sibTransId="{D247D29A-29E4-4101-A3FB-A307BFAA1C10}"/>
    <dgm:cxn modelId="{5C50C04D-4F8B-4331-B54F-FB84C04FECE2}" srcId="{1CADD01A-5E15-4DB7-8B1D-0390628D3E4C}" destId="{2D80E5FF-2534-4EB6-BF94-BED2B939253C}" srcOrd="2" destOrd="0" parTransId="{B4D16F95-F5B8-4695-8F40-2AF75097EC3A}" sibTransId="{D16F0A35-2393-4681-BCBE-9A3A7D668906}"/>
    <dgm:cxn modelId="{D342288A-42F9-412D-BA1D-72BB681D6709}" srcId="{B25F371B-A7E8-4733-B833-1A4028C9C6F5}" destId="{771FD475-0DF7-4C99-941A-F6D51142E587}" srcOrd="2" destOrd="0" parTransId="{8F814172-F1D3-44FF-ADC3-22016C67984E}" sibTransId="{E978C4C9-12B8-41D8-BC99-594D97A5C05A}"/>
    <dgm:cxn modelId="{060493D0-80D0-4632-BC29-7EDBBA9EF2E7}" type="presOf" srcId="{477C95CE-53E8-4E0A-998B-0269316225BA}" destId="{59635C86-2D61-41B6-9F3B-C1D2105F7E91}" srcOrd="0" destOrd="0" presId="urn:diagrams.loki3.com/BracketList"/>
    <dgm:cxn modelId="{17DB6882-5B13-4E78-8131-075D3F9B47A4}" type="presOf" srcId="{33FA3F6D-5366-4041-A017-E397231E940F}" destId="{A2AAB6E0-D51F-4F09-BAA0-E0E326EC5D1B}" srcOrd="0" destOrd="1" presId="urn:diagrams.loki3.com/BracketList"/>
    <dgm:cxn modelId="{620C5006-785A-4451-9A43-90CE252FF951}" type="presOf" srcId="{4425984D-C5A7-4908-BB6A-94FDD8009216}" destId="{C0D0B6F2-430E-4F72-96F4-72989DA08F4D}" srcOrd="0" destOrd="0" presId="urn:diagrams.loki3.com/BracketList"/>
    <dgm:cxn modelId="{5B82405D-3106-43F9-9D27-6BA7D323774E}" type="presOf" srcId="{9C575E3A-2E35-4AEF-BF97-AF478388DE14}" destId="{771B00BD-D411-421B-B3B5-E4DE8E42FA6E}" srcOrd="0" destOrd="0" presId="urn:diagrams.loki3.com/BracketList"/>
    <dgm:cxn modelId="{94516835-E873-4A27-8A0F-F3CB37D1361F}" srcId="{B25F371B-A7E8-4733-B833-1A4028C9C6F5}" destId="{477C95CE-53E8-4E0A-998B-0269316225BA}" srcOrd="0" destOrd="0" parTransId="{BAC65EDE-A72C-4284-B791-BF9749D57E86}" sibTransId="{5F13D4DF-90F8-4621-9E68-9EAB6013F2FE}"/>
    <dgm:cxn modelId="{5687236B-E564-42A3-9A82-FBF72F5AA244}" type="presOf" srcId="{B25F371B-A7E8-4733-B833-1A4028C9C6F5}" destId="{72EE96C8-38A8-4FFC-BCD4-357E7DD6A688}" srcOrd="0" destOrd="0" presId="urn:diagrams.loki3.com/BracketList"/>
    <dgm:cxn modelId="{1326678A-E8AE-4922-8B17-A15AEE7974E4}" type="presOf" srcId="{771FD475-0DF7-4C99-941A-F6D51142E587}" destId="{59635C86-2D61-41B6-9F3B-C1D2105F7E91}" srcOrd="0" destOrd="2" presId="urn:diagrams.loki3.com/BracketList"/>
    <dgm:cxn modelId="{487F483B-7D6C-4A40-8EBA-0C6FB39FBFB1}" type="presOf" srcId="{B44D627D-E17A-43FF-B8A0-24B4185716DB}" destId="{59635C86-2D61-41B6-9F3B-C1D2105F7E91}" srcOrd="0" destOrd="1" presId="urn:diagrams.loki3.com/BracketList"/>
    <dgm:cxn modelId="{1A3FA026-3BDF-4290-AB5A-184F9C03BCA6}" srcId="{1CADD01A-5E15-4DB7-8B1D-0390628D3E4C}" destId="{33FA3F6D-5366-4041-A017-E397231E940F}" srcOrd="1" destOrd="0" parTransId="{72A2FED8-83A0-47FE-B4F1-04322D781DD6}" sibTransId="{E5EAC36B-A633-409B-82D2-BD58F10B480E}"/>
    <dgm:cxn modelId="{715114AB-58EC-4242-AFCF-981A33A5F210}" type="presOf" srcId="{AB8C8FED-B1B7-4ECF-9AFE-6595258061D3}" destId="{771B00BD-D411-421B-B3B5-E4DE8E42FA6E}" srcOrd="0" destOrd="2" presId="urn:diagrams.loki3.com/BracketList"/>
    <dgm:cxn modelId="{ADA5196F-5448-418C-BBB3-96E34D38F246}" type="presOf" srcId="{D6309F10-0581-460A-AB0C-A65F4BC443FD}" destId="{EC09358A-7861-4EAA-8824-EB7DFCD5B6A6}" srcOrd="0" destOrd="0" presId="urn:diagrams.loki3.com/BracketList"/>
    <dgm:cxn modelId="{8A5F9818-A0BD-4A75-B3DD-92070CE240DE}" srcId="{4425984D-C5A7-4908-BB6A-94FDD8009216}" destId="{9C575E3A-2E35-4AEF-BF97-AF478388DE14}" srcOrd="0" destOrd="0" parTransId="{756F893F-BCC0-45A0-B313-11DA0D60F8AE}" sibTransId="{DA847623-FD9F-4C43-9374-DD7C33EF1061}"/>
    <dgm:cxn modelId="{254DF34B-709F-4BE3-9144-A8BCFE23DC78}" type="presOf" srcId="{1CADD01A-5E15-4DB7-8B1D-0390628D3E4C}" destId="{28508495-4999-4AB4-A8CD-9A95A0095FEA}" srcOrd="0" destOrd="0" presId="urn:diagrams.loki3.com/BracketList"/>
    <dgm:cxn modelId="{ED9E1255-42AD-4E15-BCE9-A815B2AF0E74}" type="presOf" srcId="{65703BF7-24AD-4362-BD4D-A3E8FE155A0D}" destId="{771B00BD-D411-421B-B3B5-E4DE8E42FA6E}" srcOrd="0" destOrd="1" presId="urn:diagrams.loki3.com/BracketList"/>
    <dgm:cxn modelId="{96502EE8-A60E-433C-A5E8-5DB7FBD0FE98}" srcId="{4425984D-C5A7-4908-BB6A-94FDD8009216}" destId="{F4F11B7D-4114-4130-81E9-C5CCE1C5F43A}" srcOrd="3" destOrd="0" parTransId="{C0BDAC6E-F9E7-4365-AF47-629A959A8FD1}" sibTransId="{671D70E7-A196-40CC-9C55-4ED1F9C51057}"/>
    <dgm:cxn modelId="{C38DEEB2-11CB-43BC-ACBD-7D74B738C5BE}" srcId="{4425984D-C5A7-4908-BB6A-94FDD8009216}" destId="{AB8C8FED-B1B7-4ECF-9AFE-6595258061D3}" srcOrd="2" destOrd="0" parTransId="{7846AA7F-E31F-4487-B556-1A9E0F01D7FA}" sibTransId="{430FADB2-C1CD-4829-92B8-19173A3AB257}"/>
    <dgm:cxn modelId="{B23B7429-6087-44C7-A168-055F555C2AAB}" srcId="{D6309F10-0581-460A-AB0C-A65F4BC443FD}" destId="{1CADD01A-5E15-4DB7-8B1D-0390628D3E4C}" srcOrd="0" destOrd="0" parTransId="{2397C551-B3C2-416D-A57E-657F58CB22DE}" sibTransId="{9684F304-184C-4CAC-A38A-3A6CC69FB6CE}"/>
    <dgm:cxn modelId="{3D007D04-0486-4EE6-B8FA-FC3C39FECB32}" srcId="{1CADD01A-5E15-4DB7-8B1D-0390628D3E4C}" destId="{F9AB46F5-CECD-40DD-A00E-CDA9F18DBF5A}" srcOrd="0" destOrd="0" parTransId="{D256A71D-7EAE-4645-B7D5-3BFDA72CDCE9}" sibTransId="{4F0283AF-20C8-46BB-B1EB-6E5BD15EEC5E}"/>
    <dgm:cxn modelId="{76E3D51D-06F6-48A8-A7A0-045D28AD3F91}" srcId="{4425984D-C5A7-4908-BB6A-94FDD8009216}" destId="{65703BF7-24AD-4362-BD4D-A3E8FE155A0D}" srcOrd="1" destOrd="0" parTransId="{C9E4D51F-76A4-49DD-92A9-EB8AB4B458CB}" sibTransId="{DE41EF16-F4CB-41FD-BCCA-B33265458ABF}"/>
    <dgm:cxn modelId="{AAD22F35-67CF-4F71-8EA1-63F1A3BEA0CD}" srcId="{D6309F10-0581-460A-AB0C-A65F4BC443FD}" destId="{B25F371B-A7E8-4733-B833-1A4028C9C6F5}" srcOrd="1" destOrd="0" parTransId="{43C30625-1277-471D-9965-09564437763E}" sibTransId="{60BCE30A-00E3-4A3C-905F-731415169E65}"/>
    <dgm:cxn modelId="{BBFDC589-C8D6-4064-AD53-D10F72333724}" type="presParOf" srcId="{EC09358A-7861-4EAA-8824-EB7DFCD5B6A6}" destId="{677896D1-C123-4A57-BD11-9F4B877AC537}" srcOrd="0" destOrd="0" presId="urn:diagrams.loki3.com/BracketList"/>
    <dgm:cxn modelId="{3E895E60-351A-4157-B331-443E28E5FF59}" type="presParOf" srcId="{677896D1-C123-4A57-BD11-9F4B877AC537}" destId="{28508495-4999-4AB4-A8CD-9A95A0095FEA}" srcOrd="0" destOrd="0" presId="urn:diagrams.loki3.com/BracketList"/>
    <dgm:cxn modelId="{D8113DDA-6E96-4E55-9F6F-E29B3D806EB5}" type="presParOf" srcId="{677896D1-C123-4A57-BD11-9F4B877AC537}" destId="{0DD0A4A8-6BA2-4DA5-8B7F-2F2F3B7EDE40}" srcOrd="1" destOrd="0" presId="urn:diagrams.loki3.com/BracketList"/>
    <dgm:cxn modelId="{EFC13021-E450-40FA-9908-F5330FB92E94}" type="presParOf" srcId="{677896D1-C123-4A57-BD11-9F4B877AC537}" destId="{EC2CB729-D30C-44D7-8B92-B262987FE480}" srcOrd="2" destOrd="0" presId="urn:diagrams.loki3.com/BracketList"/>
    <dgm:cxn modelId="{D7413893-57B8-4E5E-8BA3-931BDCE2BC1B}" type="presParOf" srcId="{677896D1-C123-4A57-BD11-9F4B877AC537}" destId="{A2AAB6E0-D51F-4F09-BAA0-E0E326EC5D1B}" srcOrd="3" destOrd="0" presId="urn:diagrams.loki3.com/BracketList"/>
    <dgm:cxn modelId="{28525E7A-2268-4379-9856-CF4BD054A18D}" type="presParOf" srcId="{EC09358A-7861-4EAA-8824-EB7DFCD5B6A6}" destId="{CB30A1C9-1423-42CF-B9AB-8DF3747E8784}" srcOrd="1" destOrd="0" presId="urn:diagrams.loki3.com/BracketList"/>
    <dgm:cxn modelId="{5A839E40-2DBD-4FE4-96E0-A930C24A8411}" type="presParOf" srcId="{EC09358A-7861-4EAA-8824-EB7DFCD5B6A6}" destId="{520CDDA8-A9E3-494F-87C5-B20C6C38E5BA}" srcOrd="2" destOrd="0" presId="urn:diagrams.loki3.com/BracketList"/>
    <dgm:cxn modelId="{6AA4BE31-2DB1-49E6-8FF0-2ABB65677D0B}" type="presParOf" srcId="{520CDDA8-A9E3-494F-87C5-B20C6C38E5BA}" destId="{72EE96C8-38A8-4FFC-BCD4-357E7DD6A688}" srcOrd="0" destOrd="0" presId="urn:diagrams.loki3.com/BracketList"/>
    <dgm:cxn modelId="{4BB685CE-89D9-4649-8B94-418D7E6F0EFF}" type="presParOf" srcId="{520CDDA8-A9E3-494F-87C5-B20C6C38E5BA}" destId="{B8A7C0DF-FA99-4365-92B1-2149F4617729}" srcOrd="1" destOrd="0" presId="urn:diagrams.loki3.com/BracketList"/>
    <dgm:cxn modelId="{91EA35AC-25B7-49FF-A65D-828D860E3DAF}" type="presParOf" srcId="{520CDDA8-A9E3-494F-87C5-B20C6C38E5BA}" destId="{D907AE7C-A382-4F65-8896-D929ED7BB887}" srcOrd="2" destOrd="0" presId="urn:diagrams.loki3.com/BracketList"/>
    <dgm:cxn modelId="{3DD2F553-F634-44BC-A0BF-FCCE418D5EDC}" type="presParOf" srcId="{520CDDA8-A9E3-494F-87C5-B20C6C38E5BA}" destId="{59635C86-2D61-41B6-9F3B-C1D2105F7E91}" srcOrd="3" destOrd="0" presId="urn:diagrams.loki3.com/BracketList"/>
    <dgm:cxn modelId="{F4BB13ED-8B45-42EC-B2CE-B688C3291F62}" type="presParOf" srcId="{EC09358A-7861-4EAA-8824-EB7DFCD5B6A6}" destId="{5105279B-A019-4123-A0EA-94390EE8FCB5}" srcOrd="3" destOrd="0" presId="urn:diagrams.loki3.com/BracketList"/>
    <dgm:cxn modelId="{F08F79F6-B05E-412C-8DF6-4BB987D6EF01}" type="presParOf" srcId="{EC09358A-7861-4EAA-8824-EB7DFCD5B6A6}" destId="{018B1268-9F09-4B44-B90E-3D50DF6B43F0}" srcOrd="4" destOrd="0" presId="urn:diagrams.loki3.com/BracketList"/>
    <dgm:cxn modelId="{69E17364-8AD6-4756-9692-BE38573382EF}" type="presParOf" srcId="{018B1268-9F09-4B44-B90E-3D50DF6B43F0}" destId="{C0D0B6F2-430E-4F72-96F4-72989DA08F4D}" srcOrd="0" destOrd="0" presId="urn:diagrams.loki3.com/BracketList"/>
    <dgm:cxn modelId="{1DB690EF-2891-4A24-AC6A-BC848881E932}" type="presParOf" srcId="{018B1268-9F09-4B44-B90E-3D50DF6B43F0}" destId="{2C183673-45D1-40F9-80A6-51C4328DD8D3}" srcOrd="1" destOrd="0" presId="urn:diagrams.loki3.com/BracketList"/>
    <dgm:cxn modelId="{13D5A260-4587-4510-BD53-6E7B9B3D4963}" type="presParOf" srcId="{018B1268-9F09-4B44-B90E-3D50DF6B43F0}" destId="{3CBC2499-08A3-49BC-A4C5-7DC268437F1B}" srcOrd="2" destOrd="0" presId="urn:diagrams.loki3.com/BracketList"/>
    <dgm:cxn modelId="{6C10955F-232C-46EB-9E46-C1EB192A4AF4}" type="presParOf" srcId="{018B1268-9F09-4B44-B90E-3D50DF6B43F0}" destId="{771B00BD-D411-421B-B3B5-E4DE8E42FA6E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508495-4999-4AB4-A8CD-9A95A0095FEA}">
      <dsp:nvSpPr>
        <dsp:cNvPr id="0" name=""/>
        <dsp:cNvSpPr/>
      </dsp:nvSpPr>
      <dsp:spPr>
        <a:xfrm>
          <a:off x="5134" y="427812"/>
          <a:ext cx="2626332" cy="455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58420" rIns="163576" bIns="58420" numCol="1" spcCol="1270" anchor="ctr" anchorCtr="0">
          <a:noAutofit/>
        </a:bodyPr>
        <a:lstStyle/>
        <a:p>
          <a:pPr lvl="0" algn="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Type 1 DM</a:t>
          </a:r>
          <a:endParaRPr lang="en-US" sz="2300" kern="1200" dirty="0"/>
        </a:p>
      </dsp:txBody>
      <dsp:txXfrm>
        <a:off x="5134" y="427812"/>
        <a:ext cx="2626332" cy="455400"/>
      </dsp:txXfrm>
    </dsp:sp>
    <dsp:sp modelId="{0DD0A4A8-6BA2-4DA5-8B7F-2F2F3B7EDE40}">
      <dsp:nvSpPr>
        <dsp:cNvPr id="0" name=""/>
        <dsp:cNvSpPr/>
      </dsp:nvSpPr>
      <dsp:spPr>
        <a:xfrm>
          <a:off x="2631467" y="29337"/>
          <a:ext cx="525266" cy="1252350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AAB6E0-D51F-4F09-BAA0-E0E326EC5D1B}">
      <dsp:nvSpPr>
        <dsp:cNvPr id="0" name=""/>
        <dsp:cNvSpPr/>
      </dsp:nvSpPr>
      <dsp:spPr>
        <a:xfrm>
          <a:off x="3366840" y="29337"/>
          <a:ext cx="7143624" cy="12523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Total insulin deficiency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Typically autoimmune – stronger familial link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Typical early life onset</a:t>
          </a:r>
          <a:endParaRPr lang="en-US" sz="2300" kern="1200" dirty="0"/>
        </a:p>
      </dsp:txBody>
      <dsp:txXfrm>
        <a:off x="3366840" y="29337"/>
        <a:ext cx="7143624" cy="1252350"/>
      </dsp:txXfrm>
    </dsp:sp>
    <dsp:sp modelId="{72EE96C8-38A8-4FFC-BCD4-357E7DD6A688}">
      <dsp:nvSpPr>
        <dsp:cNvPr id="0" name=""/>
        <dsp:cNvSpPr/>
      </dsp:nvSpPr>
      <dsp:spPr>
        <a:xfrm>
          <a:off x="5134" y="1762962"/>
          <a:ext cx="2626332" cy="455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58420" rIns="163576" bIns="58420" numCol="1" spcCol="1270" anchor="ctr" anchorCtr="0">
          <a:noAutofit/>
        </a:bodyPr>
        <a:lstStyle/>
        <a:p>
          <a:pPr lvl="0" algn="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Type 2 DM</a:t>
          </a:r>
          <a:endParaRPr lang="en-US" sz="2300" kern="1200" dirty="0"/>
        </a:p>
      </dsp:txBody>
      <dsp:txXfrm>
        <a:off x="5134" y="1762962"/>
        <a:ext cx="2626332" cy="455400"/>
      </dsp:txXfrm>
    </dsp:sp>
    <dsp:sp modelId="{B8A7C0DF-FA99-4365-92B1-2149F4617729}">
      <dsp:nvSpPr>
        <dsp:cNvPr id="0" name=""/>
        <dsp:cNvSpPr/>
      </dsp:nvSpPr>
      <dsp:spPr>
        <a:xfrm>
          <a:off x="2631467" y="1364487"/>
          <a:ext cx="525266" cy="1252350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635C86-2D61-41B6-9F3B-C1D2105F7E91}">
      <dsp:nvSpPr>
        <dsp:cNvPr id="0" name=""/>
        <dsp:cNvSpPr/>
      </dsp:nvSpPr>
      <dsp:spPr>
        <a:xfrm>
          <a:off x="3366840" y="1364487"/>
          <a:ext cx="7143624" cy="1252350"/>
        </a:xfrm>
        <a:prstGeom prst="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Reduced pancreatic insulin production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Insulin resistance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Incidence increases with age</a:t>
          </a:r>
          <a:endParaRPr lang="en-US" sz="2300" kern="1200" dirty="0"/>
        </a:p>
      </dsp:txBody>
      <dsp:txXfrm>
        <a:off x="3366840" y="1364487"/>
        <a:ext cx="7143624" cy="1252350"/>
      </dsp:txXfrm>
    </dsp:sp>
    <dsp:sp modelId="{C0D0B6F2-430E-4F72-96F4-72989DA08F4D}">
      <dsp:nvSpPr>
        <dsp:cNvPr id="0" name=""/>
        <dsp:cNvSpPr/>
      </dsp:nvSpPr>
      <dsp:spPr>
        <a:xfrm>
          <a:off x="5134" y="3283119"/>
          <a:ext cx="2626332" cy="455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58420" rIns="163576" bIns="58420" numCol="1" spcCol="1270" anchor="ctr" anchorCtr="0">
          <a:noAutofit/>
        </a:bodyPr>
        <a:lstStyle/>
        <a:p>
          <a:pPr lvl="0" algn="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Gestational </a:t>
          </a:r>
          <a:endParaRPr lang="en-US" sz="2300" kern="1200" dirty="0"/>
        </a:p>
      </dsp:txBody>
      <dsp:txXfrm>
        <a:off x="5134" y="3283119"/>
        <a:ext cx="2626332" cy="455400"/>
      </dsp:txXfrm>
    </dsp:sp>
    <dsp:sp modelId="{2C183673-45D1-40F9-80A6-51C4328DD8D3}">
      <dsp:nvSpPr>
        <dsp:cNvPr id="0" name=""/>
        <dsp:cNvSpPr/>
      </dsp:nvSpPr>
      <dsp:spPr>
        <a:xfrm>
          <a:off x="2631467" y="2699637"/>
          <a:ext cx="525266" cy="1622362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1B00BD-D411-421B-B3B5-E4DE8E42FA6E}">
      <dsp:nvSpPr>
        <dsp:cNvPr id="0" name=""/>
        <dsp:cNvSpPr/>
      </dsp:nvSpPr>
      <dsp:spPr>
        <a:xfrm>
          <a:off x="3366840" y="2699637"/>
          <a:ext cx="7143624" cy="1622362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>
              <a:solidFill>
                <a:schemeClr val="tx1"/>
              </a:solidFill>
            </a:rPr>
            <a:t>Insulin resistance due to increased growth hormone</a:t>
          </a:r>
          <a:endParaRPr lang="en-US" sz="2300" kern="1200" dirty="0">
            <a:solidFill>
              <a:schemeClr val="tx1"/>
            </a:solidFill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>
              <a:solidFill>
                <a:schemeClr val="tx1"/>
              </a:solidFill>
            </a:rPr>
            <a:t>Insufficient insulin production</a:t>
          </a:r>
          <a:endParaRPr lang="en-US" sz="2300" kern="1200" dirty="0">
            <a:solidFill>
              <a:schemeClr val="tx1"/>
            </a:solidFill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>
              <a:solidFill>
                <a:schemeClr val="tx1"/>
              </a:solidFill>
            </a:rPr>
            <a:t>Maternal and fetal hyperglycemia </a:t>
          </a:r>
          <a:endParaRPr lang="en-US" sz="2300" kern="1200" dirty="0">
            <a:solidFill>
              <a:schemeClr val="tx1"/>
            </a:solidFill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300" kern="1200" dirty="0"/>
        </a:p>
      </dsp:txBody>
      <dsp:txXfrm>
        <a:off x="3366840" y="2699637"/>
        <a:ext cx="7143624" cy="16223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117B61-A39A-45C1-AEA4-40AE5B195536}" type="datetimeFigureOut">
              <a:rPr lang="en-AU" smtClean="0"/>
              <a:t>3/03/2021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017A70-513E-4B9B-9C7D-05683AE0EB3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427495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D2EB5E-6D7F-42BF-A015-09E360571FF0}" type="datetimeFigureOut">
              <a:rPr lang="en-AU" smtClean="0"/>
              <a:t>3/03/2021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E2AC20-447E-437A-A29D-26F01BDD6D7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19791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E2AC20-447E-437A-A29D-26F01BDD6D79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500512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E2AC20-447E-437A-A29D-26F01BDD6D79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156387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E2AC20-447E-437A-A29D-26F01BDD6D79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1557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E2AC20-447E-437A-A29D-26F01BDD6D79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95931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136A5-2151-4F8B-A30C-233299DD6034}" type="datetimeFigureOut">
              <a:rPr lang="en-AU" smtClean="0"/>
              <a:t>3/03/2021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F4C3B-AA99-4FE1-9B1E-91F693907F4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54971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136A5-2151-4F8B-A30C-233299DD6034}" type="datetimeFigureOut">
              <a:rPr lang="en-AU" smtClean="0"/>
              <a:t>3/03/2021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F4C3B-AA99-4FE1-9B1E-91F693907F4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03913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136A5-2151-4F8B-A30C-233299DD6034}" type="datetimeFigureOut">
              <a:rPr lang="en-AU" smtClean="0"/>
              <a:t>3/03/2021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F4C3B-AA99-4FE1-9B1E-91F693907F4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86489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136A5-2151-4F8B-A30C-233299DD6034}" type="datetimeFigureOut">
              <a:rPr lang="en-AU" smtClean="0"/>
              <a:t>3/03/2021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F4C3B-AA99-4FE1-9B1E-91F693907F4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86538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136A5-2151-4F8B-A30C-233299DD6034}" type="datetimeFigureOut">
              <a:rPr lang="en-AU" smtClean="0"/>
              <a:t>3/03/2021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F4C3B-AA99-4FE1-9B1E-91F693907F4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51765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136A5-2151-4F8B-A30C-233299DD6034}" type="datetimeFigureOut">
              <a:rPr lang="en-AU" smtClean="0"/>
              <a:t>3/03/2021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F4C3B-AA99-4FE1-9B1E-91F693907F4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76948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136A5-2151-4F8B-A30C-233299DD6034}" type="datetimeFigureOut">
              <a:rPr lang="en-AU" smtClean="0"/>
              <a:t>3/03/2021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F4C3B-AA99-4FE1-9B1E-91F693907F4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82015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136A5-2151-4F8B-A30C-233299DD6034}" type="datetimeFigureOut">
              <a:rPr lang="en-AU" smtClean="0"/>
              <a:t>3/03/2021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F4C3B-AA99-4FE1-9B1E-91F693907F4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44253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136A5-2151-4F8B-A30C-233299DD6034}" type="datetimeFigureOut">
              <a:rPr lang="en-AU" smtClean="0"/>
              <a:t>3/03/2021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F4C3B-AA99-4FE1-9B1E-91F693907F4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2494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136A5-2151-4F8B-A30C-233299DD6034}" type="datetimeFigureOut">
              <a:rPr lang="en-AU" smtClean="0"/>
              <a:t>3/03/2021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F4C3B-AA99-4FE1-9B1E-91F693907F4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94734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136A5-2151-4F8B-A30C-233299DD6034}" type="datetimeFigureOut">
              <a:rPr lang="en-AU" smtClean="0"/>
              <a:t>3/03/2021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F4C3B-AA99-4FE1-9B1E-91F693907F4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17173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136A5-2151-4F8B-A30C-233299DD6034}" type="datetimeFigureOut">
              <a:rPr lang="en-AU" smtClean="0"/>
              <a:t>3/03/2021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F4C3B-AA99-4FE1-9B1E-91F693907F4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15396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thophys.org/hyperglycemic-emergencies-diabetic-ketoacidosis-and-hyperosmolar-hyperglycemia-state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www.aihw.gov.au/getmedia/16775f2c-595a-4c94-af26-a7680f316b94/20443.pdf.aspx?inline=true#:~:text=The%20number%20of%20hospitalisations%20for,population%20with%20type%201%20diabetes" TargetMode="Externa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5867" y="1122363"/>
            <a:ext cx="10862733" cy="2387600"/>
          </a:xfrm>
        </p:spPr>
        <p:txBody>
          <a:bodyPr>
            <a:normAutofit/>
          </a:bodyPr>
          <a:lstStyle/>
          <a:p>
            <a:r>
              <a:rPr lang="en-US" dirty="0" smtClean="0"/>
              <a:t>Acute and chronic complications of diabetes - DKA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Assoc. Prof. John Smithson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5754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Diabetic Ketoacidosis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Characterised</a:t>
            </a:r>
            <a:r>
              <a:rPr lang="en-US" dirty="0" smtClean="0"/>
              <a:t> by </a:t>
            </a:r>
          </a:p>
          <a:p>
            <a:pPr lvl="1"/>
            <a:r>
              <a:rPr lang="en-US" dirty="0" smtClean="0"/>
              <a:t>Dehydration</a:t>
            </a:r>
          </a:p>
          <a:p>
            <a:pPr lvl="1"/>
            <a:r>
              <a:rPr lang="en-US" dirty="0" smtClean="0"/>
              <a:t>Hyperglycaemia, </a:t>
            </a:r>
          </a:p>
          <a:p>
            <a:pPr lvl="1"/>
            <a:r>
              <a:rPr lang="en-US" dirty="0" smtClean="0"/>
              <a:t>Polyuria</a:t>
            </a:r>
          </a:p>
          <a:p>
            <a:pPr lvl="1"/>
            <a:r>
              <a:rPr lang="en-US" dirty="0" smtClean="0"/>
              <a:t>Polydipsia</a:t>
            </a:r>
          </a:p>
          <a:p>
            <a:pPr lvl="1"/>
            <a:r>
              <a:rPr lang="en-US" dirty="0" err="1" smtClean="0"/>
              <a:t>Tachypnoea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Deep sighing respiration</a:t>
            </a:r>
          </a:p>
          <a:p>
            <a:pPr lvl="1"/>
            <a:r>
              <a:rPr lang="en-US" dirty="0" smtClean="0"/>
              <a:t>Acetone smell on breath</a:t>
            </a:r>
          </a:p>
          <a:p>
            <a:pPr lvl="1"/>
            <a:r>
              <a:rPr lang="en-US" dirty="0" smtClean="0"/>
              <a:t>Nausea and vomiting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Abdominal pain</a:t>
            </a:r>
          </a:p>
          <a:p>
            <a:r>
              <a:rPr lang="en-US" dirty="0" smtClean="0"/>
              <a:t>Confusion</a:t>
            </a:r>
          </a:p>
          <a:p>
            <a:r>
              <a:rPr lang="en-US" dirty="0" smtClean="0"/>
              <a:t>Drowsiness</a:t>
            </a:r>
          </a:p>
          <a:p>
            <a:r>
              <a:rPr lang="en-US" dirty="0" smtClean="0"/>
              <a:t>Decreased level of consciousness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161472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7239" y="1248369"/>
            <a:ext cx="6939557" cy="5523183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Pathogenesis and pathophysiology of DKA</a:t>
            </a:r>
            <a:endParaRPr lang="en-AU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600637"/>
            <a:ext cx="830997" cy="4801314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en-US" sz="1400" dirty="0" smtClean="0"/>
              <a:t>Image </a:t>
            </a:r>
            <a:r>
              <a:rPr lang="en-US" sz="1400" dirty="0"/>
              <a:t>taken from </a:t>
            </a:r>
            <a:r>
              <a:rPr lang="en-US" sz="1400" dirty="0">
                <a:hlinkClick r:id="rId3"/>
              </a:rPr>
              <a:t>http://www.pathophys.org/hyperglycemic-emergencies-diabetic-ketoacidosis-and-hyperosmolar-hyperglycemia-state</a:t>
            </a:r>
            <a:r>
              <a:rPr lang="en-US" sz="1400" dirty="0" smtClean="0">
                <a:hlinkClick r:id="rId3"/>
              </a:rPr>
              <a:t>/</a:t>
            </a:r>
            <a:r>
              <a:rPr lang="en-US" sz="1400" dirty="0" smtClean="0"/>
              <a:t>.  Accessed February 2021.</a:t>
            </a:r>
            <a:endParaRPr lang="en-AU" sz="14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Characterised</a:t>
            </a:r>
            <a:r>
              <a:rPr lang="en-US" dirty="0" smtClean="0"/>
              <a:t> by </a:t>
            </a:r>
          </a:p>
          <a:p>
            <a:pPr lvl="1"/>
            <a:r>
              <a:rPr lang="en-US" dirty="0" smtClean="0"/>
              <a:t>Absolute insulin deficiency</a:t>
            </a:r>
          </a:p>
          <a:p>
            <a:pPr lvl="1"/>
            <a:r>
              <a:rPr lang="en-US" dirty="0" smtClean="0"/>
              <a:t>Ketosis</a:t>
            </a:r>
          </a:p>
          <a:p>
            <a:pPr lvl="1"/>
            <a:r>
              <a:rPr lang="en-US" dirty="0" smtClean="0"/>
              <a:t>Acidosis </a:t>
            </a:r>
          </a:p>
          <a:p>
            <a:pPr lvl="1"/>
            <a:r>
              <a:rPr lang="en-US" dirty="0" smtClean="0"/>
              <a:t>Hyperglycaemia</a:t>
            </a:r>
          </a:p>
          <a:p>
            <a:pPr lvl="2"/>
            <a:r>
              <a:rPr lang="en-US" dirty="0" smtClean="0"/>
              <a:t>Osmotic driven dehydration / hypovolemia</a:t>
            </a:r>
          </a:p>
          <a:p>
            <a:pPr lvl="2"/>
            <a:r>
              <a:rPr lang="en-US" dirty="0" smtClean="0"/>
              <a:t>Hyponatremia </a:t>
            </a:r>
            <a:endParaRPr lang="en-US" dirty="0"/>
          </a:p>
          <a:p>
            <a:pPr lvl="1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085309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Diagnosis of DKA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No definitive test for DKA diagnosis</a:t>
            </a:r>
          </a:p>
          <a:p>
            <a:r>
              <a:rPr lang="en-US" dirty="0" smtClean="0"/>
              <a:t>Based on clinical symptoms and pathology</a:t>
            </a:r>
          </a:p>
          <a:p>
            <a:r>
              <a:rPr lang="en-AU" dirty="0"/>
              <a:t>Serum glucose &gt; </a:t>
            </a:r>
            <a:r>
              <a:rPr lang="en-AU" dirty="0" smtClean="0"/>
              <a:t>14mmol/L  </a:t>
            </a:r>
          </a:p>
          <a:p>
            <a:r>
              <a:rPr lang="en-AU" dirty="0" smtClean="0">
                <a:sym typeface="Wingdings"/>
              </a:rPr>
              <a:t> </a:t>
            </a:r>
            <a:r>
              <a:rPr lang="en-AU" dirty="0">
                <a:sym typeface="Wingdings"/>
              </a:rPr>
              <a:t>Bicarb</a:t>
            </a:r>
          </a:p>
          <a:p>
            <a:r>
              <a:rPr lang="en-AU" dirty="0">
                <a:sym typeface="Wingdings"/>
              </a:rPr>
              <a:t> K</a:t>
            </a:r>
            <a:r>
              <a:rPr lang="en-AU" dirty="0" smtClean="0">
                <a:sym typeface="Wingdings"/>
              </a:rPr>
              <a:t>+</a:t>
            </a:r>
          </a:p>
          <a:p>
            <a:r>
              <a:rPr lang="en-AU" dirty="0">
                <a:sym typeface="Wingdings"/>
              </a:rPr>
              <a:t> </a:t>
            </a:r>
            <a:r>
              <a:rPr lang="en-AU" dirty="0" smtClean="0">
                <a:sym typeface="Wingdings"/>
              </a:rPr>
              <a:t>Na+</a:t>
            </a:r>
            <a:endParaRPr lang="en-AU" dirty="0">
              <a:sym typeface="Wingdings"/>
            </a:endParaRPr>
          </a:p>
          <a:p>
            <a:r>
              <a:rPr lang="en-AU" dirty="0">
                <a:sym typeface="Wingdings"/>
              </a:rPr>
              <a:t>Arterial pH &lt;7.3</a:t>
            </a:r>
          </a:p>
          <a:p>
            <a:r>
              <a:rPr lang="en-AU" dirty="0">
                <a:sym typeface="Wingdings"/>
              </a:rPr>
              <a:t>Ketones present in urine</a:t>
            </a:r>
          </a:p>
          <a:p>
            <a:r>
              <a:rPr lang="en-AU" dirty="0">
                <a:sym typeface="Wingdings"/>
              </a:rPr>
              <a:t>Ketones present in </a:t>
            </a:r>
            <a:r>
              <a:rPr lang="en-AU" dirty="0" smtClean="0">
                <a:sym typeface="Wingdings"/>
              </a:rPr>
              <a:t>serum</a:t>
            </a:r>
          </a:p>
          <a:p>
            <a:r>
              <a:rPr lang="en-US" dirty="0" smtClean="0">
                <a:sym typeface="Wingdings"/>
              </a:rPr>
              <a:t>Plus clinical symptoms and presence of diabetes (may be undiagnosed)</a:t>
            </a:r>
            <a:endParaRPr lang="en-AU" dirty="0">
              <a:sym typeface="Wingdings"/>
            </a:endParaRPr>
          </a:p>
          <a:p>
            <a:endParaRPr lang="en-AU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576980"/>
            <a:ext cx="4709932" cy="5879369"/>
          </a:xfrm>
        </p:spPr>
      </p:pic>
    </p:spTree>
    <p:extLst>
      <p:ext uri="{BB962C8B-B14F-4D97-AF65-F5344CB8AC3E}">
        <p14:creationId xmlns:p14="http://schemas.microsoft.com/office/powerpoint/2010/main" val="23290854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of DKA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Fluid replacement  - normally isotonic saline</a:t>
            </a:r>
          </a:p>
          <a:p>
            <a:r>
              <a:rPr lang="en-US" dirty="0" smtClean="0"/>
              <a:t>IV insulin therapy</a:t>
            </a:r>
          </a:p>
          <a:p>
            <a:pPr lvl="1"/>
            <a:r>
              <a:rPr lang="en-US" dirty="0" smtClean="0"/>
              <a:t>Monitor blood glucose levels</a:t>
            </a:r>
          </a:p>
          <a:p>
            <a:r>
              <a:rPr lang="en-US" dirty="0" smtClean="0"/>
              <a:t>IV potassium infusion if K</a:t>
            </a:r>
            <a:r>
              <a:rPr lang="en-US" baseline="30000" dirty="0" smtClean="0"/>
              <a:t>+</a:t>
            </a:r>
            <a:r>
              <a:rPr lang="en-US" dirty="0" smtClean="0"/>
              <a:t> is low</a:t>
            </a:r>
          </a:p>
          <a:p>
            <a:r>
              <a:rPr lang="en-US" dirty="0" smtClean="0"/>
              <a:t>Continue with patients usual long acting insulin</a:t>
            </a:r>
          </a:p>
          <a:p>
            <a:pPr lvl="1"/>
            <a:r>
              <a:rPr lang="en-US" dirty="0" smtClean="0"/>
              <a:t>(if on a continuous ambulatory insulin pump – remove it)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Then</a:t>
            </a:r>
          </a:p>
          <a:p>
            <a:r>
              <a:rPr lang="en-US" dirty="0" smtClean="0"/>
              <a:t>Continued fluid therapy</a:t>
            </a:r>
          </a:p>
          <a:p>
            <a:r>
              <a:rPr lang="en-US" dirty="0" smtClean="0"/>
              <a:t>When BGL decreases continue with IV insulin + glucose </a:t>
            </a:r>
          </a:p>
          <a:p>
            <a:pPr lvl="1"/>
            <a:r>
              <a:rPr lang="en-US" dirty="0" smtClean="0"/>
              <a:t>Glucose stimulates pancreatic insulin secretion</a:t>
            </a:r>
          </a:p>
          <a:p>
            <a:pPr lvl="1"/>
            <a:r>
              <a:rPr lang="en-US" dirty="0" smtClean="0"/>
              <a:t>?to protect against </a:t>
            </a:r>
            <a:r>
              <a:rPr lang="en-US" dirty="0" err="1" smtClean="0"/>
              <a:t>hypoglycaemia</a:t>
            </a:r>
            <a:endParaRPr lang="en-US" dirty="0"/>
          </a:p>
          <a:p>
            <a:pPr lvl="1"/>
            <a:r>
              <a:rPr lang="en-US" dirty="0" smtClean="0"/>
              <a:t>? Protect against </a:t>
            </a:r>
            <a:r>
              <a:rPr lang="en-US" dirty="0" err="1" smtClean="0"/>
              <a:t>hyperkalaemia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373064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- DKA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Occurs when there is an absolute or relative insulin deficiency</a:t>
            </a:r>
          </a:p>
          <a:p>
            <a:r>
              <a:rPr lang="en-US" dirty="0" smtClean="0"/>
              <a:t>Switch to lipolysis </a:t>
            </a:r>
            <a:r>
              <a:rPr lang="en-US" dirty="0" smtClean="0">
                <a:sym typeface="Wingdings" panose="05000000000000000000" pitchFamily="2" charset="2"/>
              </a:rPr>
              <a:t> gluconeogenesis to produce glucose in cell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Byproduct </a:t>
            </a:r>
            <a:r>
              <a:rPr lang="en-US" smtClean="0">
                <a:sym typeface="Wingdings" panose="05000000000000000000" pitchFamily="2" charset="2"/>
              </a:rPr>
              <a:t>is ketones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Characterised</a:t>
            </a:r>
            <a:r>
              <a:rPr lang="en-US" dirty="0"/>
              <a:t> by 	</a:t>
            </a:r>
          </a:p>
          <a:p>
            <a:pPr lvl="1"/>
            <a:r>
              <a:rPr lang="en-US" dirty="0"/>
              <a:t>Hyperglycaemia</a:t>
            </a:r>
          </a:p>
          <a:p>
            <a:pPr lvl="1"/>
            <a:r>
              <a:rPr lang="en-US" dirty="0"/>
              <a:t>Acidemia</a:t>
            </a:r>
          </a:p>
          <a:p>
            <a:pPr lvl="1"/>
            <a:r>
              <a:rPr lang="en-US" dirty="0"/>
              <a:t>Elevated ketone</a:t>
            </a:r>
            <a:endParaRPr lang="en-AU" dirty="0"/>
          </a:p>
          <a:p>
            <a:r>
              <a:rPr lang="en-US" dirty="0"/>
              <a:t>Symptoms</a:t>
            </a:r>
          </a:p>
          <a:p>
            <a:pPr lvl="1"/>
            <a:r>
              <a:rPr lang="en-US" dirty="0"/>
              <a:t>Dehydration, confusion, drowsiness, polyuria, polydipsia, </a:t>
            </a:r>
            <a:r>
              <a:rPr lang="en-US" dirty="0" err="1"/>
              <a:t>dec</a:t>
            </a:r>
            <a:r>
              <a:rPr lang="en-US" dirty="0"/>
              <a:t> LOC, </a:t>
            </a:r>
            <a:r>
              <a:rPr lang="en-US" dirty="0" err="1"/>
              <a:t>tachyapnoea</a:t>
            </a:r>
            <a:r>
              <a:rPr lang="en-US" dirty="0"/>
              <a:t>, ketone breath, foul smelling urine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275956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0218821" cy="4351338"/>
          </a:xfrm>
        </p:spPr>
        <p:txBody>
          <a:bodyPr/>
          <a:lstStyle/>
          <a:p>
            <a:endParaRPr lang="en-US" smtClean="0"/>
          </a:p>
          <a:p>
            <a:r>
              <a:rPr lang="en-US" smtClean="0"/>
              <a:t>Hyperosmolar </a:t>
            </a:r>
            <a:r>
              <a:rPr lang="en-US" dirty="0"/>
              <a:t>Hyperglycaemic State (HHS)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52183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Be able to</a:t>
            </a:r>
            <a:r>
              <a:rPr lang="en-US" dirty="0" smtClean="0"/>
              <a:t>:</a:t>
            </a:r>
          </a:p>
          <a:p>
            <a:r>
              <a:rPr lang="en-US" dirty="0" smtClean="0"/>
              <a:t>Describe the condition of DKA</a:t>
            </a:r>
          </a:p>
          <a:p>
            <a:r>
              <a:rPr lang="en-US" dirty="0" smtClean="0"/>
              <a:t>Describe the change in insulin and counter regulatory hormones in DKA</a:t>
            </a:r>
          </a:p>
          <a:p>
            <a:r>
              <a:rPr lang="en-US" dirty="0" smtClean="0"/>
              <a:t>Relate the symptoms of DKA to patient presentation</a:t>
            </a:r>
          </a:p>
          <a:p>
            <a:r>
              <a:rPr lang="en-US" dirty="0"/>
              <a:t>Relate the pathophysiology of DKA to diabetes and the triad of presenting </a:t>
            </a:r>
            <a:r>
              <a:rPr lang="en-US" dirty="0" smtClean="0"/>
              <a:t>symptoms</a:t>
            </a:r>
          </a:p>
          <a:p>
            <a:r>
              <a:rPr lang="en-US" dirty="0" smtClean="0"/>
              <a:t>Describe the basic approach to the emergency management of DKA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58731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2879" y="546653"/>
            <a:ext cx="10058400" cy="5426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7607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Revision - most </a:t>
            </a:r>
            <a:r>
              <a:rPr lang="en-US" dirty="0"/>
              <a:t>common types of diabetes</a:t>
            </a:r>
            <a:endParaRPr lang="en-AU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FA191-AB49-4E69-A0E7-6991BB3A91AD}" type="slidenum">
              <a:rPr lang="en-AU" smtClean="0"/>
              <a:pPr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94788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Acute complications of diabetes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Diabetic ketoacidosis</a:t>
            </a:r>
          </a:p>
          <a:p>
            <a:endParaRPr lang="en-US" dirty="0"/>
          </a:p>
          <a:p>
            <a:r>
              <a:rPr lang="en-US" dirty="0" smtClean="0"/>
              <a:t>Hyperosmolar hyperglycemic state (HHS)</a:t>
            </a:r>
          </a:p>
          <a:p>
            <a:endParaRPr lang="en-US" dirty="0"/>
          </a:p>
          <a:p>
            <a:r>
              <a:rPr lang="en-US" dirty="0" smtClean="0"/>
              <a:t>Hypoglycemia 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/>
              <a:t>G</a:t>
            </a:r>
            <a:r>
              <a:rPr lang="en-US" dirty="0" err="1" smtClean="0"/>
              <a:t>lycaemic</a:t>
            </a:r>
            <a:r>
              <a:rPr lang="en-US" dirty="0" smtClean="0"/>
              <a:t> emergencies</a:t>
            </a:r>
            <a:endParaRPr lang="en-A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7900" y="3581399"/>
            <a:ext cx="4640231" cy="132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38225" y="5295900"/>
            <a:ext cx="10487025" cy="120032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Caused by: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Changes / inadequate nutrition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Inactivity / over activity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Improper use of </a:t>
            </a:r>
            <a:r>
              <a:rPr lang="en-US" dirty="0" err="1" smtClean="0"/>
              <a:t>hypoglycaemic</a:t>
            </a:r>
            <a:r>
              <a:rPr lang="en-US" dirty="0" smtClean="0"/>
              <a:t> medications</a:t>
            </a:r>
            <a:endParaRPr lang="en-AU" dirty="0"/>
          </a:p>
        </p:txBody>
      </p:sp>
      <p:sp>
        <p:nvSpPr>
          <p:cNvPr id="7" name="TextBox 6"/>
          <p:cNvSpPr txBox="1"/>
          <p:nvPr/>
        </p:nvSpPr>
        <p:spPr>
          <a:xfrm>
            <a:off x="6088402" y="5448300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Or a combination of these</a:t>
            </a:r>
            <a:endParaRPr lang="en-AU" dirty="0"/>
          </a:p>
        </p:txBody>
      </p:sp>
      <p:sp>
        <p:nvSpPr>
          <p:cNvPr id="8" name="Right Brace 7"/>
          <p:cNvSpPr/>
          <p:nvPr/>
        </p:nvSpPr>
        <p:spPr>
          <a:xfrm>
            <a:off x="5521608" y="5376862"/>
            <a:ext cx="342900" cy="1038404"/>
          </a:xfrm>
          <a:prstGeom prst="rightBrac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5900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Acute complications of diabetes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Hyperglycaemic Emergency</a:t>
            </a:r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 smtClean="0"/>
              <a:t>D</a:t>
            </a:r>
            <a:r>
              <a:rPr lang="en-US" dirty="0" smtClean="0"/>
              <a:t>iabetic </a:t>
            </a:r>
            <a:r>
              <a:rPr lang="en-US" b="1" dirty="0" smtClean="0"/>
              <a:t>K</a:t>
            </a:r>
            <a:r>
              <a:rPr lang="en-US" dirty="0" smtClean="0"/>
              <a:t>eto</a:t>
            </a:r>
            <a:r>
              <a:rPr lang="en-US" b="1" dirty="0" smtClean="0"/>
              <a:t>a</a:t>
            </a:r>
            <a:r>
              <a:rPr lang="en-US" dirty="0" smtClean="0"/>
              <a:t>cidosis (DKA)</a:t>
            </a:r>
          </a:p>
          <a:p>
            <a:r>
              <a:rPr lang="en-US" b="1" dirty="0" smtClean="0"/>
              <a:t>H</a:t>
            </a:r>
            <a:r>
              <a:rPr lang="en-US" dirty="0" smtClean="0"/>
              <a:t>yperosmolar </a:t>
            </a:r>
            <a:r>
              <a:rPr lang="en-US" b="1" dirty="0" smtClean="0"/>
              <a:t>H</a:t>
            </a:r>
            <a:r>
              <a:rPr lang="en-US" dirty="0" smtClean="0"/>
              <a:t>yperglycaemic State (HHS)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Hypoglycaemic Emergency</a:t>
            </a:r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Hypoglycaemia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Hypoglycaemic coma</a:t>
            </a:r>
            <a:endParaRPr lang="en-AU" dirty="0"/>
          </a:p>
        </p:txBody>
      </p:sp>
      <p:sp>
        <p:nvSpPr>
          <p:cNvPr id="7" name="TextBox 6"/>
          <p:cNvSpPr txBox="1"/>
          <p:nvPr/>
        </p:nvSpPr>
        <p:spPr>
          <a:xfrm>
            <a:off x="525463" y="4067175"/>
            <a:ext cx="5157787" cy="2585323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Symptoms of acute </a:t>
            </a:r>
            <a:r>
              <a:rPr lang="en-US" b="1" dirty="0" smtClean="0"/>
              <a:t>hyperglycaemia</a:t>
            </a:r>
            <a:r>
              <a:rPr lang="en-US" dirty="0" smtClean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Polydipsia – excessive thirst of drinking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Polyphagia – extreme hunter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Polyuria – excessive urine production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Metabolic issues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Hydration issues</a:t>
            </a:r>
            <a:endParaRPr lang="en-AU" dirty="0"/>
          </a:p>
          <a:p>
            <a:endParaRPr lang="en-US" dirty="0" smtClean="0"/>
          </a:p>
          <a:p>
            <a:endParaRPr lang="en-US" dirty="0"/>
          </a:p>
          <a:p>
            <a:endParaRPr lang="en-AU" dirty="0"/>
          </a:p>
        </p:txBody>
      </p:sp>
      <p:sp>
        <p:nvSpPr>
          <p:cNvPr id="8" name="TextBox 7"/>
          <p:cNvSpPr txBox="1"/>
          <p:nvPr/>
        </p:nvSpPr>
        <p:spPr>
          <a:xfrm>
            <a:off x="6372226" y="4067175"/>
            <a:ext cx="5157787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Symptoms of acute </a:t>
            </a:r>
            <a:r>
              <a:rPr lang="en-US" b="1" dirty="0" err="1" smtClean="0"/>
              <a:t>hypoglycaemia</a:t>
            </a:r>
            <a:endParaRPr lang="en-A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372226" y="4360307"/>
            <a:ext cx="2609849" cy="230832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/>
              <a:t>Pale skin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/>
              <a:t>Sweating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/>
              <a:t>Shaking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/>
              <a:t>Palpitations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 smtClean="0"/>
              <a:t>Anxiety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Hunger</a:t>
            </a:r>
          </a:p>
          <a:p>
            <a:endParaRPr lang="en-AU" dirty="0"/>
          </a:p>
          <a:p>
            <a:endParaRPr lang="en-AU" dirty="0"/>
          </a:p>
        </p:txBody>
      </p:sp>
      <p:sp>
        <p:nvSpPr>
          <p:cNvPr id="10" name="TextBox 9"/>
          <p:cNvSpPr txBox="1"/>
          <p:nvPr/>
        </p:nvSpPr>
        <p:spPr>
          <a:xfrm>
            <a:off x="8920164" y="4360307"/>
            <a:ext cx="2609849" cy="230832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 smtClean="0"/>
              <a:t>Drop </a:t>
            </a:r>
            <a:r>
              <a:rPr lang="en-AU" dirty="0"/>
              <a:t>in intellectual function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/>
              <a:t>Confusion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/>
              <a:t>Inappropriate behaviour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/>
              <a:t>Coma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/>
              <a:t>Seizure</a:t>
            </a:r>
          </a:p>
          <a:p>
            <a:endParaRPr lang="en-AU" dirty="0"/>
          </a:p>
        </p:txBody>
      </p:sp>
      <p:sp>
        <p:nvSpPr>
          <p:cNvPr id="11" name="Rectangle 10"/>
          <p:cNvSpPr/>
          <p:nvPr/>
        </p:nvSpPr>
        <p:spPr>
          <a:xfrm>
            <a:off x="3781146" y="6097915"/>
            <a:ext cx="187904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High BGL</a:t>
            </a:r>
            <a:endParaRPr lang="en-US" sz="3600" b="0" cap="none" spc="0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329084" y="6084281"/>
            <a:ext cx="179228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Low BGL</a:t>
            </a:r>
            <a:endParaRPr lang="en-US" sz="3600" b="0" cap="none" spc="0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7660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033994" y="2527496"/>
            <a:ext cx="8124019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Diabetic </a:t>
            </a:r>
            <a:r>
              <a:rPr lang="en-US" sz="7200" b="0" cap="none" spc="0" dirty="0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Keto</a:t>
            </a:r>
            <a:r>
              <a:rPr lang="en-US" sz="7200" b="0" cap="none" spc="0" dirty="0" smtClean="0">
                <a:ln w="0"/>
                <a:solidFill>
                  <a:srgbClr val="00B050"/>
                </a:solidFill>
                <a:effectLst>
                  <a:reflection blurRad="6350" stA="53000" endA="300" endPos="35500" dir="5400000" sy="-90000" algn="bl" rotWithShape="0"/>
                </a:effectLst>
              </a:rPr>
              <a:t>acidosis</a:t>
            </a:r>
            <a:endParaRPr lang="en-US" sz="7200" b="0" cap="none" spc="0" dirty="0">
              <a:ln w="0"/>
              <a:solidFill>
                <a:srgbClr val="00B050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222339" y="3773346"/>
            <a:ext cx="2858947" cy="11574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2604304" y="3774125"/>
            <a:ext cx="11574" cy="763151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178233" y="3784920"/>
            <a:ext cx="2858947" cy="11574"/>
          </a:xfrm>
          <a:prstGeom prst="line">
            <a:avLst/>
          </a:prstGeom>
          <a:ln w="222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7560198" y="3785699"/>
            <a:ext cx="11574" cy="763151"/>
          </a:xfrm>
          <a:prstGeom prst="line">
            <a:avLst/>
          </a:prstGeom>
          <a:ln w="222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463251" y="2644812"/>
            <a:ext cx="1551007" cy="1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6090213" y="1881661"/>
            <a:ext cx="11574" cy="763151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19920" y="4734044"/>
            <a:ext cx="506971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Complication of diabetes – usually Type-1 DM</a:t>
            </a:r>
          </a:p>
          <a:p>
            <a:r>
              <a:rPr lang="en-US" sz="2000" b="1" dirty="0" smtClean="0"/>
              <a:t>Almost always presents with hyperglycaemia </a:t>
            </a:r>
          </a:p>
          <a:p>
            <a:r>
              <a:rPr lang="en-US" sz="2000" b="1" dirty="0" smtClean="0"/>
              <a:t>(14 </a:t>
            </a:r>
            <a:r>
              <a:rPr lang="en-US" sz="2000" b="1" dirty="0" err="1" smtClean="0"/>
              <a:t>mmol</a:t>
            </a:r>
            <a:r>
              <a:rPr lang="en-US" sz="2000" b="1" dirty="0" smtClean="0"/>
              <a:t>/l or higher)</a:t>
            </a:r>
          </a:p>
          <a:p>
            <a:endParaRPr lang="en-AU" dirty="0"/>
          </a:p>
        </p:txBody>
      </p:sp>
      <p:sp>
        <p:nvSpPr>
          <p:cNvPr id="17" name="TextBox 16"/>
          <p:cNvSpPr txBox="1"/>
          <p:nvPr/>
        </p:nvSpPr>
        <p:spPr>
          <a:xfrm>
            <a:off x="7139652" y="4560424"/>
            <a:ext cx="421414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Ketones production lowers blood pH</a:t>
            </a:r>
          </a:p>
          <a:p>
            <a:r>
              <a:rPr lang="en-US" sz="2000" b="1" dirty="0" smtClean="0"/>
              <a:t>Arterial </a:t>
            </a:r>
            <a:r>
              <a:rPr lang="en-US" sz="2000" b="1" dirty="0"/>
              <a:t>pH is usually 7.3 or less</a:t>
            </a:r>
          </a:p>
          <a:p>
            <a:endParaRPr lang="en-AU" dirty="0"/>
          </a:p>
        </p:txBody>
      </p:sp>
      <p:sp>
        <p:nvSpPr>
          <p:cNvPr id="18" name="TextBox 17"/>
          <p:cNvSpPr txBox="1"/>
          <p:nvPr/>
        </p:nvSpPr>
        <p:spPr>
          <a:xfrm>
            <a:off x="4849792" y="1013818"/>
            <a:ext cx="518738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Ketones present in blood and </a:t>
            </a:r>
            <a:r>
              <a:rPr lang="en-US" sz="2000" b="1" dirty="0" smtClean="0"/>
              <a:t>urine</a:t>
            </a:r>
          </a:p>
          <a:p>
            <a:r>
              <a:rPr lang="en-US" sz="2000" b="1" dirty="0" smtClean="0"/>
              <a:t>Ketone </a:t>
            </a:r>
            <a:r>
              <a:rPr lang="en-US" sz="2000" b="1" dirty="0"/>
              <a:t>product of lipid metabolism for energy</a:t>
            </a:r>
          </a:p>
          <a:p>
            <a:endParaRPr lang="en-AU" dirty="0"/>
          </a:p>
        </p:txBody>
      </p:sp>
      <p:sp>
        <p:nvSpPr>
          <p:cNvPr id="19" name="TextBox 18"/>
          <p:cNvSpPr txBox="1"/>
          <p:nvPr/>
        </p:nvSpPr>
        <p:spPr>
          <a:xfrm>
            <a:off x="441767" y="418264"/>
            <a:ext cx="3495554" cy="1815882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DKA triad</a:t>
            </a:r>
          </a:p>
          <a:p>
            <a:pPr marL="800100" lvl="1" indent="-342900">
              <a:buAutoNum type="arabicPeriod"/>
            </a:pPr>
            <a:r>
              <a:rPr lang="en-US" sz="2800" dirty="0" smtClean="0">
                <a:solidFill>
                  <a:schemeClr val="bg1"/>
                </a:solidFill>
              </a:rPr>
              <a:t>Hyperglycaemia</a:t>
            </a:r>
            <a:endParaRPr lang="en-US" sz="2800" dirty="0" smtClean="0">
              <a:solidFill>
                <a:schemeClr val="bg1"/>
              </a:solidFill>
            </a:endParaRPr>
          </a:p>
          <a:p>
            <a:pPr marL="800100" lvl="1" indent="-342900">
              <a:buAutoNum type="arabicPeriod"/>
            </a:pPr>
            <a:r>
              <a:rPr lang="en-US" sz="2800" dirty="0" smtClean="0">
                <a:solidFill>
                  <a:schemeClr val="bg1"/>
                </a:solidFill>
              </a:rPr>
              <a:t>Ketonemia</a:t>
            </a:r>
          </a:p>
          <a:p>
            <a:pPr marL="800100" lvl="1" indent="-342900">
              <a:buAutoNum type="arabicPeriod"/>
            </a:pPr>
            <a:r>
              <a:rPr lang="en-US" sz="2800" dirty="0" smtClean="0">
                <a:solidFill>
                  <a:schemeClr val="bg1"/>
                </a:solidFill>
              </a:rPr>
              <a:t>Acidemia</a:t>
            </a:r>
          </a:p>
        </p:txBody>
      </p:sp>
    </p:spTree>
    <p:extLst>
      <p:ext uri="{BB962C8B-B14F-4D97-AF65-F5344CB8AC3E}">
        <p14:creationId xmlns:p14="http://schemas.microsoft.com/office/powerpoint/2010/main" val="286280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Diabetic Ketoacidosis</a:t>
            </a:r>
            <a:endParaRPr lang="en-AU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353300" y="416068"/>
            <a:ext cx="4412802" cy="281911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300" y="3514549"/>
            <a:ext cx="4412802" cy="320815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6375" y="1546257"/>
            <a:ext cx="4058110" cy="337784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057274" y="5118628"/>
            <a:ext cx="545782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1.4 x higher in females</a:t>
            </a:r>
          </a:p>
          <a:p>
            <a:r>
              <a:rPr lang="en-US" sz="2000" dirty="0" smtClean="0"/>
              <a:t>1.5 x higher in outer regional to remote areas</a:t>
            </a:r>
          </a:p>
          <a:p>
            <a:r>
              <a:rPr lang="en-US" sz="2000" dirty="0" smtClean="0"/>
              <a:t>2.4 x higher in lowest SES groups</a:t>
            </a:r>
          </a:p>
          <a:p>
            <a:r>
              <a:rPr lang="en-US" sz="2000" dirty="0">
                <a:solidFill>
                  <a:srgbClr val="FF0000"/>
                </a:solidFill>
              </a:rPr>
              <a:t>192/1000 (F)</a:t>
            </a:r>
            <a:r>
              <a:rPr lang="en-US" sz="2000" dirty="0"/>
              <a:t> ---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138/1000 (M)</a:t>
            </a:r>
            <a:r>
              <a:rPr lang="en-US" sz="2000" dirty="0"/>
              <a:t> with T-1 diabetes</a:t>
            </a:r>
          </a:p>
          <a:p>
            <a:endParaRPr lang="en-AU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104775" y="1763"/>
            <a:ext cx="632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Figures taken </a:t>
            </a:r>
            <a:r>
              <a:rPr lang="en-US" sz="1200" dirty="0" smtClean="0"/>
              <a:t>from AIHW Diabetic Ketoacidosis among children and young people with type 1 diabetes </a:t>
            </a:r>
            <a:r>
              <a:rPr lang="en-US" sz="1200" dirty="0">
                <a:hlinkClick r:id="rId5"/>
              </a:rPr>
              <a:t>https://www.aihw.gov.au/getmedia/16775f2c-595a-4c94-af26-a7680f316b94/20443.pdf.aspx?inline=true#:~:</a:t>
            </a:r>
            <a:r>
              <a:rPr lang="en-US" sz="1200" dirty="0" smtClean="0">
                <a:hlinkClick r:id="rId5"/>
              </a:rPr>
              <a:t>text=The%20number%20of%20hospitalisations%20for,population%20with%20type%201%20diabetes</a:t>
            </a:r>
            <a:r>
              <a:rPr lang="en-US" sz="1200" dirty="0" smtClean="0"/>
              <a:t> .</a:t>
            </a:r>
            <a:endParaRPr lang="en-AU" sz="1200" dirty="0"/>
          </a:p>
        </p:txBody>
      </p:sp>
    </p:spTree>
    <p:extLst>
      <p:ext uri="{BB962C8B-B14F-4D97-AF65-F5344CB8AC3E}">
        <p14:creationId xmlns:p14="http://schemas.microsoft.com/office/powerpoint/2010/main" val="2484759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Diabetic Ketoacidosis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Medical emergency</a:t>
            </a:r>
          </a:p>
          <a:p>
            <a:r>
              <a:rPr lang="en-US" dirty="0"/>
              <a:t>Absolute </a:t>
            </a:r>
            <a:r>
              <a:rPr lang="en-US" dirty="0" smtClean="0"/>
              <a:t>(or relative?) </a:t>
            </a:r>
            <a:r>
              <a:rPr lang="en-US" dirty="0"/>
              <a:t>insulin deficiency</a:t>
            </a:r>
          </a:p>
          <a:p>
            <a:r>
              <a:rPr lang="en-US" dirty="0" smtClean="0"/>
              <a:t>Problem in T-1 DM mostly</a:t>
            </a:r>
            <a:endParaRPr lang="en-US" dirty="0" smtClean="0"/>
          </a:p>
          <a:p>
            <a:pPr lvl="1"/>
            <a:r>
              <a:rPr lang="en-US" dirty="0" smtClean="0"/>
              <a:t>Can also occur with </a:t>
            </a:r>
            <a:r>
              <a:rPr lang="en-US" dirty="0"/>
              <a:t>sodium-glucose co-transporter 2 (SGLT2) inhibitors</a:t>
            </a:r>
          </a:p>
          <a:p>
            <a:r>
              <a:rPr lang="en-US" dirty="0"/>
              <a:t>Potential for morbidity (T1D)  </a:t>
            </a:r>
            <a:r>
              <a:rPr lang="en-US" dirty="0" smtClean="0"/>
              <a:t>rate around 10%</a:t>
            </a:r>
            <a:endParaRPr lang="en-US" dirty="0"/>
          </a:p>
          <a:p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Associated with an  increase in insulin counter-regulatory hormones </a:t>
            </a:r>
          </a:p>
          <a:p>
            <a:pPr lvl="1"/>
            <a:r>
              <a:rPr lang="en-US" dirty="0">
                <a:sym typeface="Wingdings"/>
              </a:rPr>
              <a:t> </a:t>
            </a:r>
            <a:r>
              <a:rPr lang="en-US" dirty="0" err="1">
                <a:sym typeface="Wingdings"/>
              </a:rPr>
              <a:t>catecholamines</a:t>
            </a:r>
            <a:endParaRPr lang="en-US" dirty="0">
              <a:sym typeface="Wingdings"/>
            </a:endParaRPr>
          </a:p>
          <a:p>
            <a:pPr lvl="1"/>
            <a:r>
              <a:rPr lang="en-US" dirty="0">
                <a:sym typeface="Wingdings"/>
              </a:rPr>
              <a:t> cortisol</a:t>
            </a:r>
          </a:p>
          <a:p>
            <a:pPr lvl="1"/>
            <a:r>
              <a:rPr lang="en-US" dirty="0">
                <a:sym typeface="Wingdings"/>
              </a:rPr>
              <a:t> glucagon</a:t>
            </a:r>
          </a:p>
          <a:p>
            <a:pPr lvl="1"/>
            <a:r>
              <a:rPr lang="en-US" dirty="0">
                <a:sym typeface="Wingdings"/>
              </a:rPr>
              <a:t> growth hormone</a:t>
            </a:r>
            <a:endParaRPr lang="en-US" dirty="0"/>
          </a:p>
          <a:p>
            <a:endParaRPr lang="en-AU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105150" y="2943225"/>
            <a:ext cx="316230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lus 6"/>
          <p:cNvSpPr/>
          <p:nvPr/>
        </p:nvSpPr>
        <p:spPr>
          <a:xfrm>
            <a:off x="5543550" y="2171700"/>
            <a:ext cx="628650" cy="771525"/>
          </a:xfrm>
          <a:prstGeom prst="mathPlus">
            <a:avLst/>
          </a:prstGeom>
          <a:solidFill>
            <a:srgbClr val="FFC000">
              <a:alpha val="62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0180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4F3980C4A4194E8E85496EB0168827" ma:contentTypeVersion="13" ma:contentTypeDescription="Create a new document." ma:contentTypeScope="" ma:versionID="6a3ddc6da40ec2a7e8aed2fe750ed6e3">
  <xsd:schema xmlns:xsd="http://www.w3.org/2001/XMLSchema" xmlns:xs="http://www.w3.org/2001/XMLSchema" xmlns:p="http://schemas.microsoft.com/office/2006/metadata/properties" xmlns:ns3="e2c7b5f6-78cd-4269-bae5-6665e666fc46" xmlns:ns4="f9c8d4ca-78b6-4c6c-9b82-54060e39b7f4" targetNamespace="http://schemas.microsoft.com/office/2006/metadata/properties" ma:root="true" ma:fieldsID="4f0cdefab43738ca769154c0b7f22b5e" ns3:_="" ns4:_="">
    <xsd:import namespace="e2c7b5f6-78cd-4269-bae5-6665e666fc46"/>
    <xsd:import namespace="f9c8d4ca-78b6-4c6c-9b82-54060e39b7f4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c7b5f6-78cd-4269-bae5-6665e666fc4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c8d4ca-78b6-4c6c-9b82-54060e39b7f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891BB67-FCF4-458C-ADC4-69915E97288B}">
  <ds:schemaRefs>
    <ds:schemaRef ds:uri="f9c8d4ca-78b6-4c6c-9b82-54060e39b7f4"/>
    <ds:schemaRef ds:uri="e2c7b5f6-78cd-4269-bae5-6665e666fc46"/>
    <ds:schemaRef ds:uri="http://purl.org/dc/elements/1.1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F17BC9F-A2C6-443A-AC9A-CE79D5F413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2c7b5f6-78cd-4269-bae5-6665e666fc46"/>
    <ds:schemaRef ds:uri="f9c8d4ca-78b6-4c6c-9b82-54060e39b7f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1350428-8A5F-4A65-BE4B-65F6230BAEC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11806</TotalTime>
  <Words>632</Words>
  <Application>Microsoft Office PowerPoint</Application>
  <PresentationFormat>Widescreen</PresentationFormat>
  <Paragraphs>159</Paragraphs>
  <Slides>15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Wingdings</vt:lpstr>
      <vt:lpstr>Office Theme</vt:lpstr>
      <vt:lpstr>Acute and chronic complications of diabetes - DKA</vt:lpstr>
      <vt:lpstr>Learning outcomes</vt:lpstr>
      <vt:lpstr>PowerPoint Presentation</vt:lpstr>
      <vt:lpstr>Revision - most common types of diabetes</vt:lpstr>
      <vt:lpstr>Acute complications of diabetes</vt:lpstr>
      <vt:lpstr>Acute complications of diabetes</vt:lpstr>
      <vt:lpstr>PowerPoint Presentation</vt:lpstr>
      <vt:lpstr>Diabetic Ketoacidosis</vt:lpstr>
      <vt:lpstr>Diabetic Ketoacidosis</vt:lpstr>
      <vt:lpstr>Diabetic Ketoacidosis</vt:lpstr>
      <vt:lpstr>Pathogenesis and pathophysiology of DKA</vt:lpstr>
      <vt:lpstr>Diagnosis of DKA</vt:lpstr>
      <vt:lpstr>Management of DKA</vt:lpstr>
      <vt:lpstr>Summary - DKA</vt:lpstr>
      <vt:lpstr>Next</vt:lpstr>
    </vt:vector>
  </TitlesOfParts>
  <Company>James Cook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Drugs that affect cholinergic transmission</dc:title>
  <dc:creator>Smithson, John</dc:creator>
  <cp:lastModifiedBy>Smithson, John</cp:lastModifiedBy>
  <cp:revision>478</cp:revision>
  <cp:lastPrinted>2020-08-07T03:46:25Z</cp:lastPrinted>
  <dcterms:created xsi:type="dcterms:W3CDTF">2019-12-16T05:03:29Z</dcterms:created>
  <dcterms:modified xsi:type="dcterms:W3CDTF">2021-03-03T01:10:32Z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0x010100F24F3980C4A4194E8E85496EB0168827</vt:lpwstr>
  </property>
</Properties>
</file>