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326" r:id="rId7"/>
    <p:sldId id="330" r:id="rId8"/>
    <p:sldId id="338" r:id="rId9"/>
    <p:sldId id="340" r:id="rId10"/>
    <p:sldId id="332" r:id="rId11"/>
    <p:sldId id="341" r:id="rId12"/>
    <p:sldId id="339" r:id="rId13"/>
    <p:sldId id="336" r:id="rId14"/>
    <p:sldId id="337" r:id="rId1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EFA8038-2E2F-48E9-B326-DAEBF2D4E8FF}">
          <p14:sldIdLst>
            <p14:sldId id="256"/>
            <p14:sldId id="257"/>
            <p14:sldId id="326"/>
            <p14:sldId id="330"/>
            <p14:sldId id="338"/>
            <p14:sldId id="340"/>
            <p14:sldId id="332"/>
            <p14:sldId id="341"/>
            <p14:sldId id="339"/>
            <p14:sldId id="336"/>
            <p14:sldId id="33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mithson, John" initials="SJ" lastIdx="2" clrIdx="0">
    <p:extLst>
      <p:ext uri="{19B8F6BF-5375-455C-9EA6-DF929625EA0E}">
        <p15:presenceInfo xmlns:p15="http://schemas.microsoft.com/office/powerpoint/2012/main" userId="Smithson, Joh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47" autoAdjust="0"/>
    <p:restoredTop sz="77304" autoAdjust="0"/>
  </p:normalViewPr>
  <p:slideViewPr>
    <p:cSldViewPr snapToGrid="0">
      <p:cViewPr varScale="1">
        <p:scale>
          <a:sx n="101" d="100"/>
          <a:sy n="101" d="100"/>
        </p:scale>
        <p:origin x="64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17B61-A39A-45C1-AEA4-40AE5B195536}" type="datetimeFigureOut">
              <a:rPr lang="en-AU" smtClean="0"/>
              <a:t>28/02/2021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17A70-513E-4B9B-9C7D-05683AE0EB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2749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2EB5E-6D7F-42BF-A015-09E360571FF0}" type="datetimeFigureOut">
              <a:rPr lang="en-AU" smtClean="0"/>
              <a:t>28/02/2021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2AC20-447E-437A-A29D-26F01BDD6D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9791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2AC20-447E-437A-A29D-26F01BDD6D79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0051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2AC20-447E-437A-A29D-26F01BDD6D79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5638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36A5-2151-4F8B-A30C-233299DD6034}" type="datetimeFigureOut">
              <a:rPr lang="en-AU" smtClean="0"/>
              <a:t>28/02/2021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4971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36A5-2151-4F8B-A30C-233299DD6034}" type="datetimeFigureOut">
              <a:rPr lang="en-AU" smtClean="0"/>
              <a:t>28/02/2021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3913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36A5-2151-4F8B-A30C-233299DD6034}" type="datetimeFigureOut">
              <a:rPr lang="en-AU" smtClean="0"/>
              <a:t>28/02/2021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648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36A5-2151-4F8B-A30C-233299DD6034}" type="datetimeFigureOut">
              <a:rPr lang="en-AU" smtClean="0"/>
              <a:t>28/02/2021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653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36A5-2151-4F8B-A30C-233299DD6034}" type="datetimeFigureOut">
              <a:rPr lang="en-AU" smtClean="0"/>
              <a:t>28/02/2021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1765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36A5-2151-4F8B-A30C-233299DD6034}" type="datetimeFigureOut">
              <a:rPr lang="en-AU" smtClean="0"/>
              <a:t>28/02/2021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6948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36A5-2151-4F8B-A30C-233299DD6034}" type="datetimeFigureOut">
              <a:rPr lang="en-AU" smtClean="0"/>
              <a:t>28/02/2021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2015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36A5-2151-4F8B-A30C-233299DD6034}" type="datetimeFigureOut">
              <a:rPr lang="en-AU" smtClean="0"/>
              <a:t>28/02/2021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425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36A5-2151-4F8B-A30C-233299DD6034}" type="datetimeFigureOut">
              <a:rPr lang="en-AU" smtClean="0"/>
              <a:t>28/02/2021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494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36A5-2151-4F8B-A30C-233299DD6034}" type="datetimeFigureOut">
              <a:rPr lang="en-AU" smtClean="0"/>
              <a:t>28/02/2021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473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36A5-2151-4F8B-A30C-233299DD6034}" type="datetimeFigureOut">
              <a:rPr lang="en-AU" smtClean="0"/>
              <a:t>28/02/2021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717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136A5-2151-4F8B-A30C-233299DD6034}" type="datetimeFigureOut">
              <a:rPr lang="en-AU" smtClean="0"/>
              <a:t>28/02/2021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539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5867" y="1122363"/>
            <a:ext cx="10862733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Acute and chronic complications of diabetes - HHS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Assoc. Prof. John Smithson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5754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- HHS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Occurs when there is a relative insulin deficiency</a:t>
            </a:r>
          </a:p>
          <a:p>
            <a:r>
              <a:rPr lang="en-US" dirty="0" smtClean="0"/>
              <a:t>Super-high BGL causes osmotic diuresis – significant loss of fluid via kidneys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Loss of fluid leads to ECF volume reduction and shock/coma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Rapid correction of </a:t>
            </a:r>
            <a:r>
              <a:rPr lang="en-US" dirty="0" err="1" smtClean="0">
                <a:sym typeface="Wingdings" panose="05000000000000000000" pitchFamily="2" charset="2"/>
              </a:rPr>
              <a:t>hyperglycaemia</a:t>
            </a:r>
            <a:r>
              <a:rPr lang="en-US" dirty="0" smtClean="0">
                <a:sym typeface="Wingdings" panose="05000000000000000000" pitchFamily="2" charset="2"/>
              </a:rPr>
              <a:t> has potential for ECF </a:t>
            </a:r>
            <a:r>
              <a:rPr lang="en-US" dirty="0">
                <a:sym typeface="Wingdings" panose="05000000000000000000" pitchFamily="2" charset="2"/>
              </a:rPr>
              <a:t>volume reduction and shock/coma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Characterised</a:t>
            </a:r>
            <a:r>
              <a:rPr lang="en-US" dirty="0" smtClean="0"/>
              <a:t> by 	</a:t>
            </a:r>
          </a:p>
          <a:p>
            <a:pPr lvl="1"/>
            <a:r>
              <a:rPr lang="en-US" dirty="0" err="1" smtClean="0"/>
              <a:t>Hyperglycaemia</a:t>
            </a:r>
            <a:r>
              <a:rPr lang="en-US" dirty="0" smtClean="0"/>
              <a:t> &gt; 30mmol/L</a:t>
            </a:r>
          </a:p>
          <a:p>
            <a:pPr lvl="1"/>
            <a:r>
              <a:rPr lang="en-US" dirty="0"/>
              <a:t>Marked </a:t>
            </a:r>
            <a:r>
              <a:rPr lang="en-US" dirty="0" err="1"/>
              <a:t>hyperglycaemia</a:t>
            </a:r>
            <a:r>
              <a:rPr lang="en-US" dirty="0"/>
              <a:t> usually &gt; 30 </a:t>
            </a:r>
            <a:r>
              <a:rPr lang="en-US" dirty="0" err="1"/>
              <a:t>mmol</a:t>
            </a:r>
            <a:r>
              <a:rPr lang="en-US" dirty="0"/>
              <a:t>/L</a:t>
            </a:r>
          </a:p>
          <a:p>
            <a:pPr lvl="1"/>
            <a:r>
              <a:rPr lang="en-US" dirty="0" smtClean="0"/>
              <a:t>Dehydration </a:t>
            </a:r>
            <a:endParaRPr lang="en-AU" dirty="0" smtClean="0"/>
          </a:p>
          <a:p>
            <a:r>
              <a:rPr lang="en-US" dirty="0" smtClean="0"/>
              <a:t>Leads to</a:t>
            </a:r>
          </a:p>
          <a:p>
            <a:pPr lvl="1"/>
            <a:r>
              <a:rPr lang="en-US" dirty="0" smtClean="0"/>
              <a:t>Cardiovascular collapse secondary to volume loss</a:t>
            </a:r>
          </a:p>
          <a:p>
            <a:pPr lvl="1"/>
            <a:r>
              <a:rPr lang="en-US" dirty="0" smtClean="0"/>
              <a:t>Shock</a:t>
            </a:r>
          </a:p>
          <a:p>
            <a:pPr lvl="1"/>
            <a:r>
              <a:rPr lang="en-US" dirty="0" smtClean="0"/>
              <a:t>coma</a:t>
            </a:r>
          </a:p>
          <a:p>
            <a:r>
              <a:rPr lang="en-US" dirty="0" smtClean="0"/>
              <a:t>Treatment – fluid resuscitation, +/-potassium correction, +/- insulin infusion, prevent arterial and venous thrombosis formation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27595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218821" cy="435133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Hypoglycaemia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52183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Be able to</a:t>
            </a:r>
            <a:r>
              <a:rPr lang="en-US" dirty="0" smtClean="0"/>
              <a:t>:</a:t>
            </a:r>
          </a:p>
          <a:p>
            <a:r>
              <a:rPr lang="en-US" dirty="0" smtClean="0"/>
              <a:t>Describe the condition of </a:t>
            </a:r>
            <a:r>
              <a:rPr lang="en-US" dirty="0" smtClean="0"/>
              <a:t>HHS</a:t>
            </a:r>
            <a:endParaRPr lang="en-US" dirty="0" smtClean="0"/>
          </a:p>
          <a:p>
            <a:r>
              <a:rPr lang="en-US" dirty="0"/>
              <a:t>Relate the pathophysiology of HHS to diabetes and the triad of presenting symptoms</a:t>
            </a:r>
          </a:p>
          <a:p>
            <a:r>
              <a:rPr lang="en-US" dirty="0" smtClean="0"/>
              <a:t>Describe </a:t>
            </a:r>
            <a:r>
              <a:rPr lang="en-US" dirty="0" smtClean="0"/>
              <a:t>the </a:t>
            </a:r>
            <a:r>
              <a:rPr lang="en-US" dirty="0" smtClean="0"/>
              <a:t>fluid changes associated with HHS and impact on the circulatory system</a:t>
            </a:r>
            <a:endParaRPr lang="en-US" dirty="0" smtClean="0"/>
          </a:p>
          <a:p>
            <a:r>
              <a:rPr lang="en-US" dirty="0" smtClean="0"/>
              <a:t>Describe </a:t>
            </a:r>
            <a:r>
              <a:rPr lang="en-US" dirty="0" smtClean="0"/>
              <a:t>the basic approach to the emergency management of </a:t>
            </a:r>
            <a:r>
              <a:rPr lang="en-US" dirty="0" smtClean="0"/>
              <a:t>HHS</a:t>
            </a:r>
          </a:p>
          <a:p>
            <a:pPr lvl="1"/>
            <a:r>
              <a:rPr lang="en-US" dirty="0" smtClean="0"/>
              <a:t>Fluid resuscitation, BGL correction, </a:t>
            </a:r>
            <a:r>
              <a:rPr lang="en-US" dirty="0" err="1" smtClean="0"/>
              <a:t>hypokalaemia</a:t>
            </a:r>
            <a:r>
              <a:rPr lang="en-US" dirty="0" smtClean="0"/>
              <a:t>, arterial/venous thromboembolism risk reduction</a:t>
            </a:r>
            <a:endParaRPr lang="en-US" dirty="0" smtClean="0"/>
          </a:p>
          <a:p>
            <a:r>
              <a:rPr lang="en-US" dirty="0" smtClean="0"/>
              <a:t>Justify the risks of rapid correction of BGL on cardiovascular system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873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879" y="546653"/>
            <a:ext cx="10058400" cy="542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60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8543" y="2527496"/>
            <a:ext cx="1147493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Hyperosmolar </a:t>
            </a:r>
            <a:r>
              <a:rPr lang="en-US" sz="6000" b="0" cap="none" spc="0" dirty="0" smtClean="0">
                <a:ln w="0"/>
                <a:solidFill>
                  <a:srgbClr val="00B050"/>
                </a:solidFill>
                <a:effectLst>
                  <a:reflection blurRad="6350" stA="53000" endA="300" endPos="35500" dir="5400000" sy="-90000" algn="bl" rotWithShape="0"/>
                </a:effectLst>
              </a:rPr>
              <a:t>Hyperglycaemic</a:t>
            </a:r>
            <a:r>
              <a:rPr lang="en-US" sz="60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State</a:t>
            </a:r>
            <a:endParaRPr lang="en-US" sz="6000" b="0" cap="none" spc="0" dirty="0">
              <a:ln w="0"/>
              <a:solidFill>
                <a:srgbClr val="00B05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9696" y="3774125"/>
            <a:ext cx="4209215" cy="1079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604304" y="3774125"/>
            <a:ext cx="11574" cy="76315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109882" y="3774125"/>
            <a:ext cx="4927298" cy="22369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7560198" y="3785699"/>
            <a:ext cx="11574" cy="763151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91671" y="2555167"/>
            <a:ext cx="10936941" cy="1411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875065" y="1809945"/>
            <a:ext cx="11574" cy="763151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9920" y="4734044"/>
            <a:ext cx="506971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Significant dehydration secondary to significant </a:t>
            </a:r>
            <a:r>
              <a:rPr lang="en-US" sz="2000" b="1" dirty="0" err="1" smtClean="0"/>
              <a:t>hyperglycaemia</a:t>
            </a:r>
            <a:r>
              <a:rPr lang="en-US" sz="2000" b="1" dirty="0" smtClean="0"/>
              <a:t> </a:t>
            </a:r>
          </a:p>
          <a:p>
            <a:endParaRPr lang="en-AU" dirty="0"/>
          </a:p>
        </p:txBody>
      </p:sp>
      <p:sp>
        <p:nvSpPr>
          <p:cNvPr id="17" name="TextBox 16"/>
          <p:cNvSpPr txBox="1"/>
          <p:nvPr/>
        </p:nvSpPr>
        <p:spPr>
          <a:xfrm>
            <a:off x="6759388" y="4650069"/>
            <a:ext cx="459441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Complication of Type-2 DM</a:t>
            </a:r>
            <a:endParaRPr lang="en-US" sz="2000" b="1" dirty="0"/>
          </a:p>
          <a:p>
            <a:r>
              <a:rPr lang="en-US" sz="2000" b="1" dirty="0" smtClean="0"/>
              <a:t>Prolonged very high </a:t>
            </a:r>
            <a:r>
              <a:rPr lang="en-US" sz="2000" b="1" dirty="0" err="1" smtClean="0"/>
              <a:t>hyperglycaemic</a:t>
            </a:r>
            <a:r>
              <a:rPr lang="en-US" sz="2000" b="1" dirty="0" smtClean="0"/>
              <a:t> state</a:t>
            </a:r>
          </a:p>
          <a:p>
            <a:r>
              <a:rPr lang="en-US" sz="2000" b="1" dirty="0" smtClean="0"/>
              <a:t>Typical </a:t>
            </a:r>
            <a:r>
              <a:rPr lang="en-US" sz="2000" b="1" dirty="0" err="1" smtClean="0"/>
              <a:t>hyperglycaemic</a:t>
            </a:r>
            <a:r>
              <a:rPr lang="en-US" sz="2000" b="1" dirty="0" smtClean="0"/>
              <a:t> level &gt; 30 </a:t>
            </a:r>
            <a:r>
              <a:rPr lang="en-US" sz="2000" b="1" dirty="0" err="1" smtClean="0"/>
              <a:t>mmol</a:t>
            </a:r>
            <a:r>
              <a:rPr lang="en-US" sz="2000" b="1" dirty="0" smtClean="0"/>
              <a:t>/L</a:t>
            </a:r>
            <a:endParaRPr lang="en-US" sz="2000" b="1" dirty="0"/>
          </a:p>
          <a:p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4849792" y="469462"/>
            <a:ext cx="698368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Different from DKA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- No ketosis – probably result of minimal insulin presence</a:t>
            </a:r>
          </a:p>
          <a:p>
            <a:r>
              <a:rPr lang="en-US" sz="2000" b="1" dirty="0" smtClean="0"/>
              <a:t> - No acidosis</a:t>
            </a:r>
          </a:p>
          <a:p>
            <a:r>
              <a:rPr lang="en-US" sz="2000" b="1" dirty="0" smtClean="0"/>
              <a:t> - Much slower than DKA</a:t>
            </a:r>
            <a:endParaRPr lang="en-US" sz="2000" b="1" dirty="0"/>
          </a:p>
          <a:p>
            <a:endParaRPr lang="en-AU" dirty="0"/>
          </a:p>
        </p:txBody>
      </p:sp>
      <p:sp>
        <p:nvSpPr>
          <p:cNvPr id="21" name="TextBox 20"/>
          <p:cNvSpPr txBox="1"/>
          <p:nvPr/>
        </p:nvSpPr>
        <p:spPr>
          <a:xfrm>
            <a:off x="459696" y="210014"/>
            <a:ext cx="3807504" cy="206210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HHS triad</a:t>
            </a:r>
          </a:p>
          <a:p>
            <a:pPr marL="800100" lvl="1" indent="-342900"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Severe dehydration</a:t>
            </a:r>
          </a:p>
          <a:p>
            <a:pPr marL="800100" lvl="1" indent="-342900">
              <a:buAutoNum type="arabicPeriod"/>
            </a:pPr>
            <a:r>
              <a:rPr lang="en-US" sz="2000" dirty="0" err="1" smtClean="0">
                <a:solidFill>
                  <a:schemeClr val="bg1"/>
                </a:solidFill>
              </a:rPr>
              <a:t>Hyperosmolality</a:t>
            </a:r>
            <a:r>
              <a:rPr lang="en-US" sz="2000" dirty="0" smtClean="0">
                <a:solidFill>
                  <a:schemeClr val="bg1"/>
                </a:solidFill>
              </a:rPr>
              <a:t> &gt; 320 </a:t>
            </a:r>
            <a:r>
              <a:rPr lang="en-US" sz="2000" dirty="0" err="1" smtClean="0">
                <a:solidFill>
                  <a:schemeClr val="bg1"/>
                </a:solidFill>
              </a:rPr>
              <a:t>mosm</a:t>
            </a:r>
            <a:r>
              <a:rPr lang="en-US" sz="2000" dirty="0" smtClean="0">
                <a:solidFill>
                  <a:schemeClr val="bg1"/>
                </a:solidFill>
              </a:rPr>
              <a:t>/L</a:t>
            </a:r>
          </a:p>
          <a:p>
            <a:pPr marL="800100" lvl="1" indent="-342900">
              <a:buAutoNum type="arabicPeriod"/>
            </a:pPr>
            <a:r>
              <a:rPr lang="en-US" sz="2000" dirty="0" err="1" smtClean="0">
                <a:solidFill>
                  <a:schemeClr val="bg1"/>
                </a:solidFill>
              </a:rPr>
              <a:t>Hyperglycaemia</a:t>
            </a:r>
            <a:r>
              <a:rPr lang="en-US" sz="2000" dirty="0" smtClean="0">
                <a:solidFill>
                  <a:schemeClr val="bg1"/>
                </a:solidFill>
              </a:rPr>
              <a:t> &gt; 30 </a:t>
            </a:r>
            <a:r>
              <a:rPr lang="en-US" sz="2000" dirty="0" err="1" smtClean="0">
                <a:solidFill>
                  <a:schemeClr val="bg1"/>
                </a:solidFill>
              </a:rPr>
              <a:t>mmol</a:t>
            </a:r>
            <a:r>
              <a:rPr lang="en-US" sz="2000" dirty="0" smtClean="0">
                <a:solidFill>
                  <a:schemeClr val="bg1"/>
                </a:solidFill>
              </a:rPr>
              <a:t>/L</a:t>
            </a:r>
          </a:p>
        </p:txBody>
      </p:sp>
    </p:spTree>
    <p:extLst>
      <p:ext uri="{BB962C8B-B14F-4D97-AF65-F5344CB8AC3E}">
        <p14:creationId xmlns:p14="http://schemas.microsoft.com/office/powerpoint/2010/main" val="28628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HHS VS DKA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195635"/>
              </p:ext>
            </p:extLst>
          </p:nvPr>
        </p:nvGraphicFramePr>
        <p:xfrm>
          <a:off x="838200" y="1463040"/>
          <a:ext cx="105156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9871930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357405475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5326696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DKA *T1D/undiagnosed</a:t>
                      </a:r>
                    </a:p>
                  </a:txBody>
                  <a:tcPr marL="94640" marR="94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/>
                        <a:t>HHS *T2D</a:t>
                      </a:r>
                      <a:endParaRPr lang="en-AU" sz="2400" dirty="0"/>
                    </a:p>
                  </a:txBody>
                  <a:tcPr marL="94640" marR="94640" anchor="ctr"/>
                </a:tc>
                <a:extLst>
                  <a:ext uri="{0D108BD9-81ED-4DB2-BD59-A6C34878D82A}">
                    <a16:rowId xmlns:a16="http://schemas.microsoft.com/office/drawing/2014/main" val="2415433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Insulin</a:t>
                      </a:r>
                    </a:p>
                  </a:txBody>
                  <a:tcPr marL="94640" marR="94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/>
                        <a:t>-</a:t>
                      </a:r>
                    </a:p>
                  </a:txBody>
                  <a:tcPr marL="94640" marR="94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/>
                        <a:t>+</a:t>
                      </a:r>
                    </a:p>
                  </a:txBody>
                  <a:tcPr marL="94640" marR="94640" anchor="ctr"/>
                </a:tc>
                <a:extLst>
                  <a:ext uri="{0D108BD9-81ED-4DB2-BD59-A6C34878D82A}">
                    <a16:rowId xmlns:a16="http://schemas.microsoft.com/office/drawing/2014/main" val="353395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FFA</a:t>
                      </a:r>
                    </a:p>
                  </a:txBody>
                  <a:tcPr marL="94640" marR="94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/>
                        <a:t>++++</a:t>
                      </a:r>
                    </a:p>
                  </a:txBody>
                  <a:tcPr marL="94640" marR="94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/>
                        <a:t>++</a:t>
                      </a:r>
                    </a:p>
                  </a:txBody>
                  <a:tcPr marL="94640" marR="94640" anchor="ctr"/>
                </a:tc>
                <a:extLst>
                  <a:ext uri="{0D108BD9-81ED-4DB2-BD59-A6C34878D82A}">
                    <a16:rowId xmlns:a16="http://schemas.microsoft.com/office/drawing/2014/main" val="374053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Ketosis</a:t>
                      </a:r>
                    </a:p>
                  </a:txBody>
                  <a:tcPr marL="94640" marR="94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/>
                        <a:t>++++</a:t>
                      </a:r>
                    </a:p>
                  </a:txBody>
                  <a:tcPr marL="94640" marR="94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/>
                        <a:t>-</a:t>
                      </a:r>
                    </a:p>
                  </a:txBody>
                  <a:tcPr marL="94640" marR="94640" anchor="ctr"/>
                </a:tc>
                <a:extLst>
                  <a:ext uri="{0D108BD9-81ED-4DB2-BD59-A6C34878D82A}">
                    <a16:rowId xmlns:a16="http://schemas.microsoft.com/office/drawing/2014/main" val="3135035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Dehydration</a:t>
                      </a:r>
                    </a:p>
                  </a:txBody>
                  <a:tcPr marL="94640" marR="94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/>
                        <a:t>++</a:t>
                      </a:r>
                    </a:p>
                  </a:txBody>
                  <a:tcPr marL="94640" marR="94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/>
                        <a:t>++++</a:t>
                      </a:r>
                    </a:p>
                  </a:txBody>
                  <a:tcPr marL="94640" marR="94640" anchor="ctr"/>
                </a:tc>
                <a:extLst>
                  <a:ext uri="{0D108BD9-81ED-4DB2-BD59-A6C34878D82A}">
                    <a16:rowId xmlns:a16="http://schemas.microsoft.com/office/drawing/2014/main" val="29383038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Glucose levels</a:t>
                      </a:r>
                    </a:p>
                  </a:txBody>
                  <a:tcPr marL="94640" marR="94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/>
                        <a:t>++</a:t>
                      </a:r>
                    </a:p>
                  </a:txBody>
                  <a:tcPr marL="94640" marR="94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/>
                        <a:t>++++</a:t>
                      </a:r>
                    </a:p>
                    <a:p>
                      <a:pPr algn="ctr"/>
                      <a:r>
                        <a:rPr lang="en-AU" sz="3600" b="1" dirty="0"/>
                        <a:t>(because of dehydration)</a:t>
                      </a:r>
                    </a:p>
                  </a:txBody>
                  <a:tcPr marL="94640" marR="94640" anchor="ctr"/>
                </a:tc>
                <a:extLst>
                  <a:ext uri="{0D108BD9-81ED-4DB2-BD59-A6C34878D82A}">
                    <a16:rowId xmlns:a16="http://schemas.microsoft.com/office/drawing/2014/main" val="1103912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Time to onset</a:t>
                      </a:r>
                    </a:p>
                  </a:txBody>
                  <a:tcPr marL="94640" marR="94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 smtClean="0"/>
                        <a:t>Slow - rapid</a:t>
                      </a:r>
                      <a:endParaRPr lang="en-AU" sz="3600" b="1" dirty="0"/>
                    </a:p>
                  </a:txBody>
                  <a:tcPr marL="94640" marR="94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 smtClean="0"/>
                        <a:t>Slowest</a:t>
                      </a:r>
                      <a:endParaRPr lang="en-AU" sz="3600" b="1" dirty="0"/>
                    </a:p>
                  </a:txBody>
                  <a:tcPr marL="94640" marR="94640" anchor="ctr"/>
                </a:tc>
                <a:extLst>
                  <a:ext uri="{0D108BD9-81ED-4DB2-BD59-A6C34878D82A}">
                    <a16:rowId xmlns:a16="http://schemas.microsoft.com/office/drawing/2014/main" val="1713057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844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HHS VS DKA</a:t>
            </a:r>
            <a:endParaRPr lang="en-AU" dirty="0"/>
          </a:p>
        </p:txBody>
      </p:sp>
      <p:pic>
        <p:nvPicPr>
          <p:cNvPr id="1028" name="Picture 4" descr="Willix Hyperglycaemic Fic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403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289243" y="649539"/>
            <a:ext cx="1015663" cy="590931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smtClean="0"/>
              <a:t>Figure taken from </a:t>
            </a:r>
            <a:r>
              <a:rPr lang="en-US" dirty="0" err="1" smtClean="0"/>
              <a:t>Willix</a:t>
            </a:r>
            <a:r>
              <a:rPr lang="en-US" dirty="0" smtClean="0"/>
              <a:t>, C., Griffiths, E. &amp; Singleton, S.  Hyperglycaemic presentations in type 2 diabetes.  (2019) AJGP. </a:t>
            </a:r>
            <a:r>
              <a:rPr lang="en-US" dirty="0"/>
              <a:t>Volume 48, Issue 5, May </a:t>
            </a:r>
            <a:r>
              <a:rPr lang="en-US" dirty="0" smtClean="0"/>
              <a:t>2019. 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11388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Hyperosmolar Hyperglycaemic State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Medical emergency</a:t>
            </a:r>
          </a:p>
          <a:p>
            <a:r>
              <a:rPr lang="en-US" dirty="0" smtClean="0"/>
              <a:t>Some residual insulin function</a:t>
            </a:r>
            <a:endParaRPr lang="en-US" dirty="0"/>
          </a:p>
          <a:p>
            <a:r>
              <a:rPr lang="en-US" dirty="0" smtClean="0"/>
              <a:t>Marked </a:t>
            </a:r>
            <a:r>
              <a:rPr lang="en-US" dirty="0" err="1" smtClean="0"/>
              <a:t>hyperglycaemia</a:t>
            </a:r>
            <a:r>
              <a:rPr lang="en-US" dirty="0" smtClean="0"/>
              <a:t> usually &gt; 30 </a:t>
            </a:r>
            <a:r>
              <a:rPr lang="en-US" dirty="0" err="1" smtClean="0"/>
              <a:t>mmol</a:t>
            </a:r>
            <a:r>
              <a:rPr lang="en-US" dirty="0" smtClean="0"/>
              <a:t>/L</a:t>
            </a:r>
            <a:endParaRPr lang="en-US" dirty="0"/>
          </a:p>
          <a:p>
            <a:r>
              <a:rPr lang="en-US" dirty="0" smtClean="0"/>
              <a:t>Potentially more serious than DKA – mortality rate higher</a:t>
            </a:r>
          </a:p>
          <a:p>
            <a:r>
              <a:rPr lang="en-US" dirty="0" smtClean="0"/>
              <a:t>Normal ketone </a:t>
            </a:r>
            <a:r>
              <a:rPr lang="en-US" sz="2000" dirty="0" smtClean="0"/>
              <a:t>(probably a result of residual insulin function and suppression of free fatty acid production and conversion to ketone via liver metabolism)</a:t>
            </a:r>
            <a:endParaRPr lang="en-US" sz="2000" dirty="0"/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Symptoms</a:t>
            </a:r>
          </a:p>
          <a:p>
            <a:pPr lvl="1"/>
            <a:r>
              <a:rPr lang="en-US" dirty="0" err="1" smtClean="0"/>
              <a:t>Hyperglycaemia</a:t>
            </a:r>
            <a:endParaRPr lang="en-US" dirty="0" smtClean="0"/>
          </a:p>
          <a:p>
            <a:pPr lvl="1"/>
            <a:r>
              <a:rPr lang="en-US" dirty="0" err="1" smtClean="0"/>
              <a:t>Glucosuria</a:t>
            </a:r>
            <a:endParaRPr lang="en-US" dirty="0" smtClean="0"/>
          </a:p>
          <a:p>
            <a:pPr lvl="1"/>
            <a:r>
              <a:rPr lang="en-US" dirty="0" err="1" smtClean="0"/>
              <a:t>Hypokalaemia</a:t>
            </a:r>
            <a:endParaRPr lang="en-US" dirty="0" smtClean="0"/>
          </a:p>
          <a:p>
            <a:pPr lvl="1"/>
            <a:r>
              <a:rPr lang="en-US" dirty="0" smtClean="0"/>
              <a:t>Polyuria</a:t>
            </a:r>
          </a:p>
          <a:p>
            <a:pPr lvl="1"/>
            <a:r>
              <a:rPr lang="en-US" dirty="0" smtClean="0"/>
              <a:t>Neurological changes – confusion to stupor and coma</a:t>
            </a:r>
          </a:p>
          <a:p>
            <a:pPr lvl="1"/>
            <a:r>
              <a:rPr lang="en-US" dirty="0" smtClean="0"/>
              <a:t>Severe dehydration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 shock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 coma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b="1" dirty="0" smtClean="0"/>
              <a:t>Ketones NORMAL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84759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270"/>
            <a:ext cx="12192000" cy="6852729"/>
          </a:xfrm>
        </p:spPr>
      </p:pic>
      <p:sp>
        <p:nvSpPr>
          <p:cNvPr id="4" name="TextBox 3"/>
          <p:cNvSpPr txBox="1"/>
          <p:nvPr/>
        </p:nvSpPr>
        <p:spPr>
          <a:xfrm>
            <a:off x="11289243" y="649539"/>
            <a:ext cx="1015663" cy="590931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smtClean="0"/>
              <a:t>Figure taken from </a:t>
            </a:r>
            <a:r>
              <a:rPr lang="en-US" dirty="0" err="1" smtClean="0"/>
              <a:t>Willix</a:t>
            </a:r>
            <a:r>
              <a:rPr lang="en-US" dirty="0" smtClean="0"/>
              <a:t>, C., Griffiths, E. &amp; Singleton, S.  Hyperglycaemic presentations in type 2 diabetes.  (2019) AJGP. </a:t>
            </a:r>
            <a:r>
              <a:rPr lang="en-US" dirty="0"/>
              <a:t>Volume 48, Issue 5, May </a:t>
            </a:r>
            <a:r>
              <a:rPr lang="en-US" dirty="0" smtClean="0"/>
              <a:t>2019. 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47089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HHS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Fluid resuscitation to correct electrolyte homeostasis </a:t>
            </a:r>
          </a:p>
          <a:p>
            <a:pPr lvl="1"/>
            <a:r>
              <a:rPr lang="en-US" dirty="0" smtClean="0"/>
              <a:t>Typically 0.9% sodium chloride +/- potassium chloride</a:t>
            </a:r>
          </a:p>
          <a:p>
            <a:pPr lvl="1"/>
            <a:r>
              <a:rPr lang="en-US" dirty="0" smtClean="0"/>
              <a:t>Provides volume resuscitation</a:t>
            </a:r>
          </a:p>
          <a:p>
            <a:pPr lvl="1"/>
            <a:r>
              <a:rPr lang="en-US" dirty="0" smtClean="0"/>
              <a:t>Provides reduction in Blood Glucose Levels (BGL)</a:t>
            </a:r>
          </a:p>
          <a:p>
            <a:r>
              <a:rPr lang="en-US" dirty="0" smtClean="0"/>
              <a:t>Reduce </a:t>
            </a:r>
            <a:r>
              <a:rPr lang="en-US" dirty="0" err="1" smtClean="0"/>
              <a:t>hyperglycaemia</a:t>
            </a:r>
            <a:endParaRPr lang="en-US" dirty="0" smtClean="0"/>
          </a:p>
          <a:p>
            <a:pPr lvl="1"/>
            <a:r>
              <a:rPr lang="en-US" dirty="0" smtClean="0"/>
              <a:t>Insulin infusion if </a:t>
            </a:r>
            <a:r>
              <a:rPr lang="en-US" dirty="0" err="1" smtClean="0"/>
              <a:t>hyperglycaemia</a:t>
            </a:r>
            <a:r>
              <a:rPr lang="en-US" dirty="0" smtClean="0"/>
              <a:t> dropping too slowly</a:t>
            </a:r>
          </a:p>
          <a:p>
            <a:pPr lvl="1"/>
            <a:r>
              <a:rPr lang="en-US" dirty="0" smtClean="0"/>
              <a:t>Warning – accelerated correction of </a:t>
            </a:r>
            <a:r>
              <a:rPr lang="en-US" dirty="0" err="1" smtClean="0"/>
              <a:t>hyperglycaemia</a:t>
            </a:r>
            <a:r>
              <a:rPr lang="en-US" dirty="0" smtClean="0"/>
              <a:t> can cause cardiovascular collapse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Treat / manage cause of HHS</a:t>
            </a:r>
          </a:p>
          <a:p>
            <a:r>
              <a:rPr lang="en-US" dirty="0" smtClean="0"/>
              <a:t>High risk of developing arterial and venous thrombosis – manage with anticoagulant prophylaxis</a:t>
            </a:r>
            <a:endParaRPr lang="en-AU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460" y="3392368"/>
            <a:ext cx="5924639" cy="333004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126014" y="5940446"/>
            <a:ext cx="3657600" cy="75043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982836" y="6318819"/>
            <a:ext cx="4130565" cy="1261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976529" y="5901385"/>
            <a:ext cx="6306" cy="43512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307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4F3980C4A4194E8E85496EB0168827" ma:contentTypeVersion="13" ma:contentTypeDescription="Create a new document." ma:contentTypeScope="" ma:versionID="6a3ddc6da40ec2a7e8aed2fe750ed6e3">
  <xsd:schema xmlns:xsd="http://www.w3.org/2001/XMLSchema" xmlns:xs="http://www.w3.org/2001/XMLSchema" xmlns:p="http://schemas.microsoft.com/office/2006/metadata/properties" xmlns:ns3="e2c7b5f6-78cd-4269-bae5-6665e666fc46" xmlns:ns4="f9c8d4ca-78b6-4c6c-9b82-54060e39b7f4" targetNamespace="http://schemas.microsoft.com/office/2006/metadata/properties" ma:root="true" ma:fieldsID="4f0cdefab43738ca769154c0b7f22b5e" ns3:_="" ns4:_="">
    <xsd:import namespace="e2c7b5f6-78cd-4269-bae5-6665e666fc46"/>
    <xsd:import namespace="f9c8d4ca-78b6-4c6c-9b82-54060e39b7f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c7b5f6-78cd-4269-bae5-6665e666fc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c8d4ca-78b6-4c6c-9b82-54060e39b7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17BC9F-A2C6-443A-AC9A-CE79D5F41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c7b5f6-78cd-4269-bae5-6665e666fc46"/>
    <ds:schemaRef ds:uri="f9c8d4ca-78b6-4c6c-9b82-54060e39b7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350428-8A5F-4A65-BE4B-65F6230BAE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91BB67-FCF4-458C-ADC4-69915E97288B}">
  <ds:schemaRefs>
    <ds:schemaRef ds:uri="e2c7b5f6-78cd-4269-bae5-6665e666fc4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f9c8d4ca-78b6-4c6c-9b82-54060e39b7f4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17485</TotalTime>
  <Words>486</Words>
  <Application>Microsoft Office PowerPoint</Application>
  <PresentationFormat>Widescreen</PresentationFormat>
  <Paragraphs>95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Acute and chronic complications of diabetes - HHS</vt:lpstr>
      <vt:lpstr>Learning outcomes</vt:lpstr>
      <vt:lpstr>PowerPoint Presentation</vt:lpstr>
      <vt:lpstr>PowerPoint Presentation</vt:lpstr>
      <vt:lpstr>HHS VS DKA</vt:lpstr>
      <vt:lpstr>HHS VS DKA</vt:lpstr>
      <vt:lpstr>Hyperosmolar Hyperglycaemic State</vt:lpstr>
      <vt:lpstr>PowerPoint Presentation</vt:lpstr>
      <vt:lpstr>Management of HHS</vt:lpstr>
      <vt:lpstr>Summary - HHS</vt:lpstr>
      <vt:lpstr>Next</vt:lpstr>
    </vt:vector>
  </TitlesOfParts>
  <Company>James Cook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that affect cholinergic transmission</dc:title>
  <dc:creator>Smithson, John</dc:creator>
  <cp:lastModifiedBy>Smithson, John</cp:lastModifiedBy>
  <cp:revision>490</cp:revision>
  <cp:lastPrinted>2020-08-07T03:46:25Z</cp:lastPrinted>
  <dcterms:created xsi:type="dcterms:W3CDTF">2019-12-16T05:03:29Z</dcterms:created>
  <dcterms:modified xsi:type="dcterms:W3CDTF">2021-02-28T07:03:41Z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0x010100F24F3980C4A4194E8E85496EB0168827</vt:lpwstr>
  </property>
</Properties>
</file>