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326" r:id="rId7"/>
    <p:sldId id="342" r:id="rId8"/>
    <p:sldId id="343" r:id="rId9"/>
    <p:sldId id="345" r:id="rId10"/>
    <p:sldId id="344" r:id="rId11"/>
    <p:sldId id="346" r:id="rId12"/>
    <p:sldId id="336" r:id="rId1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EFA8038-2E2F-48E9-B326-DAEBF2D4E8FF}">
          <p14:sldIdLst>
            <p14:sldId id="256"/>
            <p14:sldId id="257"/>
            <p14:sldId id="326"/>
            <p14:sldId id="342"/>
            <p14:sldId id="343"/>
            <p14:sldId id="345"/>
            <p14:sldId id="344"/>
            <p14:sldId id="346"/>
            <p14:sldId id="33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ithson, John" initials="SJ" lastIdx="2" clrIdx="0">
    <p:extLst>
      <p:ext uri="{19B8F6BF-5375-455C-9EA6-DF929625EA0E}">
        <p15:presenceInfo xmlns:p15="http://schemas.microsoft.com/office/powerpoint/2012/main" userId="Smithson, Joh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47" autoAdjust="0"/>
    <p:restoredTop sz="89479" autoAdjust="0"/>
  </p:normalViewPr>
  <p:slideViewPr>
    <p:cSldViewPr snapToGrid="0">
      <p:cViewPr varScale="1">
        <p:scale>
          <a:sx n="89" d="100"/>
          <a:sy n="89" d="100"/>
        </p:scale>
        <p:origin x="84" y="1376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17B61-A39A-45C1-AEA4-40AE5B195536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17A70-513E-4B9B-9C7D-05683AE0EB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2749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2EB5E-6D7F-42BF-A015-09E360571FF0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2AC20-447E-437A-A29D-26F01BDD6D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9791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2AC20-447E-437A-A29D-26F01BDD6D79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0051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2AC20-447E-437A-A29D-26F01BDD6D79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5638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4971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391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648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653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176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694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201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425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49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473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717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136A5-2151-4F8B-A30C-233299DD6034}" type="datetimeFigureOut">
              <a:rPr lang="en-AU" smtClean="0"/>
              <a:t>28/02/2021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F4C3B-AA99-4FE1-9B1E-91F693907F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539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867" y="1122363"/>
            <a:ext cx="10862733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Acute and chronic complications of diabetes - </a:t>
            </a:r>
            <a:r>
              <a:rPr lang="en-US" dirty="0" smtClean="0"/>
              <a:t>Hypoglycaemia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Assoc. Prof. John Smithson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754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 able to</a:t>
            </a:r>
            <a:r>
              <a:rPr lang="en-US" dirty="0" smtClean="0"/>
              <a:t>:</a:t>
            </a:r>
          </a:p>
          <a:p>
            <a:r>
              <a:rPr lang="en-US" dirty="0" err="1"/>
              <a:t>R</a:t>
            </a:r>
            <a:r>
              <a:rPr lang="en-US" dirty="0" err="1" smtClean="0"/>
              <a:t>ecognise</a:t>
            </a:r>
            <a:r>
              <a:rPr lang="en-US" dirty="0" smtClean="0"/>
              <a:t> the signs and symptoms of hypoglycaemia</a:t>
            </a:r>
          </a:p>
          <a:p>
            <a:r>
              <a:rPr lang="en-US" dirty="0" smtClean="0"/>
              <a:t>Identify the risk factors for hypoglycaemia</a:t>
            </a:r>
          </a:p>
          <a:p>
            <a:r>
              <a:rPr lang="en-US" dirty="0" smtClean="0"/>
              <a:t>Be able to differentiate the difference between </a:t>
            </a:r>
            <a:r>
              <a:rPr lang="en-US" dirty="0" smtClean="0">
                <a:solidFill>
                  <a:srgbClr val="00B050"/>
                </a:solidFill>
              </a:rPr>
              <a:t>mild and moderate hypoglycaemia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severe hypoglycaemia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Describe the treatment of </a:t>
            </a:r>
            <a:r>
              <a:rPr lang="en-US" dirty="0">
                <a:solidFill>
                  <a:srgbClr val="00B050"/>
                </a:solidFill>
              </a:rPr>
              <a:t>mild and moderate hypoglycaemia</a:t>
            </a:r>
          </a:p>
          <a:p>
            <a:r>
              <a:rPr lang="en-US" dirty="0" smtClean="0"/>
              <a:t>Describe the treatment of </a:t>
            </a:r>
            <a:r>
              <a:rPr lang="en-US" dirty="0" smtClean="0">
                <a:solidFill>
                  <a:srgbClr val="FF0000"/>
                </a:solidFill>
              </a:rPr>
              <a:t>severe hypoglycaemia</a:t>
            </a:r>
          </a:p>
          <a:p>
            <a:r>
              <a:rPr lang="en-US" dirty="0" smtClean="0"/>
              <a:t>Be able to use a </a:t>
            </a:r>
            <a:r>
              <a:rPr lang="en-US" dirty="0" err="1" smtClean="0"/>
              <a:t>GlucaGen</a:t>
            </a:r>
            <a:r>
              <a:rPr lang="en-US" dirty="0" smtClean="0"/>
              <a:t> </a:t>
            </a:r>
            <a:r>
              <a:rPr lang="en-US" dirty="0" err="1" smtClean="0"/>
              <a:t>Hypokit</a:t>
            </a:r>
            <a:r>
              <a:rPr lang="en-US" dirty="0" smtClean="0"/>
              <a:t> and know the dose for children under the age of 12 and children and adults &gt; 12 years of age</a:t>
            </a:r>
            <a:endParaRPr lang="en-US" dirty="0" smtClean="0"/>
          </a:p>
          <a:p>
            <a:endParaRPr lang="en-US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873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879" y="546653"/>
            <a:ext cx="10058400" cy="542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60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Hypoglycaemia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Low blood glucose concentration </a:t>
            </a:r>
            <a:r>
              <a:rPr lang="en-US" dirty="0">
                <a:sym typeface="Wingdings"/>
              </a:rPr>
              <a:t>&lt; 4mmol/L – varies per patient</a:t>
            </a:r>
          </a:p>
          <a:p>
            <a:r>
              <a:rPr lang="en-US" dirty="0" smtClean="0"/>
              <a:t>Excess </a:t>
            </a:r>
            <a:r>
              <a:rPr lang="en-US" dirty="0"/>
              <a:t>insulin (or hypoglycaemic medication)</a:t>
            </a:r>
          </a:p>
          <a:p>
            <a:r>
              <a:rPr lang="en-US" dirty="0" smtClean="0"/>
              <a:t>Insufficient glucose for CNS (Brain) to function – confusion, coma and death</a:t>
            </a:r>
            <a:endParaRPr lang="en-US" dirty="0"/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916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for hypoglycaemia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AU" sz="5500" dirty="0"/>
              <a:t>History of severe hypoglycaemia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AU" sz="5500" dirty="0"/>
              <a:t>Hypoglycaemic unawareness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AU" sz="5500" dirty="0"/>
              <a:t>Patients using insulin &gt; 10 </a:t>
            </a:r>
            <a:r>
              <a:rPr lang="en-AU" sz="5500" dirty="0" err="1"/>
              <a:t>yrs</a:t>
            </a:r>
            <a:endParaRPr lang="en-AU" sz="5500" dirty="0"/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AU" sz="5500" dirty="0"/>
              <a:t>Driving ?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AU" sz="5500" dirty="0" smtClean="0"/>
              <a:t>Longer duration </a:t>
            </a:r>
            <a:r>
              <a:rPr lang="en-AU" sz="5500" dirty="0"/>
              <a:t>of diabetes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AU" sz="5500" dirty="0"/>
              <a:t>Insulin </a:t>
            </a:r>
            <a:r>
              <a:rPr lang="en-AU" sz="5500" dirty="0" smtClean="0"/>
              <a:t>or sulfonylurea therapy</a:t>
            </a:r>
            <a:endParaRPr lang="en-AU" sz="5500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AU" sz="5500" dirty="0"/>
              <a:t>Increasing age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AU" sz="5500" dirty="0"/>
              <a:t>Cognitive </a:t>
            </a:r>
            <a:r>
              <a:rPr lang="en-AU" sz="5500" dirty="0" smtClean="0"/>
              <a:t>impairment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AU" sz="5500" dirty="0"/>
              <a:t>Renal impairment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AU" sz="5500" dirty="0"/>
              <a:t>Malabsorption diseases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AU" sz="5100" dirty="0"/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AU" sz="1800" dirty="0" smtClean="0"/>
              <a:t>Recent </a:t>
            </a:r>
            <a:r>
              <a:rPr lang="en-AU" sz="1800" dirty="0"/>
              <a:t>weight loss.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AU" sz="1800" dirty="0"/>
              <a:t>Variation in carb content of food (*insulin)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AU" sz="1800" dirty="0"/>
              <a:t>Suppression of gluconeogenesis by alcohol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AU" sz="1800" dirty="0"/>
              <a:t>Dose failure/omission/error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AU" sz="1800" dirty="0"/>
              <a:t>Vigorous or prolonged exercise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AU" sz="1800" dirty="0"/>
              <a:t>Primary failure of hormones which </a:t>
            </a:r>
            <a:r>
              <a:rPr lang="en-AU" sz="1800" dirty="0">
                <a:sym typeface="Wingdings"/>
              </a:rPr>
              <a:t> BGL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AU" sz="1800" dirty="0" err="1">
                <a:sym typeface="Wingdings"/>
              </a:rPr>
              <a:t>Hypopituriarism</a:t>
            </a:r>
            <a:endParaRPr lang="en-AU" sz="1800" dirty="0">
              <a:sym typeface="Wingdings"/>
            </a:endParaRP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AU" sz="1800" dirty="0">
                <a:sym typeface="Wingdings"/>
              </a:rPr>
              <a:t>Adrenal corticoid failure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AU" sz="1800" dirty="0">
                <a:sym typeface="Wingdings"/>
              </a:rPr>
              <a:t>Growth hormone deficiency</a:t>
            </a:r>
            <a:endParaRPr lang="en-AU" sz="1800" dirty="0"/>
          </a:p>
          <a:p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226068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 of hypoglycaemia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Adrenergic symptoms </a:t>
            </a:r>
          </a:p>
          <a:p>
            <a:r>
              <a:rPr lang="en-US" dirty="0" smtClean="0"/>
              <a:t>(Sympathetic NS)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Pale skin</a:t>
            </a:r>
          </a:p>
          <a:p>
            <a:r>
              <a:rPr lang="en-US" dirty="0" smtClean="0"/>
              <a:t>Sweating</a:t>
            </a:r>
          </a:p>
          <a:p>
            <a:r>
              <a:rPr lang="en-US" dirty="0" smtClean="0"/>
              <a:t>Shaking</a:t>
            </a:r>
          </a:p>
          <a:p>
            <a:r>
              <a:rPr lang="en-US" dirty="0" smtClean="0"/>
              <a:t>Palpitations</a:t>
            </a:r>
          </a:p>
          <a:p>
            <a:r>
              <a:rPr lang="en-US" dirty="0" smtClean="0"/>
              <a:t>Anxiety</a:t>
            </a:r>
          </a:p>
          <a:p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Neuroglycopenic symptoms</a:t>
            </a:r>
          </a:p>
          <a:p>
            <a:r>
              <a:rPr lang="en-US" dirty="0" smtClean="0"/>
              <a:t>(altered brain function)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AU" dirty="0"/>
              <a:t>Hunger </a:t>
            </a:r>
          </a:p>
          <a:p>
            <a:r>
              <a:rPr lang="en-AU" dirty="0"/>
              <a:t>Drop in intellectual function</a:t>
            </a:r>
          </a:p>
          <a:p>
            <a:r>
              <a:rPr lang="en-AU" dirty="0"/>
              <a:t>Confusion</a:t>
            </a:r>
          </a:p>
          <a:p>
            <a:r>
              <a:rPr lang="en-AU" dirty="0"/>
              <a:t>Inappropriate behaviour</a:t>
            </a:r>
          </a:p>
          <a:p>
            <a:r>
              <a:rPr lang="en-AU" dirty="0"/>
              <a:t>Coma</a:t>
            </a:r>
          </a:p>
          <a:p>
            <a:r>
              <a:rPr lang="en-AU" dirty="0"/>
              <a:t>Seizure</a:t>
            </a:r>
          </a:p>
          <a:p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26126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hypoglycaemia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b="1" dirty="0"/>
              <a:t>&lt; 4.0mmol/L – patients may experience symptoms</a:t>
            </a:r>
          </a:p>
          <a:p>
            <a:r>
              <a:rPr lang="en-AU" b="1" dirty="0"/>
              <a:t>&lt; 2.8mmol/L symptoms may or may not be present                            </a:t>
            </a:r>
          </a:p>
          <a:p>
            <a:r>
              <a:rPr lang="en-AU" b="1" dirty="0"/>
              <a:t>&lt; 2.2mmol/L symptoms usually present</a:t>
            </a:r>
          </a:p>
          <a:p>
            <a:r>
              <a:rPr lang="en-AU" b="1" dirty="0"/>
              <a:t>&lt; 1.1mmol/L associated with seizures &amp; coma</a:t>
            </a:r>
          </a:p>
          <a:p>
            <a:endParaRPr lang="en-AU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281" y="3595687"/>
            <a:ext cx="3979069" cy="3246780"/>
          </a:xfrm>
        </p:spPr>
      </p:pic>
      <p:pic>
        <p:nvPicPr>
          <p:cNvPr id="6" name="Picture 98" descr="ScreenHunter_0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1648" y="5357813"/>
            <a:ext cx="2286872" cy="1280071"/>
          </a:xfrm>
          <a:prstGeom prst="rect">
            <a:avLst/>
          </a:prstGeom>
          <a:noFill/>
        </p:spPr>
      </p:pic>
      <p:pic>
        <p:nvPicPr>
          <p:cNvPr id="7" name="Picture 105" descr="ScreenHunter_08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037" y="5357813"/>
            <a:ext cx="2960176" cy="1280071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839" y="-65087"/>
            <a:ext cx="2070973" cy="354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20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hypoglycaemia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933887"/>
              </p:ext>
            </p:extLst>
          </p:nvPr>
        </p:nvGraphicFramePr>
        <p:xfrm>
          <a:off x="0" y="-1"/>
          <a:ext cx="12192000" cy="6941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7684274"/>
                    </a:ext>
                  </a:extLst>
                </a:gridCol>
                <a:gridCol w="2429669">
                  <a:extLst>
                    <a:ext uri="{9D8B030D-6E8A-4147-A177-3AD203B41FA5}">
                      <a16:colId xmlns:a16="http://schemas.microsoft.com/office/drawing/2014/main" val="1270129179"/>
                    </a:ext>
                  </a:extLst>
                </a:gridCol>
                <a:gridCol w="5698331">
                  <a:extLst>
                    <a:ext uri="{9D8B030D-6E8A-4147-A177-3AD203B41FA5}">
                      <a16:colId xmlns:a16="http://schemas.microsoft.com/office/drawing/2014/main" val="3366363589"/>
                    </a:ext>
                  </a:extLst>
                </a:gridCol>
              </a:tblGrid>
              <a:tr h="1501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A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A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Severity</a:t>
                      </a:r>
                      <a:endParaRPr kumimoji="0" lang="en-US" sz="13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4013" marR="94013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AU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AU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Symptoms</a:t>
                      </a:r>
                    </a:p>
                  </a:txBody>
                  <a:tcPr marL="94013" marR="94013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A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013" marR="94013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743362"/>
                  </a:ext>
                </a:extLst>
              </a:tr>
              <a:tr h="1501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Mild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Adrenergic symptoms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(Patient conscious and cooperative)</a:t>
                      </a:r>
                      <a:endParaRPr kumimoji="0" lang="en-US" sz="13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4013" marR="94013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Symptoms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Anxiety</a:t>
                      </a:r>
                      <a:endParaRPr kumimoji="0" lang="en-A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Sweating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Tremor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Palpitations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Hunger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013" marR="94013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Patient able to consume quick acting carbohydrates (glucose)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-&gt; long acting carbohydrates (low GI – sandwich)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Repeat if after 10-15mins BGL &lt; 4mmol/L</a:t>
                      </a:r>
                    </a:p>
                  </a:txBody>
                  <a:tcPr marL="94013" marR="94013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318657"/>
                  </a:ext>
                </a:extLst>
              </a:tr>
              <a:tr h="1927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Moderate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Defective nervous system</a:t>
                      </a:r>
                      <a:endParaRPr kumimoji="0" lang="en-US" sz="13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013" marR="94013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Symptoms</a:t>
                      </a:r>
                      <a:endParaRPr kumimoji="0" lang="en-A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Blurred </a:t>
                      </a: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vision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Confusion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++hunger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A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++headache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Behaviour changes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013" marR="94013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Patient may require help but is </a:t>
                      </a:r>
                      <a:r>
                        <a:rPr kumimoji="0" lang="en-AU" sz="11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</a:t>
                      </a:r>
                      <a:r>
                        <a:rPr kumimoji="0" lang="en-A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unconscious.  Honey, sugar -&gt; complex carbohydrate (sandwich)</a:t>
                      </a:r>
                    </a:p>
                  </a:txBody>
                  <a:tcPr marL="94013" marR="94013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778148"/>
                  </a:ext>
                </a:extLst>
              </a:tr>
              <a:tr h="1927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Severe</a:t>
                      </a:r>
                      <a:r>
                        <a:rPr kumimoji="0" lang="en-A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(Patient unable to self treat due to confusion or LOC)</a:t>
                      </a:r>
                      <a:endParaRPr kumimoji="0" lang="en-AU" sz="1300" b="1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4013" marR="94013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Severe confusion and agitation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Sweating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Tremor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Palpitations</a:t>
                      </a:r>
                      <a:endParaRPr kumimoji="0" lang="en-A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Convulsions-coma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013" marR="94013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Patient in recovery position -&gt; medical help.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A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Glucagon </a:t>
                      </a:r>
                      <a:r>
                        <a:rPr kumimoji="0" lang="en-A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3"/>
                        </a:rPr>
                        <a:t> respond after 5-6 mins.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A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 3"/>
                        </a:rPr>
                        <a:t>A second Glucagon 1mg IM may be needed if patient does not respond (means insufficient hepatic glycogen stores)</a:t>
                      </a:r>
                      <a:endParaRPr kumimoji="0" lang="en-A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AU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IV Glucose 10 – 20%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or IV Glucose 50% by slow injection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with caution (NB: do not use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in children)</a:t>
                      </a:r>
                      <a:endParaRPr kumimoji="0" lang="en-AU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013" marR="94013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431233"/>
                  </a:ext>
                </a:extLst>
              </a:tr>
            </a:tbl>
          </a:graphicData>
        </a:graphic>
      </p:graphicFrame>
      <p:pic>
        <p:nvPicPr>
          <p:cNvPr id="7" name="Picture 98" descr="ScreenHunter_0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7742" y="2324646"/>
            <a:ext cx="1504496" cy="620531"/>
          </a:xfrm>
          <a:prstGeom prst="rect">
            <a:avLst/>
          </a:prstGeom>
          <a:noFill/>
        </p:spPr>
      </p:pic>
      <p:pic>
        <p:nvPicPr>
          <p:cNvPr id="8" name="Picture 105" descr="ScreenHunter_0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4909" y="2324645"/>
            <a:ext cx="1947452" cy="618580"/>
          </a:xfrm>
          <a:prstGeom prst="rect">
            <a:avLst/>
          </a:prstGeom>
          <a:noFill/>
        </p:spPr>
      </p:pic>
      <p:pic>
        <p:nvPicPr>
          <p:cNvPr id="10" name="Picture 96" descr="ScreenHunter_08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27742" y="5840866"/>
            <a:ext cx="1617111" cy="896636"/>
          </a:xfrm>
          <a:prstGeom prst="rect">
            <a:avLst/>
          </a:prstGeom>
          <a:noFill/>
        </p:spPr>
      </p:pic>
      <p:pic>
        <p:nvPicPr>
          <p:cNvPr id="11" name="Picture 98" descr="ScreenHunter_0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7742" y="3965607"/>
            <a:ext cx="1504496" cy="620531"/>
          </a:xfrm>
          <a:prstGeom prst="rect">
            <a:avLst/>
          </a:prstGeom>
          <a:noFill/>
        </p:spPr>
      </p:pic>
      <p:pic>
        <p:nvPicPr>
          <p:cNvPr id="12" name="Picture 105" descr="ScreenHunter_0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4909" y="3965606"/>
            <a:ext cx="1947452" cy="6185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9744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0619" y="4471428"/>
            <a:ext cx="1366825" cy="23364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- </a:t>
            </a:r>
            <a:r>
              <a:rPr lang="en-US" dirty="0" smtClean="0"/>
              <a:t>hypoglycaemia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Occurs when </a:t>
            </a:r>
            <a:r>
              <a:rPr lang="en-US" dirty="0" smtClean="0"/>
              <a:t>blood glucose is low</a:t>
            </a:r>
            <a:endParaRPr lang="en-US" dirty="0" smtClean="0"/>
          </a:p>
          <a:p>
            <a:r>
              <a:rPr lang="en-US" dirty="0" smtClean="0"/>
              <a:t>Symptoms of hypoglycaemia include both sympathetic and neuroglycopenic symptoms</a:t>
            </a:r>
          </a:p>
          <a:p>
            <a:r>
              <a:rPr lang="en-US" dirty="0" smtClean="0"/>
              <a:t>Mild to moderate hypoglycaemic symptoms can be treated with consumption of glucose (jelly beans or honey) plus a low GI glucose source such as a sandwich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ym typeface="Wingdings" panose="05000000000000000000" pitchFamily="2" charset="2"/>
              </a:rPr>
              <a:t>Severe hypoglycaemia can be identified by patients inability to treat their own </a:t>
            </a:r>
            <a:r>
              <a:rPr lang="en-US" dirty="0" smtClean="0">
                <a:sym typeface="Wingdings" panose="05000000000000000000" pitchFamily="2" charset="2"/>
              </a:rPr>
              <a:t>hypoglycaemia</a:t>
            </a:r>
            <a:endParaRPr lang="en-US" dirty="0" smtClean="0"/>
          </a:p>
          <a:p>
            <a:r>
              <a:rPr lang="en-US" dirty="0" smtClean="0"/>
              <a:t>Severe hypoglycaemia treated with </a:t>
            </a:r>
          </a:p>
          <a:p>
            <a:pPr lvl="1"/>
            <a:r>
              <a:rPr lang="en-US" dirty="0" err="1" smtClean="0"/>
              <a:t>Glucogon</a:t>
            </a:r>
            <a:r>
              <a:rPr lang="en-US" dirty="0" smtClean="0"/>
              <a:t> (</a:t>
            </a:r>
            <a:r>
              <a:rPr lang="en-US" dirty="0" err="1" smtClean="0"/>
              <a:t>GlucaGen</a:t>
            </a:r>
            <a:r>
              <a:rPr lang="en-US" dirty="0" smtClean="0"/>
              <a:t> </a:t>
            </a:r>
            <a:r>
              <a:rPr lang="en-US" dirty="0" err="1" smtClean="0"/>
              <a:t>Hypokit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IV glucose</a:t>
            </a:r>
            <a:endParaRPr lang="en-AU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2448" y="4471428"/>
            <a:ext cx="2835775" cy="2313892"/>
          </a:xfrm>
          <a:prstGeom prst="rect">
            <a:avLst/>
          </a:prstGeom>
        </p:spPr>
      </p:pic>
      <p:pic>
        <p:nvPicPr>
          <p:cNvPr id="7" name="Picture 98" descr="ScreenHunter_08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83175" y="5527810"/>
            <a:ext cx="2286873" cy="1280072"/>
          </a:xfrm>
          <a:prstGeom prst="rect">
            <a:avLst/>
          </a:prstGeom>
          <a:noFill/>
        </p:spPr>
      </p:pic>
      <p:pic>
        <p:nvPicPr>
          <p:cNvPr id="8" name="Picture 105" descr="ScreenHunter_08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83175" y="4471427"/>
            <a:ext cx="2286873" cy="9889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7595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4F3980C4A4194E8E85496EB0168827" ma:contentTypeVersion="13" ma:contentTypeDescription="Create a new document." ma:contentTypeScope="" ma:versionID="6a3ddc6da40ec2a7e8aed2fe750ed6e3">
  <xsd:schema xmlns:xsd="http://www.w3.org/2001/XMLSchema" xmlns:xs="http://www.w3.org/2001/XMLSchema" xmlns:p="http://schemas.microsoft.com/office/2006/metadata/properties" xmlns:ns3="e2c7b5f6-78cd-4269-bae5-6665e666fc46" xmlns:ns4="f9c8d4ca-78b6-4c6c-9b82-54060e39b7f4" targetNamespace="http://schemas.microsoft.com/office/2006/metadata/properties" ma:root="true" ma:fieldsID="4f0cdefab43738ca769154c0b7f22b5e" ns3:_="" ns4:_="">
    <xsd:import namespace="e2c7b5f6-78cd-4269-bae5-6665e666fc46"/>
    <xsd:import namespace="f9c8d4ca-78b6-4c6c-9b82-54060e39b7f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c7b5f6-78cd-4269-bae5-6665e666fc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c8d4ca-78b6-4c6c-9b82-54060e39b7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17BC9F-A2C6-443A-AC9A-CE79D5F41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c7b5f6-78cd-4269-bae5-6665e666fc46"/>
    <ds:schemaRef ds:uri="f9c8d4ca-78b6-4c6c-9b82-54060e39b7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350428-8A5F-4A65-BE4B-65F6230BAE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91BB67-FCF4-458C-ADC4-69915E97288B}">
  <ds:schemaRefs>
    <ds:schemaRef ds:uri="http://schemas.microsoft.com/office/2006/documentManagement/types"/>
    <ds:schemaRef ds:uri="e2c7b5f6-78cd-4269-bae5-6665e666fc46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f9c8d4ca-78b6-4c6c-9b82-54060e39b7f4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17616</TotalTime>
  <Words>494</Words>
  <Application>Microsoft Office PowerPoint</Application>
  <PresentationFormat>Widescreen</PresentationFormat>
  <Paragraphs>107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Wingdings 3</vt:lpstr>
      <vt:lpstr>Office Theme</vt:lpstr>
      <vt:lpstr>Acute and chronic complications of diabetes - Hypoglycaemia</vt:lpstr>
      <vt:lpstr>Learning outcomes</vt:lpstr>
      <vt:lpstr>PowerPoint Presentation</vt:lpstr>
      <vt:lpstr>Hypoglycaemia</vt:lpstr>
      <vt:lpstr>Risk factors for hypoglycaemia</vt:lpstr>
      <vt:lpstr>Symptoms of hypoglycaemia</vt:lpstr>
      <vt:lpstr>Treatment of hypoglycaemia</vt:lpstr>
      <vt:lpstr>Treatment of hypoglycaemia</vt:lpstr>
      <vt:lpstr>Summary - hypoglycaemia</vt:lpstr>
    </vt:vector>
  </TitlesOfParts>
  <Company>James Cook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that affect cholinergic transmission</dc:title>
  <dc:creator>Smithson, John</dc:creator>
  <cp:lastModifiedBy>Smithson, John</cp:lastModifiedBy>
  <cp:revision>498</cp:revision>
  <cp:lastPrinted>2021-02-28T09:11:56Z</cp:lastPrinted>
  <dcterms:created xsi:type="dcterms:W3CDTF">2019-12-16T05:03:29Z</dcterms:created>
  <dcterms:modified xsi:type="dcterms:W3CDTF">2021-02-28T09:14:05Z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0x010100F24F3980C4A4194E8E85496EB0168827</vt:lpwstr>
  </property>
</Properties>
</file>