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6" r:id="rId16"/>
    <p:sldId id="335" r:id="rId17"/>
    <p:sldId id="337" r:id="rId18"/>
    <p:sldId id="338" r:id="rId19"/>
    <p:sldId id="339" r:id="rId20"/>
    <p:sldId id="340" r:id="rId21"/>
    <p:sldId id="341" r:id="rId22"/>
    <p:sldId id="342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256"/>
            <p14:sldId id="257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6"/>
            <p14:sldId id="335"/>
            <p14:sldId id="337"/>
            <p14:sldId id="338"/>
            <p14:sldId id="339"/>
            <p14:sldId id="340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3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77304" autoAdjust="0"/>
  </p:normalViewPr>
  <p:slideViewPr>
    <p:cSldViewPr snapToGrid="0">
      <p:cViewPr varScale="1">
        <p:scale>
          <a:sx n="51" d="100"/>
          <a:sy n="51" d="100"/>
        </p:scale>
        <p:origin x="5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63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22/07/2020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oxygen.com.au/blogs/articles/should-i-use-a-nasal-cannula-or-oxygen-mask-with-my-oxygen-concentrato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tests-procedures/hyperbaric-oxygen-therapy/about/pac-2039438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human-respiratory-system/The-mechanics-of-breathi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chemistry/gases-and-kinetic-molecular-theory/ideal-gas-laws/a/daltons-law-of-partial-pressu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med.com/cpd/articles/interpreting-abg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Oxygen therapy, </a:t>
            </a:r>
            <a:r>
              <a:rPr lang="en-US" dirty="0" err="1" smtClean="0"/>
              <a:t>hyperbarics</a:t>
            </a:r>
            <a:r>
              <a:rPr lang="en-US" dirty="0" smtClean="0"/>
              <a:t> and gas laws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Assoc. Prof. John Smithson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application of Dalton’s law to patients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Increasing the fraction </a:t>
            </a:r>
            <a:r>
              <a:rPr lang="en-US" dirty="0"/>
              <a:t>of inspired </a:t>
            </a:r>
            <a:r>
              <a:rPr lang="en-US" dirty="0" smtClean="0"/>
              <a:t>oxygen (DiO2) </a:t>
            </a:r>
            <a:r>
              <a:rPr lang="en-US" dirty="0"/>
              <a:t>using oxygen therapy, </a:t>
            </a:r>
            <a:endParaRPr lang="en-US" dirty="0" smtClean="0"/>
          </a:p>
          <a:p>
            <a:r>
              <a:rPr lang="en-US" dirty="0" smtClean="0"/>
              <a:t>Increases the </a:t>
            </a:r>
            <a:r>
              <a:rPr lang="en-US" dirty="0"/>
              <a:t>alveolar partial pressure </a:t>
            </a:r>
            <a:r>
              <a:rPr lang="en-US" dirty="0" smtClean="0"/>
              <a:t>of oxygen</a:t>
            </a:r>
          </a:p>
          <a:p>
            <a:r>
              <a:rPr lang="en-US" dirty="0" smtClean="0"/>
              <a:t>Increases the </a:t>
            </a:r>
            <a:r>
              <a:rPr lang="en-US" dirty="0"/>
              <a:t>partial pressure of oxygen in the blood.</a:t>
            </a:r>
            <a:endParaRPr lang="en-AU" dirty="0"/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04" y="1690688"/>
            <a:ext cx="5718054" cy="3628765"/>
          </a:xfrm>
        </p:spPr>
      </p:pic>
      <p:sp>
        <p:nvSpPr>
          <p:cNvPr id="6" name="TextBox 5"/>
          <p:cNvSpPr txBox="1"/>
          <p:nvPr/>
        </p:nvSpPr>
        <p:spPr>
          <a:xfrm>
            <a:off x="6096000" y="5715298"/>
            <a:ext cx="621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from </a:t>
            </a:r>
            <a:r>
              <a:rPr lang="en-AU" dirty="0">
                <a:hlinkClick r:id="rId3"/>
              </a:rPr>
              <a:t>https://easyoxygen.com.au/blogs/articles/should-i-use-a-nasal-cannula-or-oxygen-mask-with-my-oxygen-concentrator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259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</a:t>
            </a:r>
            <a:r>
              <a:rPr lang="en-US" dirty="0"/>
              <a:t>of Dalton’s law to patients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every 2 liters of supplementary oxygen, we increase the FiO2 by approximately 4%. 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patient was given 2 liters of oxygen via nasal prongs, the inspired FiO2 would be approximately 29%.  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Alveolar PAO2 = ((760 – partial pressure of water (45mm/Hg) x partial pressure of atmospheric oxygen (29%)) – Partial pressure of CO2 (40mm/Hg) multiplied by the RQ (0.8)</a:t>
            </a:r>
            <a:endParaRPr lang="en-AU" dirty="0"/>
          </a:p>
          <a:p>
            <a:pPr lvl="1"/>
            <a:r>
              <a:rPr lang="en-US" dirty="0"/>
              <a:t>Alveolar PAo2 = (713 x </a:t>
            </a:r>
            <a:r>
              <a:rPr lang="en-US" b="1" dirty="0"/>
              <a:t>0.29</a:t>
            </a:r>
            <a:r>
              <a:rPr lang="en-US" dirty="0"/>
              <a:t>) – (40 x 0.8)</a:t>
            </a:r>
            <a:endParaRPr lang="en-AU" dirty="0"/>
          </a:p>
          <a:p>
            <a:pPr lvl="1"/>
            <a:r>
              <a:rPr lang="en-US" dirty="0"/>
              <a:t>Alveolar PAO2 = 206.77 – 50</a:t>
            </a:r>
            <a:endParaRPr lang="en-AU" dirty="0"/>
          </a:p>
          <a:p>
            <a:pPr lvl="1"/>
            <a:r>
              <a:rPr lang="en-US" dirty="0"/>
              <a:t>Alveolar PAO2 = </a:t>
            </a:r>
            <a:r>
              <a:rPr lang="en-US" b="1" dirty="0"/>
              <a:t>156.77 mm/Hg </a:t>
            </a:r>
            <a:r>
              <a:rPr lang="en-US" dirty="0"/>
              <a:t>(greater than what is expected on room air (21</a:t>
            </a:r>
            <a:r>
              <a:rPr lang="en-US" dirty="0" smtClean="0"/>
              <a:t>%) at 99.7 mm/Hg).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96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</a:t>
            </a:r>
            <a:r>
              <a:rPr lang="en-US" dirty="0"/>
              <a:t>of </a:t>
            </a:r>
            <a:r>
              <a:rPr lang="en-US" dirty="0">
                <a:solidFill>
                  <a:srgbClr val="C00000"/>
                </a:solidFill>
              </a:rPr>
              <a:t>Dalton’s </a:t>
            </a:r>
            <a:r>
              <a:rPr lang="en-US" dirty="0" smtClean="0">
                <a:solidFill>
                  <a:srgbClr val="C00000"/>
                </a:solidFill>
              </a:rPr>
              <a:t>Law </a:t>
            </a:r>
            <a:r>
              <a:rPr lang="en-US" dirty="0"/>
              <a:t>to patients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Oxygen therapy via a mask of other means increases the FiO2</a:t>
            </a:r>
          </a:p>
          <a:p>
            <a:r>
              <a:rPr lang="en-US" dirty="0" smtClean="0"/>
              <a:t>Increasing the FiO2 increases the partial pressure of oxygen in the inspired air</a:t>
            </a:r>
          </a:p>
          <a:p>
            <a:r>
              <a:rPr lang="en-US" dirty="0" smtClean="0"/>
              <a:t>At normal atmospheres, this means the partial pressure of oxygen in the alveolar is higher</a:t>
            </a:r>
          </a:p>
          <a:p>
            <a:r>
              <a:rPr lang="en-US" dirty="0" smtClean="0"/>
              <a:t>This increases the  partial pressure of oxygen in the blood</a:t>
            </a:r>
          </a:p>
          <a:p>
            <a:r>
              <a:rPr lang="en-US" dirty="0" smtClean="0"/>
              <a:t>More oxygen available for cellular respiration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Alveolar PAO2 = ((760 – partial pressure of water (45mm/Hg) x partial pressure of atmospheric oxygen (29%)) – Partial pressure of CO2 (40mm/Hg) multiplied by the RQ (0.8)</a:t>
            </a:r>
            <a:endParaRPr lang="en-A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Alveolar PAo2 = (713 x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0.29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(40 x 0.8)</a:t>
            </a:r>
            <a:endParaRPr lang="en-A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Alveolar PAO2 = 206.77 – 50</a:t>
            </a:r>
            <a:endParaRPr lang="en-A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Alveolar PAO2 =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156.77 mm/Hg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(greater than what is expected on room air (21%) at 99.7 mm/Hg).</a:t>
            </a:r>
            <a:endParaRPr lang="en-A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65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Henry’s law states that the quantity of gas that will dissolve in a liquid is proportional to the </a:t>
            </a:r>
            <a:r>
              <a:rPr lang="en-US" b="1" dirty="0"/>
              <a:t>partial pressure</a:t>
            </a:r>
            <a:r>
              <a:rPr lang="en-US" dirty="0"/>
              <a:t> of the gas and the </a:t>
            </a:r>
            <a:r>
              <a:rPr lang="en-US" b="1" dirty="0" smtClean="0"/>
              <a:t>solubility </a:t>
            </a:r>
            <a:r>
              <a:rPr lang="en-US" dirty="0" smtClean="0"/>
              <a:t>of the gas in the solution (water or blood).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CO2 is very soluble in water (or blood) – about 24 times more than </a:t>
            </a:r>
            <a:r>
              <a:rPr lang="en-US" dirty="0" smtClean="0"/>
              <a:t>O2</a:t>
            </a:r>
          </a:p>
          <a:p>
            <a:pPr lvl="1"/>
            <a:endParaRPr lang="en-AU" dirty="0"/>
          </a:p>
          <a:p>
            <a:pPr lvl="1"/>
            <a:r>
              <a:rPr lang="en-US" dirty="0"/>
              <a:t>O2 is soluble in water (or blood) – more than </a:t>
            </a:r>
            <a:r>
              <a:rPr lang="en-US" dirty="0" smtClean="0"/>
              <a:t>nitrogen</a:t>
            </a:r>
          </a:p>
          <a:p>
            <a:pPr lvl="1"/>
            <a:endParaRPr lang="en-AU" dirty="0"/>
          </a:p>
          <a:p>
            <a:pPr lvl="1"/>
            <a:r>
              <a:rPr lang="en-US" dirty="0"/>
              <a:t>N2 is less soluble in water or blood (less than half as soluble as O2)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59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So Henry’s law tells us as the partial pressure of a gas increases - the solubility increases.  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Take normal air at sea level (1 ATM or 760 mm/Hg)</a:t>
            </a:r>
            <a:endParaRPr lang="en-AU" dirty="0"/>
          </a:p>
          <a:p>
            <a:pPr lvl="1"/>
            <a:r>
              <a:rPr lang="en-US" dirty="0" smtClean="0"/>
              <a:t>760mm/Hg </a:t>
            </a:r>
            <a:r>
              <a:rPr lang="en-US" dirty="0"/>
              <a:t>x 21% = PaO2 152 mm/Hg.</a:t>
            </a:r>
            <a:endParaRPr lang="en-AU" dirty="0"/>
          </a:p>
          <a:p>
            <a:pPr lvl="0"/>
            <a:r>
              <a:rPr lang="en-US" dirty="0"/>
              <a:t>Take normal air at 2 atmospheres (1520 mm/Hg) in a hyperbaric dive chamber</a:t>
            </a:r>
            <a:endParaRPr lang="en-AU" dirty="0"/>
          </a:p>
          <a:p>
            <a:pPr lvl="1"/>
            <a:r>
              <a:rPr lang="en-US" dirty="0"/>
              <a:t>1520mm/Hg x 21% = 319.2 mm/Hg</a:t>
            </a:r>
            <a:endParaRPr lang="en-AU" dirty="0"/>
          </a:p>
          <a:p>
            <a:pPr lvl="0"/>
            <a:r>
              <a:rPr lang="en-US" dirty="0"/>
              <a:t>Take normal air at 3000m elevation with a barometric pressure of 522mm/Hg</a:t>
            </a:r>
            <a:endParaRPr lang="en-AU" dirty="0"/>
          </a:p>
          <a:p>
            <a:pPr lvl="1"/>
            <a:r>
              <a:rPr lang="en-US" dirty="0"/>
              <a:t> 522mm/Hg x 21% = 109.62 mm/Hg</a:t>
            </a:r>
            <a:endParaRPr lang="en-AU" dirty="0"/>
          </a:p>
          <a:p>
            <a:endParaRPr lang="en-AU" dirty="0"/>
          </a:p>
        </p:txBody>
      </p:sp>
      <p:pic>
        <p:nvPicPr>
          <p:cNvPr id="5" name="Picture 4" descr="Hyperbaric oxygen therapy ro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8467" y="7186328"/>
            <a:ext cx="313941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Breathe in the Mystery: My New York Times Column on Oxy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5554703"/>
            <a:ext cx="2432701" cy="12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yperbaric oxygen therapy ro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43" y="2953400"/>
            <a:ext cx="2604796" cy="141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970" y="4001294"/>
            <a:ext cx="1988618" cy="1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Henry’s Law – scuba diving and the bends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Henry’s </a:t>
            </a:r>
            <a:r>
              <a:rPr lang="en-US" dirty="0"/>
              <a:t>law </a:t>
            </a:r>
            <a:r>
              <a:rPr lang="en-US" dirty="0" smtClean="0"/>
              <a:t>- as </a:t>
            </a:r>
            <a:r>
              <a:rPr lang="en-US" dirty="0"/>
              <a:t>the partial pressure of a gas increases - the solubility </a:t>
            </a:r>
            <a:r>
              <a:rPr lang="en-US" dirty="0" smtClean="0"/>
              <a:t>of the gas in solution increases</a:t>
            </a:r>
            <a:r>
              <a:rPr lang="en-US" dirty="0"/>
              <a:t>.  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Scuba diving at 10 meters (2 atmospheres  or 1520 </a:t>
            </a:r>
            <a:r>
              <a:rPr lang="en-US" dirty="0"/>
              <a:t>mm/Hg</a:t>
            </a:r>
            <a:r>
              <a:rPr lang="en-US" dirty="0" smtClean="0"/>
              <a:t>)</a:t>
            </a:r>
            <a:endParaRPr lang="en-AU" dirty="0"/>
          </a:p>
          <a:p>
            <a:pPr lvl="1"/>
            <a:r>
              <a:rPr lang="en-US" dirty="0" smtClean="0"/>
              <a:t>PO2 = 1520mm/Hg </a:t>
            </a:r>
            <a:r>
              <a:rPr lang="en-US" dirty="0"/>
              <a:t>x 21% = 319.2 </a:t>
            </a:r>
            <a:r>
              <a:rPr lang="en-US" dirty="0" smtClean="0"/>
              <a:t>mm/Hg</a:t>
            </a:r>
          </a:p>
          <a:p>
            <a:pPr lvl="1"/>
            <a:r>
              <a:rPr lang="en-US" dirty="0" smtClean="0"/>
              <a:t>PN2 </a:t>
            </a:r>
            <a:r>
              <a:rPr lang="en-US" dirty="0"/>
              <a:t>= 1520mm/Hg x </a:t>
            </a:r>
            <a:r>
              <a:rPr lang="en-US" dirty="0" smtClean="0"/>
              <a:t>79% </a:t>
            </a:r>
            <a:r>
              <a:rPr lang="en-US" dirty="0"/>
              <a:t>= </a:t>
            </a:r>
            <a:r>
              <a:rPr lang="en-US" dirty="0" smtClean="0"/>
              <a:t>1200.8 </a:t>
            </a:r>
            <a:r>
              <a:rPr lang="en-US" dirty="0"/>
              <a:t>mm/Hg</a:t>
            </a:r>
          </a:p>
          <a:p>
            <a:pPr lvl="1"/>
            <a:endParaRPr lang="en-AU" dirty="0"/>
          </a:p>
          <a:p>
            <a:r>
              <a:rPr lang="en-US" dirty="0" smtClean="0"/>
              <a:t>Accumulation of nitrogen in the tissues and joints</a:t>
            </a:r>
          </a:p>
          <a:p>
            <a:r>
              <a:rPr lang="en-US" dirty="0" smtClean="0"/>
              <a:t>Leads to decompression sickness (the bends)</a:t>
            </a:r>
            <a:endParaRPr lang="en-AU" dirty="0"/>
          </a:p>
        </p:txBody>
      </p:sp>
      <p:pic>
        <p:nvPicPr>
          <p:cNvPr id="5" name="Picture 4" descr="Hyperbaric oxygen therapy ro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8467" y="7186328"/>
            <a:ext cx="313941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24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Hyperbaric chambers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patients to breath 100% oxygen</a:t>
            </a:r>
          </a:p>
          <a:p>
            <a:r>
              <a:rPr lang="en-US" dirty="0" smtClean="0"/>
              <a:t>At 2-3 times normal atmospheric pressure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1535"/>
            <a:ext cx="5900955" cy="3314618"/>
          </a:xfrm>
        </p:spPr>
      </p:pic>
      <p:sp>
        <p:nvSpPr>
          <p:cNvPr id="6" name="TextBox 5"/>
          <p:cNvSpPr txBox="1"/>
          <p:nvPr/>
        </p:nvSpPr>
        <p:spPr>
          <a:xfrm>
            <a:off x="6172200" y="5573236"/>
            <a:ext cx="6100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taken from Hyperbaric oxygen therapy.  Mayo Clinic.  Accessed July 2020.  Available at </a:t>
            </a:r>
            <a:r>
              <a:rPr lang="en-AU" u="sng" dirty="0">
                <a:hlinkClick r:id="rId3"/>
              </a:rPr>
              <a:t>https://www.mayoclinic.org/tests-procedures/hyperbaric-oxygen-therapy/about/pac-20394380</a:t>
            </a:r>
            <a:r>
              <a:rPr lang="en-AU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286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Hyperbaric chambers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/>
              <a:t>acute dive related decompression injuries</a:t>
            </a:r>
            <a:endParaRPr lang="en-AU" dirty="0"/>
          </a:p>
          <a:p>
            <a:pPr lvl="1"/>
            <a:r>
              <a:rPr lang="en-US" dirty="0"/>
              <a:t>Air or gas embolism</a:t>
            </a:r>
            <a:endParaRPr lang="en-AU" dirty="0"/>
          </a:p>
          <a:p>
            <a:pPr lvl="1"/>
            <a:r>
              <a:rPr lang="en-US" dirty="0" err="1"/>
              <a:t>Anaemia</a:t>
            </a:r>
            <a:r>
              <a:rPr lang="en-US" dirty="0"/>
              <a:t> due to sever blood loss</a:t>
            </a:r>
            <a:endParaRPr lang="en-AU" dirty="0"/>
          </a:p>
          <a:p>
            <a:pPr lvl="1"/>
            <a:r>
              <a:rPr lang="en-US" dirty="0"/>
              <a:t>Carbon monoxide poisoning</a:t>
            </a:r>
            <a:endParaRPr lang="en-AU" dirty="0"/>
          </a:p>
          <a:p>
            <a:pPr lvl="1"/>
            <a:r>
              <a:rPr lang="en-US" dirty="0"/>
              <a:t>Skin </a:t>
            </a:r>
            <a:r>
              <a:rPr lang="en-US" dirty="0" smtClean="0"/>
              <a:t>grafts </a:t>
            </a:r>
            <a:r>
              <a:rPr lang="en-US" dirty="0"/>
              <a:t>and necrotizing soft tissue infections</a:t>
            </a:r>
            <a:endParaRPr lang="en-AU" dirty="0"/>
          </a:p>
          <a:p>
            <a:pPr lvl="1"/>
            <a:r>
              <a:rPr lang="en-US" dirty="0"/>
              <a:t>Osteomyelitis</a:t>
            </a:r>
            <a:endParaRPr lang="en-AU" dirty="0"/>
          </a:p>
          <a:p>
            <a:pPr lvl="1"/>
            <a:r>
              <a:rPr lang="en-US" dirty="0"/>
              <a:t>Arterial insufficiency or low blood flow</a:t>
            </a:r>
            <a:endParaRPr lang="en-AU" dirty="0"/>
          </a:p>
          <a:p>
            <a:pPr lvl="1"/>
            <a:r>
              <a:rPr lang="en-US" dirty="0"/>
              <a:t>Acute traumatic </a:t>
            </a:r>
            <a:r>
              <a:rPr lang="en-US" dirty="0" err="1"/>
              <a:t>ischaemia</a:t>
            </a:r>
            <a:endParaRPr lang="en-AU" dirty="0"/>
          </a:p>
          <a:p>
            <a:pPr lvl="1"/>
            <a:r>
              <a:rPr lang="en-US" dirty="0"/>
              <a:t>Radiation injury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Anything you might want to treat by compressing residual gas bubbles or increase the partial pressure of oxygen in the blood.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03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Boyle’s law states the pressure of gas in a closed container is inversely proportional to the volume of the container.</a:t>
            </a:r>
            <a:endParaRPr lang="en-AU" dirty="0"/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46353"/>
            <a:ext cx="5181600" cy="3509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176963"/>
            <a:ext cx="101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taken from </a:t>
            </a:r>
            <a:r>
              <a:rPr lang="en-US" dirty="0" err="1" smtClean="0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</a:t>
            </a:r>
            <a:r>
              <a:rPr lang="en-US" dirty="0" smtClean="0"/>
              <a:t>2019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611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Boyle’s Law apply to medicine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explains how we can cause the inflow of air into the lungs</a:t>
            </a:r>
          </a:p>
          <a:p>
            <a:r>
              <a:rPr lang="en-US" dirty="0" smtClean="0"/>
              <a:t>Diaphragm contracts down</a:t>
            </a:r>
          </a:p>
          <a:p>
            <a:r>
              <a:rPr lang="en-US" dirty="0" smtClean="0"/>
              <a:t>Ribs rotate out and up</a:t>
            </a:r>
          </a:p>
          <a:p>
            <a:r>
              <a:rPr lang="en-US" dirty="0" smtClean="0"/>
              <a:t>Increases volume of lungs</a:t>
            </a:r>
          </a:p>
          <a:p>
            <a:r>
              <a:rPr lang="en-US" dirty="0" smtClean="0"/>
              <a:t>Pressure in lungs decreases</a:t>
            </a:r>
          </a:p>
          <a:p>
            <a:r>
              <a:rPr lang="en-US" dirty="0" smtClean="0"/>
              <a:t>Air rushes in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90688"/>
            <a:ext cx="5480288" cy="4215606"/>
          </a:xfrm>
        </p:spPr>
      </p:pic>
      <p:sp>
        <p:nvSpPr>
          <p:cNvPr id="6" name="TextBox 5"/>
          <p:cNvSpPr txBox="1"/>
          <p:nvPr/>
        </p:nvSpPr>
        <p:spPr>
          <a:xfrm>
            <a:off x="6286500" y="5850199"/>
            <a:ext cx="574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from </a:t>
            </a:r>
            <a:r>
              <a:rPr lang="en-AU" dirty="0">
                <a:hlinkClick r:id="rId3"/>
              </a:rPr>
              <a:t>https://www.britannica.com/science/human-respiratory-system/The-mechanics-of-breathing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08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Describe the significance of the different gas laws to respiratory physiology.</a:t>
            </a:r>
          </a:p>
          <a:p>
            <a:pPr lvl="1"/>
            <a:r>
              <a:rPr lang="en-US" dirty="0" smtClean="0"/>
              <a:t>Apply knowledge of Dalton’s laws to explain the benefit of oxygen therapy.</a:t>
            </a:r>
          </a:p>
          <a:p>
            <a:pPr lvl="1"/>
            <a:r>
              <a:rPr lang="en-US" dirty="0" smtClean="0"/>
              <a:t>Apply knowledge of Henry’s laws to explain the use of hyperbaric oxygen therapy.</a:t>
            </a:r>
          </a:p>
          <a:p>
            <a:pPr lvl="1"/>
            <a:r>
              <a:rPr lang="en-US" dirty="0" smtClean="0"/>
              <a:t>Apply knowledge of Boyle’s law to explain how inspiration occurs in negative pressure breathing animals such as humans.</a:t>
            </a: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Dalton’s law states each </a:t>
            </a:r>
            <a:r>
              <a:rPr lang="en-US" dirty="0"/>
              <a:t>gas in a mixture of gases exerts its own pressure as if no other gases were present. </a:t>
            </a:r>
            <a:endParaRPr lang="en-AU" dirty="0"/>
          </a:p>
          <a:p>
            <a:pPr lvl="0"/>
            <a:r>
              <a:rPr lang="en-US" dirty="0"/>
              <a:t>The pressure of a specific gas in a mixture is called its partial </a:t>
            </a:r>
            <a:r>
              <a:rPr lang="en-US" dirty="0" smtClean="0"/>
              <a:t>pressure; </a:t>
            </a:r>
            <a:endParaRPr lang="en-AU" dirty="0"/>
          </a:p>
          <a:p>
            <a:pPr lvl="0"/>
            <a:r>
              <a:rPr lang="en-US" dirty="0"/>
              <a:t>In the example of arterial blood gases below, we see the partial pressure of the different gases reported in mm/Hg.</a:t>
            </a:r>
            <a:endParaRPr lang="en-AU" dirty="0"/>
          </a:p>
          <a:p>
            <a:pPr lvl="1"/>
            <a:r>
              <a:rPr lang="en-US" dirty="0"/>
              <a:t>pH 7.25 (Normal range 7.35 – 7.45)</a:t>
            </a:r>
            <a:endParaRPr lang="en-AU" dirty="0"/>
          </a:p>
          <a:p>
            <a:pPr lvl="1"/>
            <a:r>
              <a:rPr lang="en-US" dirty="0"/>
              <a:t>pCO2 74 mmHg (Normal range 35 – 45 mm/Hg)</a:t>
            </a:r>
            <a:endParaRPr lang="en-AU" dirty="0"/>
          </a:p>
          <a:p>
            <a:pPr lvl="1"/>
            <a:r>
              <a:rPr lang="en-US" dirty="0"/>
              <a:t>pO2 17 mmHg (Normal range 80 – 100 mm/Hg)</a:t>
            </a:r>
            <a:endParaRPr lang="en-AU" dirty="0"/>
          </a:p>
          <a:p>
            <a:pPr lvl="1"/>
            <a:r>
              <a:rPr lang="en-US" dirty="0"/>
              <a:t>HCO3 33 </a:t>
            </a:r>
            <a:r>
              <a:rPr lang="en-US" dirty="0" err="1"/>
              <a:t>mmol</a:t>
            </a:r>
            <a:r>
              <a:rPr lang="en-US" dirty="0"/>
              <a:t>/L (Normal range 22-26 </a:t>
            </a:r>
            <a:r>
              <a:rPr lang="en-US" dirty="0" err="1"/>
              <a:t>mmol</a:t>
            </a:r>
            <a:r>
              <a:rPr lang="en-US" dirty="0"/>
              <a:t>/L)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0" y="2805236"/>
            <a:ext cx="5731510" cy="2122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270" y="6176963"/>
            <a:ext cx="9460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taken from Dalton’s law of partial pressure Khan Academy presentation </a:t>
            </a:r>
            <a:endParaRPr lang="en-US" sz="1200" dirty="0" smtClean="0"/>
          </a:p>
          <a:p>
            <a:r>
              <a:rPr lang="en-US" sz="1200" dirty="0" smtClean="0"/>
              <a:t>available </a:t>
            </a:r>
            <a:r>
              <a:rPr lang="en-US" sz="1200" dirty="0"/>
              <a:t>at </a:t>
            </a:r>
            <a:r>
              <a:rPr lang="en-AU" sz="1200" u="sng" dirty="0">
                <a:hlinkClick r:id="rId3"/>
              </a:rPr>
              <a:t>https://www.khanacademy.org/science/chemistry/gases-and-kinetic-molecular-theory/ideal-gas-laws/a/daltons-law-of-partial-pressure</a:t>
            </a:r>
            <a:r>
              <a:rPr lang="en-AU" sz="1200" dirty="0"/>
              <a:t>  </a:t>
            </a:r>
            <a:endParaRPr lang="en-AU" sz="1200" dirty="0" smtClean="0"/>
          </a:p>
          <a:p>
            <a:r>
              <a:rPr lang="en-AU" sz="1200" dirty="0" smtClean="0"/>
              <a:t>Image </a:t>
            </a:r>
            <a:r>
              <a:rPr lang="en-AU" sz="1200" dirty="0"/>
              <a:t>adapted from </a:t>
            </a:r>
            <a:r>
              <a:rPr lang="en-AU" sz="1200" dirty="0" err="1"/>
              <a:t>OpenStax</a:t>
            </a:r>
            <a:r>
              <a:rPr lang="en-AU" sz="1200" dirty="0"/>
              <a:t>, CC BY 3.0.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993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If we consider air – a mixture of a number of gases.  By volume, dry air contains </a:t>
            </a:r>
            <a:endParaRPr lang="en-AU" dirty="0"/>
          </a:p>
          <a:p>
            <a:pPr lvl="1"/>
            <a:r>
              <a:rPr lang="en-US" dirty="0"/>
              <a:t>78.09% nitrogen, </a:t>
            </a:r>
            <a:endParaRPr lang="en-AU" dirty="0"/>
          </a:p>
          <a:p>
            <a:pPr lvl="1"/>
            <a:r>
              <a:rPr lang="en-US" dirty="0"/>
              <a:t>20.95% oxygen, </a:t>
            </a:r>
            <a:endParaRPr lang="en-AU" dirty="0"/>
          </a:p>
          <a:p>
            <a:pPr lvl="1"/>
            <a:r>
              <a:rPr lang="en-US" dirty="0"/>
              <a:t>0.93% argon, </a:t>
            </a:r>
            <a:endParaRPr lang="en-AU" dirty="0"/>
          </a:p>
          <a:p>
            <a:pPr lvl="1"/>
            <a:r>
              <a:rPr lang="en-US" dirty="0"/>
              <a:t>0.04% carbon dioxide, </a:t>
            </a:r>
            <a:endParaRPr lang="en-AU" dirty="0"/>
          </a:p>
          <a:p>
            <a:pPr lvl="1"/>
            <a:r>
              <a:rPr lang="en-US" dirty="0"/>
              <a:t>small amounts of other </a:t>
            </a:r>
            <a:r>
              <a:rPr lang="en-US" dirty="0" smtClean="0"/>
              <a:t>gases.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Air </a:t>
            </a:r>
            <a:r>
              <a:rPr lang="en-US" dirty="0"/>
              <a:t>also contains a variable amount of water vapor (on average between 0.4-1% but varies considerably due to atmospheric conditions).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Assuming we are at 1 atmosphere (1ATM – (760 mm/Hg)) we can work out the relative partial pressures of the different gases by multiplying the total pressure of the mixture by the % of the gas in the mixture.</a:t>
            </a:r>
            <a:endParaRPr lang="en-AU" dirty="0"/>
          </a:p>
          <a:p>
            <a:pPr lvl="0"/>
            <a:r>
              <a:rPr lang="en-US" dirty="0"/>
              <a:t>For example, we can work out the partial pressure of oxygen in the atmosphere at sea level (1ATM)</a:t>
            </a:r>
            <a:endParaRPr lang="en-AU" dirty="0"/>
          </a:p>
          <a:p>
            <a:pPr lvl="1"/>
            <a:r>
              <a:rPr lang="en-US" dirty="0"/>
              <a:t>20.95% x 760mm/Hg = PaO2 159.22 mm/Hg.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10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same law applies to the blood – there is a partial pressure of oxygen or CO2 or any other gas in the </a:t>
            </a:r>
            <a:r>
              <a:rPr lang="en-US" dirty="0" smtClean="0"/>
              <a:t>blood.</a:t>
            </a:r>
          </a:p>
          <a:p>
            <a:r>
              <a:rPr lang="en-AU" altLang="en-US" dirty="0" smtClean="0">
                <a:ea typeface="ヒラギノ角ゴ Pro W3" pitchFamily="1" charset="-128"/>
              </a:rPr>
              <a:t>Arterial blood gas reference ranges – </a:t>
            </a:r>
            <a:endParaRPr lang="en-AU" altLang="en-US" dirty="0">
              <a:ea typeface="ヒラギノ角ゴ Pro W3" pitchFamily="1" charset="-128"/>
            </a:endParaRPr>
          </a:p>
          <a:p>
            <a:pPr marL="457200" lvl="1" indent="0">
              <a:buNone/>
            </a:pPr>
            <a:endParaRPr lang="en-AU" altLang="en-US" dirty="0">
              <a:ea typeface="ヒラギノ角ゴ Pro W3" pitchFamily="1" charset="-128"/>
            </a:endParaRPr>
          </a:p>
          <a:p>
            <a:pPr lvl="1"/>
            <a:r>
              <a:rPr lang="en-AU" altLang="en-US" dirty="0">
                <a:ea typeface="ヒラギノ角ゴ Pro W3" pitchFamily="1" charset="-128"/>
              </a:rPr>
              <a:t>PaCO</a:t>
            </a:r>
            <a:r>
              <a:rPr lang="en-AU" altLang="en-US" baseline="-25000" dirty="0">
                <a:ea typeface="ヒラギノ角ゴ Pro W3" pitchFamily="1" charset="-128"/>
              </a:rPr>
              <a:t>2</a:t>
            </a:r>
            <a:r>
              <a:rPr lang="en-AU" altLang="en-US" dirty="0">
                <a:ea typeface="ヒラギノ角ゴ Pro W3" pitchFamily="1" charset="-128"/>
              </a:rPr>
              <a:t> 35 – 45 mm Hg</a:t>
            </a:r>
          </a:p>
          <a:p>
            <a:pPr lvl="1"/>
            <a:r>
              <a:rPr lang="en-AU" altLang="en-US" dirty="0">
                <a:ea typeface="ヒラギノ角ゴ Pro W3" pitchFamily="1" charset="-128"/>
              </a:rPr>
              <a:t>PaO</a:t>
            </a:r>
            <a:r>
              <a:rPr lang="en-AU" altLang="en-US" baseline="-25000" dirty="0">
                <a:ea typeface="ヒラギノ角ゴ Pro W3" pitchFamily="1" charset="-128"/>
              </a:rPr>
              <a:t>2</a:t>
            </a:r>
            <a:r>
              <a:rPr lang="en-AU" altLang="en-US" dirty="0">
                <a:ea typeface="ヒラギノ角ゴ Pro W3" pitchFamily="1" charset="-128"/>
              </a:rPr>
              <a:t> 80 – 100 mm Hg</a:t>
            </a:r>
          </a:p>
          <a:p>
            <a:pPr lvl="1"/>
            <a:endParaRPr lang="en-AU" altLang="en-US" dirty="0" smtClean="0">
              <a:ea typeface="ヒラギノ角ゴ Pro W3" pitchFamily="1" charset="-128"/>
            </a:endParaRPr>
          </a:p>
          <a:p>
            <a:r>
              <a:rPr lang="en-AU" altLang="en-US" dirty="0" smtClean="0">
                <a:ea typeface="ヒラギノ角ゴ Pro W3" pitchFamily="1" charset="-128"/>
              </a:rPr>
              <a:t>A quick comment about haemoglobin saturation and SpO2 (range 95-100%)</a:t>
            </a:r>
            <a:endParaRPr lang="en-AU" altLang="en-US" dirty="0">
              <a:ea typeface="ヒラギノ角ゴ Pro W3" pitchFamily="1" charset="-128"/>
            </a:endParaRP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sp>
        <p:nvSpPr>
          <p:cNvPr id="6" name="TextBox 5"/>
          <p:cNvSpPr txBox="1"/>
          <p:nvPr/>
        </p:nvSpPr>
        <p:spPr>
          <a:xfrm>
            <a:off x="6096000" y="5853797"/>
            <a:ext cx="646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from </a:t>
            </a:r>
            <a:r>
              <a:rPr lang="en-AU" dirty="0">
                <a:hlinkClick r:id="rId3"/>
              </a:rPr>
              <a:t>https://www.ausmed.com/cpd/articles/interpreting-abgs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5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pressure of oxygen in the blood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next question is if the PaO2 of air is 159.22 mm/Hg and we know the normal partial pressure of oxygen in the blood is between 80-100 mm/Hg, what accounts for the difference?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066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pressure of oxygen in blood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The alveolar partial pressure of oxygen is lower due to a number of factors:</a:t>
            </a:r>
            <a:endParaRPr lang="en-AU" dirty="0"/>
          </a:p>
          <a:p>
            <a:pPr lvl="1"/>
            <a:r>
              <a:rPr lang="en-US" dirty="0"/>
              <a:t>The partial pressure of water (about 45-47 mm/Hg</a:t>
            </a:r>
            <a:r>
              <a:rPr lang="en-US" dirty="0" smtClean="0"/>
              <a:t>) needs to be accounted for</a:t>
            </a:r>
            <a:endParaRPr lang="en-AU" dirty="0"/>
          </a:p>
          <a:p>
            <a:pPr lvl="1"/>
            <a:r>
              <a:rPr lang="en-US" dirty="0"/>
              <a:t>The partial pressure of </a:t>
            </a:r>
            <a:r>
              <a:rPr lang="en-US" dirty="0" smtClean="0"/>
              <a:t>CO2 </a:t>
            </a:r>
            <a:r>
              <a:rPr lang="en-US" dirty="0"/>
              <a:t>(about 40-45 mm/Hg</a:t>
            </a:r>
            <a:r>
              <a:rPr lang="en-US" dirty="0" smtClean="0"/>
              <a:t>) is much higher than atmospheric conditions</a:t>
            </a:r>
            <a:endParaRPr lang="en-AU" dirty="0"/>
          </a:p>
          <a:p>
            <a:pPr lvl="1"/>
            <a:r>
              <a:rPr lang="en-US" dirty="0"/>
              <a:t>Respiratory quotient (RQ)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11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pressure of oxygen in blood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alveolar partial pressure of oxygen can be calculated using the following equation</a:t>
            </a:r>
            <a:r>
              <a:rPr lang="en-US" dirty="0" smtClean="0"/>
              <a:t>:</a:t>
            </a:r>
          </a:p>
          <a:p>
            <a:pPr lvl="0"/>
            <a:endParaRPr lang="en-AU" dirty="0"/>
          </a:p>
          <a:p>
            <a:pPr lvl="1"/>
            <a:r>
              <a:rPr lang="en-US" b="1" dirty="0"/>
              <a:t>Alveolar PAO2 = ((760 – partial pressure of water (45mm/Hg) x partial pressure of atmospheric oxygen (21%)) – Partial pressure of CO2 (40mm/Hg) multiplied by the RQ (0.8</a:t>
            </a:r>
            <a:r>
              <a:rPr lang="en-US" b="1" dirty="0" smtClean="0"/>
              <a:t>)</a:t>
            </a:r>
          </a:p>
          <a:p>
            <a:pPr lvl="1"/>
            <a:endParaRPr lang="en-AU" b="1" dirty="0"/>
          </a:p>
          <a:p>
            <a:pPr marL="1371600" lvl="3" indent="0">
              <a:buNone/>
            </a:pPr>
            <a:r>
              <a:rPr lang="en-US" dirty="0"/>
              <a:t>Alveolar </a:t>
            </a:r>
            <a:r>
              <a:rPr lang="en-US" dirty="0" smtClean="0"/>
              <a:t>PAO2 </a:t>
            </a:r>
            <a:r>
              <a:rPr lang="en-US" dirty="0"/>
              <a:t>= (713 x 0.21) – (40 x 0.8)</a:t>
            </a:r>
            <a:endParaRPr lang="en-AU" dirty="0"/>
          </a:p>
          <a:p>
            <a:pPr marL="1371600" lvl="3" indent="0">
              <a:buNone/>
            </a:pPr>
            <a:r>
              <a:rPr lang="en-US" dirty="0"/>
              <a:t>Alveolar PAO2 = 149.7 – 50</a:t>
            </a:r>
            <a:endParaRPr lang="en-AU" dirty="0"/>
          </a:p>
          <a:p>
            <a:pPr marL="1371600" lvl="3" indent="0">
              <a:buNone/>
            </a:pPr>
            <a:r>
              <a:rPr lang="en-US" dirty="0"/>
              <a:t>Alveolar PAO2 = 99.7 mm/Hg (similar to what we expect).</a:t>
            </a:r>
            <a:endParaRPr lang="en-AU" dirty="0"/>
          </a:p>
          <a:p>
            <a:r>
              <a:rPr lang="en-US" dirty="0"/>
              <a:t>What is the importance of this?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534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91BB67-FCF4-458C-ADC4-69915E97288B}">
  <ds:schemaRefs>
    <ds:schemaRef ds:uri="http://schemas.openxmlformats.org/package/2006/metadata/core-properties"/>
    <ds:schemaRef ds:uri="http://purl.org/dc/terms/"/>
    <ds:schemaRef ds:uri="http://www.w3.org/XML/1998/namespace"/>
    <ds:schemaRef ds:uri="f9c8d4ca-78b6-4c6c-9b82-54060e39b7f4"/>
    <ds:schemaRef ds:uri="http://schemas.microsoft.com/office/2006/documentManagement/types"/>
    <ds:schemaRef ds:uri="e2c7b5f6-78cd-4269-bae5-6665e666fc4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11420</TotalTime>
  <Words>1369</Words>
  <Application>Microsoft Office PowerPoint</Application>
  <PresentationFormat>Widescreen</PresentationFormat>
  <Paragraphs>128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ヒラギノ角ゴ Pro W3</vt:lpstr>
      <vt:lpstr>Office Theme</vt:lpstr>
      <vt:lpstr>Oxygen therapy, hyperbarics and gas laws</vt:lpstr>
      <vt:lpstr>Learning outcomes</vt:lpstr>
      <vt:lpstr>PowerPoint Presentation</vt:lpstr>
      <vt:lpstr>Dalton’s Law</vt:lpstr>
      <vt:lpstr>Dalton’s law</vt:lpstr>
      <vt:lpstr>Dalton’s Law</vt:lpstr>
      <vt:lpstr>Partial pressure of oxygen in the blood</vt:lpstr>
      <vt:lpstr>Partial pressure of oxygen in blood</vt:lpstr>
      <vt:lpstr>Partial pressure of oxygen in blood</vt:lpstr>
      <vt:lpstr>What is the application of Dalton’s law to patients</vt:lpstr>
      <vt:lpstr>Relevance of Dalton’s law to patients</vt:lpstr>
      <vt:lpstr>Relevance of Dalton’s Law to patients</vt:lpstr>
      <vt:lpstr>Henry’s Law</vt:lpstr>
      <vt:lpstr>Henry’s Law</vt:lpstr>
      <vt:lpstr>Henry’s Law – scuba diving and the bends</vt:lpstr>
      <vt:lpstr>Hyperbaric chambers</vt:lpstr>
      <vt:lpstr>Hyperbaric chambers</vt:lpstr>
      <vt:lpstr>Boyle’s Law</vt:lpstr>
      <vt:lpstr>How does Boyle’s Law apply to medicine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Smithson, John</cp:lastModifiedBy>
  <cp:revision>435</cp:revision>
  <cp:lastPrinted>2020-07-24T01:37:41Z</cp:lastPrinted>
  <dcterms:created xsi:type="dcterms:W3CDTF">2019-12-16T05:03:29Z</dcterms:created>
  <dcterms:modified xsi:type="dcterms:W3CDTF">2020-07-25T04:29:04Z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