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6" r:id="rId5"/>
    <p:sldId id="257" r:id="rId6"/>
    <p:sldId id="326" r:id="rId7"/>
    <p:sldId id="331" r:id="rId8"/>
    <p:sldId id="333" r:id="rId9"/>
    <p:sldId id="334" r:id="rId10"/>
    <p:sldId id="335" r:id="rId11"/>
    <p:sldId id="341" r:id="rId12"/>
    <p:sldId id="336" r:id="rId13"/>
    <p:sldId id="338" r:id="rId14"/>
    <p:sldId id="337" r:id="rId15"/>
    <p:sldId id="339" r:id="rId16"/>
    <p:sldId id="340" r:id="rId17"/>
    <p:sldId id="342" r:id="rId18"/>
    <p:sldId id="351" r:id="rId19"/>
    <p:sldId id="343" r:id="rId20"/>
    <p:sldId id="349" r:id="rId21"/>
    <p:sldId id="344" r:id="rId22"/>
    <p:sldId id="345" r:id="rId23"/>
    <p:sldId id="346" r:id="rId24"/>
    <p:sldId id="347" r:id="rId25"/>
    <p:sldId id="348" r:id="rId2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EFA8038-2E2F-48E9-B326-DAEBF2D4E8FF}">
          <p14:sldIdLst>
            <p14:sldId id="256"/>
            <p14:sldId id="257"/>
            <p14:sldId id="326"/>
            <p14:sldId id="331"/>
            <p14:sldId id="333"/>
            <p14:sldId id="334"/>
            <p14:sldId id="335"/>
            <p14:sldId id="341"/>
            <p14:sldId id="336"/>
            <p14:sldId id="338"/>
            <p14:sldId id="337"/>
            <p14:sldId id="339"/>
            <p14:sldId id="340"/>
            <p14:sldId id="342"/>
            <p14:sldId id="351"/>
            <p14:sldId id="343"/>
            <p14:sldId id="349"/>
            <p14:sldId id="344"/>
            <p14:sldId id="345"/>
            <p14:sldId id="346"/>
            <p14:sldId id="347"/>
            <p14:sldId id="34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ithson, John" initials="SJ" lastIdx="2" clrIdx="0">
    <p:extLst>
      <p:ext uri="{19B8F6BF-5375-455C-9EA6-DF929625EA0E}">
        <p15:presenceInfo xmlns:p15="http://schemas.microsoft.com/office/powerpoint/2012/main" userId="Smithson, Joh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47" autoAdjust="0"/>
    <p:restoredTop sz="77304" autoAdjust="0"/>
  </p:normalViewPr>
  <p:slideViewPr>
    <p:cSldViewPr snapToGrid="0">
      <p:cViewPr varScale="1">
        <p:scale>
          <a:sx n="64" d="100"/>
          <a:sy n="64" d="100"/>
        </p:scale>
        <p:origin x="72" y="2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59117B61-A39A-45C1-AEA4-40AE5B195536}" type="datetimeFigureOut">
              <a:rPr lang="en-AU" smtClean="0"/>
              <a:t>7/08/2020</a:t>
            </a:fld>
            <a:endParaRPr lang="en-AU"/>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2D017A70-513E-4B9B-9C7D-05683AE0EB3B}" type="slidenum">
              <a:rPr lang="en-AU" smtClean="0"/>
              <a:t>‹#›</a:t>
            </a:fld>
            <a:endParaRPr lang="en-AU"/>
          </a:p>
        </p:txBody>
      </p:sp>
    </p:spTree>
    <p:extLst>
      <p:ext uri="{BB962C8B-B14F-4D97-AF65-F5344CB8AC3E}">
        <p14:creationId xmlns:p14="http://schemas.microsoft.com/office/powerpoint/2010/main" val="3042749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21D2EB5E-6D7F-42BF-A015-09E360571FF0}" type="datetimeFigureOut">
              <a:rPr lang="en-AU" smtClean="0"/>
              <a:t>7/08/2020</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29E2AC20-447E-437A-A29D-26F01BDD6D79}" type="slidenum">
              <a:rPr lang="en-AU" smtClean="0"/>
              <a:t>‹#›</a:t>
            </a:fld>
            <a:endParaRPr lang="en-AU"/>
          </a:p>
        </p:txBody>
      </p:sp>
    </p:spTree>
    <p:extLst>
      <p:ext uri="{BB962C8B-B14F-4D97-AF65-F5344CB8AC3E}">
        <p14:creationId xmlns:p14="http://schemas.microsoft.com/office/powerpoint/2010/main" val="251979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9E2AC20-447E-437A-A29D-26F01BDD6D79}" type="slidenum">
              <a:rPr lang="en-AU" smtClean="0"/>
              <a:t>1</a:t>
            </a:fld>
            <a:endParaRPr lang="en-AU"/>
          </a:p>
        </p:txBody>
      </p:sp>
    </p:spTree>
    <p:extLst>
      <p:ext uri="{BB962C8B-B14F-4D97-AF65-F5344CB8AC3E}">
        <p14:creationId xmlns:p14="http://schemas.microsoft.com/office/powerpoint/2010/main" val="1450051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9E2AC20-447E-437A-A29D-26F01BDD6D79}" type="slidenum">
              <a:rPr lang="en-AU" smtClean="0"/>
              <a:t>2</a:t>
            </a:fld>
            <a:endParaRPr lang="en-AU"/>
          </a:p>
        </p:txBody>
      </p:sp>
    </p:spTree>
    <p:extLst>
      <p:ext uri="{BB962C8B-B14F-4D97-AF65-F5344CB8AC3E}">
        <p14:creationId xmlns:p14="http://schemas.microsoft.com/office/powerpoint/2010/main" val="1015638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To avoid cross-infection, advise patients about standard infection control measures, including covering the mouth when coughing, attention to hand hygiene, and not sharing utensils. Patients with bronchiectasis requiring hospital treatment should be separated from patients with chronic </a:t>
            </a:r>
            <a:r>
              <a:rPr lang="en-US" sz="1200" b="0" i="0" kern="1200" dirty="0" err="1" smtClean="0">
                <a:solidFill>
                  <a:schemeClr val="tx1"/>
                </a:solidFill>
                <a:effectLst/>
                <a:latin typeface="+mn-lt"/>
                <a:ea typeface="+mn-ea"/>
                <a:cs typeface="+mn-cs"/>
              </a:rPr>
              <a:t>suppurative</a:t>
            </a:r>
            <a:r>
              <a:rPr lang="en-US" sz="1200" b="0" i="0" kern="1200" dirty="0" smtClean="0">
                <a:solidFill>
                  <a:schemeClr val="tx1"/>
                </a:solidFill>
                <a:effectLst/>
                <a:latin typeface="+mn-lt"/>
                <a:ea typeface="+mn-ea"/>
                <a:cs typeface="+mn-cs"/>
              </a:rPr>
              <a:t> lung diseases or with respiratory viral infections.</a:t>
            </a:r>
            <a:endParaRPr lang="en-AU" dirty="0"/>
          </a:p>
        </p:txBody>
      </p:sp>
      <p:sp>
        <p:nvSpPr>
          <p:cNvPr id="4" name="Slide Number Placeholder 3"/>
          <p:cNvSpPr>
            <a:spLocks noGrp="1"/>
          </p:cNvSpPr>
          <p:nvPr>
            <p:ph type="sldNum" sz="quarter" idx="10"/>
          </p:nvPr>
        </p:nvSpPr>
        <p:spPr/>
        <p:txBody>
          <a:bodyPr/>
          <a:lstStyle/>
          <a:p>
            <a:fld id="{29E2AC20-447E-437A-A29D-26F01BDD6D79}" type="slidenum">
              <a:rPr lang="en-AU" smtClean="0"/>
              <a:t>17</a:t>
            </a:fld>
            <a:endParaRPr lang="en-AU"/>
          </a:p>
        </p:txBody>
      </p:sp>
    </p:spTree>
    <p:extLst>
      <p:ext uri="{BB962C8B-B14F-4D97-AF65-F5344CB8AC3E}">
        <p14:creationId xmlns:p14="http://schemas.microsoft.com/office/powerpoint/2010/main" val="1333562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To avoid cross-infection, advise patients about standard infection control measures, including covering the mouth when coughing, attention to hand hygiene, and not sharing utensils. Patients with bronchiectasis requiring hospital treatment should be separated from patients with chronic </a:t>
            </a:r>
            <a:r>
              <a:rPr lang="en-US" sz="1200" b="0" i="0" kern="1200" dirty="0" err="1" smtClean="0">
                <a:solidFill>
                  <a:schemeClr val="tx1"/>
                </a:solidFill>
                <a:effectLst/>
                <a:latin typeface="+mn-lt"/>
                <a:ea typeface="+mn-ea"/>
                <a:cs typeface="+mn-cs"/>
              </a:rPr>
              <a:t>suppurative</a:t>
            </a:r>
            <a:r>
              <a:rPr lang="en-US" sz="1200" b="0" i="0" kern="1200" dirty="0" smtClean="0">
                <a:solidFill>
                  <a:schemeClr val="tx1"/>
                </a:solidFill>
                <a:effectLst/>
                <a:latin typeface="+mn-lt"/>
                <a:ea typeface="+mn-ea"/>
                <a:cs typeface="+mn-cs"/>
              </a:rPr>
              <a:t> lung diseases or with respiratory viral infections.</a:t>
            </a:r>
            <a:endParaRPr lang="en-AU" dirty="0"/>
          </a:p>
        </p:txBody>
      </p:sp>
      <p:sp>
        <p:nvSpPr>
          <p:cNvPr id="4" name="Slide Number Placeholder 3"/>
          <p:cNvSpPr>
            <a:spLocks noGrp="1"/>
          </p:cNvSpPr>
          <p:nvPr>
            <p:ph type="sldNum" sz="quarter" idx="10"/>
          </p:nvPr>
        </p:nvSpPr>
        <p:spPr/>
        <p:txBody>
          <a:bodyPr/>
          <a:lstStyle/>
          <a:p>
            <a:fld id="{29E2AC20-447E-437A-A29D-26F01BDD6D79}" type="slidenum">
              <a:rPr lang="en-AU" smtClean="0"/>
              <a:t>18</a:t>
            </a:fld>
            <a:endParaRPr lang="en-AU"/>
          </a:p>
        </p:txBody>
      </p:sp>
    </p:spTree>
    <p:extLst>
      <p:ext uri="{BB962C8B-B14F-4D97-AF65-F5344CB8AC3E}">
        <p14:creationId xmlns:p14="http://schemas.microsoft.com/office/powerpoint/2010/main" val="394384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957136A5-2151-4F8B-A30C-233299DD6034}" type="datetimeFigureOut">
              <a:rPr lang="en-AU" smtClean="0"/>
              <a:t>7/08/2020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EF4C3B-AA99-4FE1-9B1E-91F693907F44}" type="slidenum">
              <a:rPr lang="en-AU" smtClean="0"/>
              <a:t>‹#›</a:t>
            </a:fld>
            <a:endParaRPr lang="en-AU"/>
          </a:p>
        </p:txBody>
      </p:sp>
    </p:spTree>
    <p:extLst>
      <p:ext uri="{BB962C8B-B14F-4D97-AF65-F5344CB8AC3E}">
        <p14:creationId xmlns:p14="http://schemas.microsoft.com/office/powerpoint/2010/main" val="3454971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57136A5-2151-4F8B-A30C-233299DD6034}" type="datetimeFigureOut">
              <a:rPr lang="en-AU" smtClean="0"/>
              <a:t>7/08/2020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EF4C3B-AA99-4FE1-9B1E-91F693907F44}" type="slidenum">
              <a:rPr lang="en-AU" smtClean="0"/>
              <a:t>‹#›</a:t>
            </a:fld>
            <a:endParaRPr lang="en-AU"/>
          </a:p>
        </p:txBody>
      </p:sp>
    </p:spTree>
    <p:extLst>
      <p:ext uri="{BB962C8B-B14F-4D97-AF65-F5344CB8AC3E}">
        <p14:creationId xmlns:p14="http://schemas.microsoft.com/office/powerpoint/2010/main" val="3603913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57136A5-2151-4F8B-A30C-233299DD6034}" type="datetimeFigureOut">
              <a:rPr lang="en-AU" smtClean="0"/>
              <a:t>7/08/2020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EF4C3B-AA99-4FE1-9B1E-91F693907F44}" type="slidenum">
              <a:rPr lang="en-AU" smtClean="0"/>
              <a:t>‹#›</a:t>
            </a:fld>
            <a:endParaRPr lang="en-AU"/>
          </a:p>
        </p:txBody>
      </p:sp>
    </p:spTree>
    <p:extLst>
      <p:ext uri="{BB962C8B-B14F-4D97-AF65-F5344CB8AC3E}">
        <p14:creationId xmlns:p14="http://schemas.microsoft.com/office/powerpoint/2010/main" val="258648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57136A5-2151-4F8B-A30C-233299DD6034}" type="datetimeFigureOut">
              <a:rPr lang="en-AU" smtClean="0"/>
              <a:t>7/08/2020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EF4C3B-AA99-4FE1-9B1E-91F693907F44}" type="slidenum">
              <a:rPr lang="en-AU" smtClean="0"/>
              <a:t>‹#›</a:t>
            </a:fld>
            <a:endParaRPr lang="en-AU"/>
          </a:p>
        </p:txBody>
      </p:sp>
    </p:spTree>
    <p:extLst>
      <p:ext uri="{BB962C8B-B14F-4D97-AF65-F5344CB8AC3E}">
        <p14:creationId xmlns:p14="http://schemas.microsoft.com/office/powerpoint/2010/main" val="1086538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7136A5-2151-4F8B-A30C-233299DD6034}" type="datetimeFigureOut">
              <a:rPr lang="en-AU" smtClean="0"/>
              <a:t>7/08/2020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EF4C3B-AA99-4FE1-9B1E-91F693907F44}" type="slidenum">
              <a:rPr lang="en-AU" smtClean="0"/>
              <a:t>‹#›</a:t>
            </a:fld>
            <a:endParaRPr lang="en-AU"/>
          </a:p>
        </p:txBody>
      </p:sp>
    </p:spTree>
    <p:extLst>
      <p:ext uri="{BB962C8B-B14F-4D97-AF65-F5344CB8AC3E}">
        <p14:creationId xmlns:p14="http://schemas.microsoft.com/office/powerpoint/2010/main" val="3851765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57136A5-2151-4F8B-A30C-233299DD6034}" type="datetimeFigureOut">
              <a:rPr lang="en-AU" smtClean="0"/>
              <a:t>7/08/2020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BEF4C3B-AA99-4FE1-9B1E-91F693907F44}" type="slidenum">
              <a:rPr lang="en-AU" smtClean="0"/>
              <a:t>‹#›</a:t>
            </a:fld>
            <a:endParaRPr lang="en-AU"/>
          </a:p>
        </p:txBody>
      </p:sp>
    </p:spTree>
    <p:extLst>
      <p:ext uri="{BB962C8B-B14F-4D97-AF65-F5344CB8AC3E}">
        <p14:creationId xmlns:p14="http://schemas.microsoft.com/office/powerpoint/2010/main" val="1276948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57136A5-2151-4F8B-A30C-233299DD6034}" type="datetimeFigureOut">
              <a:rPr lang="en-AU" smtClean="0"/>
              <a:t>7/08/2020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BEF4C3B-AA99-4FE1-9B1E-91F693907F44}" type="slidenum">
              <a:rPr lang="en-AU" smtClean="0"/>
              <a:t>‹#›</a:t>
            </a:fld>
            <a:endParaRPr lang="en-AU"/>
          </a:p>
        </p:txBody>
      </p:sp>
    </p:spTree>
    <p:extLst>
      <p:ext uri="{BB962C8B-B14F-4D97-AF65-F5344CB8AC3E}">
        <p14:creationId xmlns:p14="http://schemas.microsoft.com/office/powerpoint/2010/main" val="2582015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57136A5-2151-4F8B-A30C-233299DD6034}" type="datetimeFigureOut">
              <a:rPr lang="en-AU" smtClean="0"/>
              <a:t>7/08/2020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BEF4C3B-AA99-4FE1-9B1E-91F693907F44}" type="slidenum">
              <a:rPr lang="en-AU" smtClean="0"/>
              <a:t>‹#›</a:t>
            </a:fld>
            <a:endParaRPr lang="en-AU"/>
          </a:p>
        </p:txBody>
      </p:sp>
    </p:spTree>
    <p:extLst>
      <p:ext uri="{BB962C8B-B14F-4D97-AF65-F5344CB8AC3E}">
        <p14:creationId xmlns:p14="http://schemas.microsoft.com/office/powerpoint/2010/main" val="1744253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136A5-2151-4F8B-A30C-233299DD6034}" type="datetimeFigureOut">
              <a:rPr lang="en-AU" smtClean="0"/>
              <a:t>7/08/2020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BEF4C3B-AA99-4FE1-9B1E-91F693907F44}" type="slidenum">
              <a:rPr lang="en-AU" smtClean="0"/>
              <a:t>‹#›</a:t>
            </a:fld>
            <a:endParaRPr lang="en-AU"/>
          </a:p>
        </p:txBody>
      </p:sp>
    </p:spTree>
    <p:extLst>
      <p:ext uri="{BB962C8B-B14F-4D97-AF65-F5344CB8AC3E}">
        <p14:creationId xmlns:p14="http://schemas.microsoft.com/office/powerpoint/2010/main" val="62494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7136A5-2151-4F8B-A30C-233299DD6034}" type="datetimeFigureOut">
              <a:rPr lang="en-AU" smtClean="0"/>
              <a:t>7/08/2020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BEF4C3B-AA99-4FE1-9B1E-91F693907F44}" type="slidenum">
              <a:rPr lang="en-AU" smtClean="0"/>
              <a:t>‹#›</a:t>
            </a:fld>
            <a:endParaRPr lang="en-AU"/>
          </a:p>
        </p:txBody>
      </p:sp>
    </p:spTree>
    <p:extLst>
      <p:ext uri="{BB962C8B-B14F-4D97-AF65-F5344CB8AC3E}">
        <p14:creationId xmlns:p14="http://schemas.microsoft.com/office/powerpoint/2010/main" val="259473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7136A5-2151-4F8B-A30C-233299DD6034}" type="datetimeFigureOut">
              <a:rPr lang="en-AU" smtClean="0"/>
              <a:t>7/08/2020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BEF4C3B-AA99-4FE1-9B1E-91F693907F44}" type="slidenum">
              <a:rPr lang="en-AU" smtClean="0"/>
              <a:t>‹#›</a:t>
            </a:fld>
            <a:endParaRPr lang="en-AU"/>
          </a:p>
        </p:txBody>
      </p:sp>
    </p:spTree>
    <p:extLst>
      <p:ext uri="{BB962C8B-B14F-4D97-AF65-F5344CB8AC3E}">
        <p14:creationId xmlns:p14="http://schemas.microsoft.com/office/powerpoint/2010/main" val="4217173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136A5-2151-4F8B-A30C-233299DD6034}" type="datetimeFigureOut">
              <a:rPr lang="en-AU" smtClean="0"/>
              <a:t>7/08/2020</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F4C3B-AA99-4FE1-9B1E-91F693907F44}" type="slidenum">
              <a:rPr lang="en-AU" smtClean="0"/>
              <a:t>‹#›</a:t>
            </a:fld>
            <a:endParaRPr lang="en-AU"/>
          </a:p>
        </p:txBody>
      </p:sp>
    </p:spTree>
    <p:extLst>
      <p:ext uri="{BB962C8B-B14F-4D97-AF65-F5344CB8AC3E}">
        <p14:creationId xmlns:p14="http://schemas.microsoft.com/office/powerpoint/2010/main" val="2415396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5867" y="1122363"/>
            <a:ext cx="10862733" cy="2387600"/>
          </a:xfrm>
        </p:spPr>
        <p:txBody>
          <a:bodyPr>
            <a:normAutofit/>
          </a:bodyPr>
          <a:lstStyle/>
          <a:p>
            <a:r>
              <a:rPr lang="en-US" dirty="0" smtClean="0"/>
              <a:t>Adult Bronchitis, Bronchiolitis and Bronchiectasis</a:t>
            </a:r>
            <a:endParaRPr lang="en-AU" dirty="0"/>
          </a:p>
        </p:txBody>
      </p:sp>
      <p:sp>
        <p:nvSpPr>
          <p:cNvPr id="3" name="Subtitle 2"/>
          <p:cNvSpPr>
            <a:spLocks noGrp="1"/>
          </p:cNvSpPr>
          <p:nvPr>
            <p:ph type="subTitle" idx="1"/>
          </p:nvPr>
        </p:nvSpPr>
        <p:spPr/>
        <p:txBody>
          <a:bodyPr/>
          <a:lstStyle/>
          <a:p>
            <a:r>
              <a:rPr lang="en-US" dirty="0" smtClean="0"/>
              <a:t>Assoc. Prof. John Smithson</a:t>
            </a:r>
            <a:endParaRPr lang="en-AU" dirty="0"/>
          </a:p>
        </p:txBody>
      </p:sp>
    </p:spTree>
    <p:extLst>
      <p:ext uri="{BB962C8B-B14F-4D97-AF65-F5344CB8AC3E}">
        <p14:creationId xmlns:p14="http://schemas.microsoft.com/office/powerpoint/2010/main" val="3857546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bronchitis - adult</a:t>
            </a:r>
            <a:endParaRPr lang="en-AU" dirty="0"/>
          </a:p>
        </p:txBody>
      </p:sp>
      <p:sp>
        <p:nvSpPr>
          <p:cNvPr id="3" name="Content Placeholder 2"/>
          <p:cNvSpPr>
            <a:spLocks noGrp="1"/>
          </p:cNvSpPr>
          <p:nvPr>
            <p:ph sz="half" idx="1"/>
          </p:nvPr>
        </p:nvSpPr>
        <p:spPr/>
        <p:txBody>
          <a:bodyPr>
            <a:normAutofit fontScale="77500" lnSpcReduction="20000"/>
          </a:bodyPr>
          <a:lstStyle/>
          <a:p>
            <a:r>
              <a:rPr lang="en-US" dirty="0" smtClean="0"/>
              <a:t>Self-limiting condition</a:t>
            </a:r>
          </a:p>
          <a:p>
            <a:r>
              <a:rPr lang="en-US" dirty="0" smtClean="0"/>
              <a:t>Viral in nature</a:t>
            </a:r>
          </a:p>
          <a:p>
            <a:r>
              <a:rPr lang="en-US" dirty="0" smtClean="0"/>
              <a:t>Antibiotics not typically indicated</a:t>
            </a:r>
          </a:p>
          <a:p>
            <a:pPr lvl="1"/>
            <a:r>
              <a:rPr lang="en-US" dirty="0" smtClean="0">
                <a:solidFill>
                  <a:srgbClr val="FF0000"/>
                </a:solidFill>
              </a:rPr>
              <a:t>Patient expectation</a:t>
            </a:r>
          </a:p>
          <a:p>
            <a:pPr lvl="1"/>
            <a:r>
              <a:rPr lang="en-US" dirty="0" smtClean="0">
                <a:solidFill>
                  <a:srgbClr val="FF0000"/>
                </a:solidFill>
              </a:rPr>
              <a:t>Antibiotics are reasonably commonly prescribed despite lack of evidence for benefit and risk of harm</a:t>
            </a:r>
          </a:p>
          <a:p>
            <a:pPr lvl="1"/>
            <a:r>
              <a:rPr lang="en-US" dirty="0" smtClean="0">
                <a:solidFill>
                  <a:srgbClr val="0070C0"/>
                </a:solidFill>
              </a:rPr>
              <a:t>May be used if the patient is at high risk of developing / has developed pneumonia</a:t>
            </a:r>
          </a:p>
          <a:p>
            <a:r>
              <a:rPr lang="en-US" dirty="0" smtClean="0"/>
              <a:t>Pain from cough and fever:</a:t>
            </a:r>
          </a:p>
          <a:p>
            <a:pPr lvl="1"/>
            <a:r>
              <a:rPr lang="en-US" dirty="0" smtClean="0"/>
              <a:t>NSAIDs or paracetamol</a:t>
            </a:r>
          </a:p>
          <a:p>
            <a:r>
              <a:rPr lang="en-US" dirty="0" smtClean="0"/>
              <a:t>Quit smoking</a:t>
            </a:r>
          </a:p>
          <a:p>
            <a:r>
              <a:rPr lang="en-US" dirty="0" smtClean="0"/>
              <a:t>Avoid irritants – dust, chemical fumes, other air pollutants</a:t>
            </a:r>
            <a:endParaRPr lang="en-US" dirty="0"/>
          </a:p>
          <a:p>
            <a:endParaRPr lang="en-AU" dirty="0"/>
          </a:p>
        </p:txBody>
      </p:sp>
      <p:sp>
        <p:nvSpPr>
          <p:cNvPr id="4" name="Content Placeholder 3"/>
          <p:cNvSpPr>
            <a:spLocks noGrp="1"/>
          </p:cNvSpPr>
          <p:nvPr>
            <p:ph sz="half" idx="2"/>
          </p:nvPr>
        </p:nvSpPr>
        <p:spPr/>
        <p:txBody>
          <a:bodyPr>
            <a:normAutofit fontScale="77500" lnSpcReduction="20000"/>
          </a:bodyPr>
          <a:lstStyle/>
          <a:p>
            <a:r>
              <a:rPr lang="en-US" dirty="0" smtClean="0">
                <a:solidFill>
                  <a:srgbClr val="FF0000"/>
                </a:solidFill>
              </a:rPr>
              <a:t>Useful to communicate this risk to patients who might ask you about antibiotics and bronchitis</a:t>
            </a:r>
          </a:p>
          <a:p>
            <a:pPr lvl="1"/>
            <a:r>
              <a:rPr lang="en-US" dirty="0" smtClean="0">
                <a:solidFill>
                  <a:srgbClr val="FF0000"/>
                </a:solidFill>
              </a:rPr>
              <a:t>Antibiotic resistance</a:t>
            </a:r>
          </a:p>
          <a:p>
            <a:pPr lvl="1"/>
            <a:r>
              <a:rPr lang="en-US" dirty="0" smtClean="0">
                <a:solidFill>
                  <a:srgbClr val="FF0000"/>
                </a:solidFill>
              </a:rPr>
              <a:t>Thrush infections</a:t>
            </a:r>
          </a:p>
          <a:p>
            <a:pPr lvl="1"/>
            <a:r>
              <a:rPr lang="en-US" dirty="0" smtClean="0">
                <a:solidFill>
                  <a:srgbClr val="FF0000"/>
                </a:solidFill>
              </a:rPr>
              <a:t>Clostridium difficile</a:t>
            </a:r>
          </a:p>
          <a:p>
            <a:pPr lvl="1"/>
            <a:r>
              <a:rPr lang="en-US" dirty="0" err="1" smtClean="0">
                <a:solidFill>
                  <a:srgbClr val="FF0000"/>
                </a:solidFill>
              </a:rPr>
              <a:t>Diarrhoea</a:t>
            </a:r>
            <a:endParaRPr lang="en-US" dirty="0" smtClean="0">
              <a:solidFill>
                <a:srgbClr val="FF0000"/>
              </a:solidFill>
            </a:endParaRPr>
          </a:p>
          <a:p>
            <a:pPr lvl="1"/>
            <a:r>
              <a:rPr lang="en-US" dirty="0" smtClean="0">
                <a:solidFill>
                  <a:srgbClr val="FF0000"/>
                </a:solidFill>
              </a:rPr>
              <a:t>Rash</a:t>
            </a:r>
          </a:p>
          <a:p>
            <a:pPr lvl="1"/>
            <a:r>
              <a:rPr lang="en-US" dirty="0" smtClean="0">
                <a:solidFill>
                  <a:srgbClr val="FF0000"/>
                </a:solidFill>
              </a:rPr>
              <a:t>Nausea</a:t>
            </a:r>
          </a:p>
          <a:p>
            <a:pPr lvl="1"/>
            <a:r>
              <a:rPr lang="en-US" dirty="0" smtClean="0">
                <a:solidFill>
                  <a:srgbClr val="FF0000"/>
                </a:solidFill>
              </a:rPr>
              <a:t>Hypersensitivity reactions</a:t>
            </a:r>
            <a:endParaRPr lang="en-AU" dirty="0">
              <a:solidFill>
                <a:srgbClr val="FF0000"/>
              </a:solidFill>
            </a:endParaRPr>
          </a:p>
        </p:txBody>
      </p:sp>
    </p:spTree>
    <p:extLst>
      <p:ext uri="{BB962C8B-B14F-4D97-AF65-F5344CB8AC3E}">
        <p14:creationId xmlns:p14="http://schemas.microsoft.com/office/powerpoint/2010/main" val="1018518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bronchitis - Adult</a:t>
            </a:r>
            <a:endParaRPr lang="en-AU" dirty="0"/>
          </a:p>
        </p:txBody>
      </p:sp>
      <p:sp>
        <p:nvSpPr>
          <p:cNvPr id="3" name="Content Placeholder 2"/>
          <p:cNvSpPr>
            <a:spLocks noGrp="1"/>
          </p:cNvSpPr>
          <p:nvPr>
            <p:ph sz="half" idx="1"/>
          </p:nvPr>
        </p:nvSpPr>
        <p:spPr/>
        <p:txBody>
          <a:bodyPr>
            <a:normAutofit lnSpcReduction="10000"/>
          </a:bodyPr>
          <a:lstStyle/>
          <a:p>
            <a:r>
              <a:rPr lang="en-US" dirty="0" smtClean="0"/>
              <a:t>Prevention</a:t>
            </a:r>
          </a:p>
          <a:p>
            <a:pPr lvl="1"/>
            <a:r>
              <a:rPr lang="en-US" dirty="0" smtClean="0"/>
              <a:t>Flu vax yearly</a:t>
            </a:r>
          </a:p>
          <a:p>
            <a:pPr lvl="1"/>
            <a:r>
              <a:rPr lang="en-US" dirty="0" smtClean="0"/>
              <a:t>Pneumococcal vax every 5 years</a:t>
            </a:r>
          </a:p>
          <a:p>
            <a:pPr lvl="1"/>
            <a:endParaRPr lang="en-US" dirty="0"/>
          </a:p>
          <a:p>
            <a:pPr lvl="1"/>
            <a:r>
              <a:rPr lang="en-US" dirty="0" smtClean="0"/>
              <a:t>Quit smoking</a:t>
            </a:r>
          </a:p>
          <a:p>
            <a:pPr lvl="1"/>
            <a:endParaRPr lang="en-US" dirty="0"/>
          </a:p>
          <a:p>
            <a:pPr lvl="1"/>
            <a:r>
              <a:rPr lang="en-US" dirty="0" smtClean="0"/>
              <a:t>Avoid irritants</a:t>
            </a:r>
          </a:p>
          <a:p>
            <a:endParaRPr lang="en-AU" dirty="0"/>
          </a:p>
        </p:txBody>
      </p:sp>
      <p:sp>
        <p:nvSpPr>
          <p:cNvPr id="4" name="Content Placeholder 3"/>
          <p:cNvSpPr>
            <a:spLocks noGrp="1"/>
          </p:cNvSpPr>
          <p:nvPr>
            <p:ph sz="half" idx="2"/>
          </p:nvPr>
        </p:nvSpPr>
        <p:spPr/>
        <p:txBody>
          <a:bodyPr>
            <a:normAutofit lnSpcReduction="10000"/>
          </a:bodyPr>
          <a:lstStyle/>
          <a:p>
            <a:r>
              <a:rPr lang="en-US" dirty="0" smtClean="0"/>
              <a:t>Signs of bacterial infection</a:t>
            </a:r>
          </a:p>
          <a:p>
            <a:pPr lvl="1"/>
            <a:r>
              <a:rPr lang="en-US" dirty="0" smtClean="0"/>
              <a:t>Mycoplasma pneumonia and Chlamydia pneumonia</a:t>
            </a:r>
          </a:p>
          <a:p>
            <a:pPr lvl="2"/>
            <a:r>
              <a:rPr lang="en-US" dirty="0" smtClean="0"/>
              <a:t>Tetracyclines</a:t>
            </a:r>
          </a:p>
          <a:p>
            <a:pPr lvl="3"/>
            <a:r>
              <a:rPr lang="en-US" dirty="0" smtClean="0"/>
              <a:t>Doxycycline</a:t>
            </a:r>
          </a:p>
          <a:p>
            <a:pPr lvl="2"/>
            <a:r>
              <a:rPr lang="en-US" dirty="0" smtClean="0"/>
              <a:t>Macrolide antibiotics</a:t>
            </a:r>
          </a:p>
          <a:p>
            <a:pPr lvl="3"/>
            <a:r>
              <a:rPr lang="en-US" dirty="0" smtClean="0"/>
              <a:t>Azithromycin</a:t>
            </a:r>
          </a:p>
          <a:p>
            <a:pPr lvl="3"/>
            <a:r>
              <a:rPr lang="en-US" dirty="0" smtClean="0"/>
              <a:t>Clarithromycin</a:t>
            </a:r>
          </a:p>
          <a:p>
            <a:pPr lvl="3"/>
            <a:r>
              <a:rPr lang="en-US" dirty="0" smtClean="0"/>
              <a:t>Erythromycin</a:t>
            </a:r>
          </a:p>
          <a:p>
            <a:pPr lvl="3"/>
            <a:r>
              <a:rPr lang="en-US" dirty="0" smtClean="0"/>
              <a:t>Roxithromycin</a:t>
            </a:r>
          </a:p>
          <a:p>
            <a:pPr lvl="2"/>
            <a:r>
              <a:rPr lang="en-US" dirty="0" smtClean="0"/>
              <a:t>Quinolones</a:t>
            </a:r>
          </a:p>
          <a:p>
            <a:pPr lvl="3"/>
            <a:r>
              <a:rPr lang="en-US" dirty="0" smtClean="0"/>
              <a:t>Ciprofloxacin</a:t>
            </a:r>
          </a:p>
          <a:p>
            <a:pPr lvl="3"/>
            <a:r>
              <a:rPr lang="en-US" dirty="0" smtClean="0"/>
              <a:t>Moxifloxacin</a:t>
            </a:r>
          </a:p>
        </p:txBody>
      </p:sp>
    </p:spTree>
    <p:extLst>
      <p:ext uri="{BB962C8B-B14F-4D97-AF65-F5344CB8AC3E}">
        <p14:creationId xmlns:p14="http://schemas.microsoft.com/office/powerpoint/2010/main" val="3735402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bronchitis - Adult</a:t>
            </a:r>
            <a:endParaRPr lang="en-AU" dirty="0"/>
          </a:p>
        </p:txBody>
      </p:sp>
      <p:sp>
        <p:nvSpPr>
          <p:cNvPr id="3" name="Content Placeholder 2"/>
          <p:cNvSpPr>
            <a:spLocks noGrp="1"/>
          </p:cNvSpPr>
          <p:nvPr>
            <p:ph sz="half" idx="1"/>
          </p:nvPr>
        </p:nvSpPr>
        <p:spPr/>
        <p:txBody>
          <a:bodyPr>
            <a:normAutofit/>
          </a:bodyPr>
          <a:lstStyle/>
          <a:p>
            <a:r>
              <a:rPr lang="en-US" dirty="0"/>
              <a:t>Signs of bacterial infection</a:t>
            </a:r>
          </a:p>
          <a:p>
            <a:pPr lvl="1"/>
            <a:r>
              <a:rPr lang="en-US" dirty="0" err="1" smtClean="0"/>
              <a:t>Bordetella</a:t>
            </a:r>
            <a:r>
              <a:rPr lang="en-US" dirty="0" smtClean="0"/>
              <a:t> pertussis</a:t>
            </a:r>
            <a:endParaRPr lang="en-US" dirty="0"/>
          </a:p>
          <a:p>
            <a:pPr lvl="2"/>
            <a:r>
              <a:rPr lang="en-US" dirty="0"/>
              <a:t>Macrolide antibiotics</a:t>
            </a:r>
          </a:p>
          <a:p>
            <a:pPr lvl="3"/>
            <a:r>
              <a:rPr lang="en-US" dirty="0" smtClean="0"/>
              <a:t>Azithromycin</a:t>
            </a:r>
          </a:p>
          <a:p>
            <a:pPr lvl="3"/>
            <a:r>
              <a:rPr lang="en-US" dirty="0" smtClean="0"/>
              <a:t>Clarithromycin</a:t>
            </a:r>
            <a:endParaRPr lang="en-US" dirty="0"/>
          </a:p>
          <a:p>
            <a:pPr lvl="2"/>
            <a:r>
              <a:rPr lang="en-US" dirty="0" smtClean="0"/>
              <a:t>Trimethoprim + Sulfamethoxazole</a:t>
            </a:r>
            <a:endParaRPr lang="en-AU" dirty="0"/>
          </a:p>
          <a:p>
            <a:endParaRPr lang="en-AU" dirty="0"/>
          </a:p>
        </p:txBody>
      </p:sp>
      <p:sp>
        <p:nvSpPr>
          <p:cNvPr id="4" name="Content Placeholder 3"/>
          <p:cNvSpPr>
            <a:spLocks noGrp="1"/>
          </p:cNvSpPr>
          <p:nvPr>
            <p:ph sz="half" idx="2"/>
          </p:nvPr>
        </p:nvSpPr>
        <p:spPr/>
        <p:txBody>
          <a:bodyPr>
            <a:normAutofit/>
          </a:bodyPr>
          <a:lstStyle/>
          <a:p>
            <a:endParaRPr lang="en-AU" dirty="0"/>
          </a:p>
        </p:txBody>
      </p:sp>
    </p:spTree>
    <p:extLst>
      <p:ext uri="{BB962C8B-B14F-4D97-AF65-F5344CB8AC3E}">
        <p14:creationId xmlns:p14="http://schemas.microsoft.com/office/powerpoint/2010/main" val="3607081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Bronchiolitis</a:t>
            </a:r>
            <a:endParaRPr lang="en-AU" dirty="0"/>
          </a:p>
        </p:txBody>
      </p:sp>
      <p:sp>
        <p:nvSpPr>
          <p:cNvPr id="3" name="Content Placeholder 2"/>
          <p:cNvSpPr>
            <a:spLocks noGrp="1"/>
          </p:cNvSpPr>
          <p:nvPr>
            <p:ph sz="half" idx="1"/>
          </p:nvPr>
        </p:nvSpPr>
        <p:spPr/>
        <p:txBody>
          <a:bodyPr>
            <a:normAutofit lnSpcReduction="10000"/>
          </a:bodyPr>
          <a:lstStyle/>
          <a:p>
            <a:r>
              <a:rPr lang="en-US" dirty="0" smtClean="0"/>
              <a:t>Non-specific inflammatory injury that affects the small airways (airways &lt;2mm in diameter with no cartilage)</a:t>
            </a:r>
          </a:p>
          <a:p>
            <a:r>
              <a:rPr lang="en-US" dirty="0" smtClean="0"/>
              <a:t>Better known in children than adults</a:t>
            </a:r>
          </a:p>
          <a:p>
            <a:r>
              <a:rPr lang="en-US" dirty="0" smtClean="0"/>
              <a:t>In adults it typically represents a pathophysiological response to injury</a:t>
            </a:r>
          </a:p>
          <a:p>
            <a:r>
              <a:rPr lang="en-US" dirty="0" smtClean="0"/>
              <a:t>Treatment will depend on underlying cause and symptoms</a:t>
            </a:r>
            <a:endParaRPr lang="en-AU" dirty="0"/>
          </a:p>
        </p:txBody>
      </p:sp>
      <p:sp>
        <p:nvSpPr>
          <p:cNvPr id="4" name="Content Placeholder 3"/>
          <p:cNvSpPr>
            <a:spLocks noGrp="1"/>
          </p:cNvSpPr>
          <p:nvPr>
            <p:ph sz="half" idx="2"/>
          </p:nvPr>
        </p:nvSpPr>
        <p:spPr/>
        <p:txBody>
          <a:bodyPr>
            <a:normAutofit lnSpcReduction="10000"/>
          </a:bodyPr>
          <a:lstStyle/>
          <a:p>
            <a:r>
              <a:rPr lang="en-US" dirty="0" smtClean="0"/>
              <a:t>In adults can be triggered by</a:t>
            </a:r>
          </a:p>
          <a:p>
            <a:pPr lvl="1"/>
            <a:r>
              <a:rPr lang="en-AU" i="1" dirty="0"/>
              <a:t>Mycoplasma </a:t>
            </a:r>
            <a:r>
              <a:rPr lang="en-AU" i="1" dirty="0" err="1"/>
              <a:t>pneumoniae</a:t>
            </a:r>
            <a:r>
              <a:rPr lang="en-AU" dirty="0"/>
              <a:t>, </a:t>
            </a:r>
            <a:endParaRPr lang="en-AU" dirty="0" smtClean="0"/>
          </a:p>
          <a:p>
            <a:pPr lvl="1"/>
            <a:r>
              <a:rPr lang="en-AU" dirty="0" smtClean="0"/>
              <a:t>RSV</a:t>
            </a:r>
            <a:r>
              <a:rPr lang="en-AU" dirty="0"/>
              <a:t>, </a:t>
            </a:r>
            <a:endParaRPr lang="en-AU" dirty="0" smtClean="0"/>
          </a:p>
          <a:p>
            <a:pPr lvl="1"/>
            <a:r>
              <a:rPr lang="en-AU" dirty="0" smtClean="0"/>
              <a:t>measles</a:t>
            </a:r>
            <a:r>
              <a:rPr lang="en-AU" dirty="0"/>
              <a:t>, </a:t>
            </a:r>
            <a:endParaRPr lang="en-AU" dirty="0" smtClean="0"/>
          </a:p>
          <a:p>
            <a:pPr lvl="1"/>
            <a:r>
              <a:rPr lang="en-AU" dirty="0" smtClean="0"/>
              <a:t>influenza</a:t>
            </a:r>
            <a:r>
              <a:rPr lang="en-AU" dirty="0"/>
              <a:t>, </a:t>
            </a:r>
            <a:endParaRPr lang="en-AU" dirty="0" smtClean="0"/>
          </a:p>
          <a:p>
            <a:pPr lvl="1"/>
            <a:r>
              <a:rPr lang="en-AU" dirty="0" smtClean="0"/>
              <a:t>pertussis</a:t>
            </a:r>
            <a:r>
              <a:rPr lang="en-AU" dirty="0"/>
              <a:t>, </a:t>
            </a:r>
            <a:endParaRPr lang="en-AU" dirty="0" smtClean="0"/>
          </a:p>
          <a:p>
            <a:pPr lvl="1"/>
            <a:r>
              <a:rPr lang="en-AU" dirty="0" smtClean="0"/>
              <a:t>parainfluenza</a:t>
            </a:r>
            <a:r>
              <a:rPr lang="en-AU" dirty="0"/>
              <a:t>, and </a:t>
            </a:r>
            <a:endParaRPr lang="en-AU" dirty="0" smtClean="0"/>
          </a:p>
          <a:p>
            <a:pPr lvl="1"/>
            <a:r>
              <a:rPr lang="en-AU" dirty="0" smtClean="0"/>
              <a:t>adenovirus</a:t>
            </a:r>
            <a:endParaRPr lang="en-AU" dirty="0"/>
          </a:p>
        </p:txBody>
      </p:sp>
    </p:spTree>
    <p:extLst>
      <p:ext uri="{BB962C8B-B14F-4D97-AF65-F5344CB8AC3E}">
        <p14:creationId xmlns:p14="http://schemas.microsoft.com/office/powerpoint/2010/main" val="3746102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Bronchiolitis</a:t>
            </a:r>
            <a:endParaRPr lang="en-AU" dirty="0"/>
          </a:p>
        </p:txBody>
      </p:sp>
      <p:sp>
        <p:nvSpPr>
          <p:cNvPr id="3" name="Content Placeholder 2"/>
          <p:cNvSpPr>
            <a:spLocks noGrp="1"/>
          </p:cNvSpPr>
          <p:nvPr>
            <p:ph sz="half" idx="1"/>
          </p:nvPr>
        </p:nvSpPr>
        <p:spPr/>
        <p:txBody>
          <a:bodyPr/>
          <a:lstStyle/>
          <a:p>
            <a:r>
              <a:rPr lang="en-US" dirty="0" smtClean="0"/>
              <a:t>Usually self limiting in healthy adults.</a:t>
            </a:r>
          </a:p>
          <a:p>
            <a:endParaRPr lang="en-US" dirty="0"/>
          </a:p>
          <a:p>
            <a:r>
              <a:rPr lang="en-US" dirty="0" smtClean="0"/>
              <a:t>Many morphological types of bronchiolitis</a:t>
            </a:r>
          </a:p>
          <a:p>
            <a:pPr lvl="1"/>
            <a:r>
              <a:rPr lang="en-US" dirty="0" smtClean="0"/>
              <a:t>Treatment depends on type</a:t>
            </a:r>
          </a:p>
          <a:p>
            <a:pPr lvl="1"/>
            <a:r>
              <a:rPr lang="en-US" dirty="0" smtClean="0"/>
              <a:t>Antibiotic therapy to reflect bacterial agent present</a:t>
            </a:r>
            <a:endParaRPr lang="en-AU" dirty="0"/>
          </a:p>
        </p:txBody>
      </p:sp>
      <p:sp>
        <p:nvSpPr>
          <p:cNvPr id="4" name="Content Placeholder 3"/>
          <p:cNvSpPr>
            <a:spLocks noGrp="1"/>
          </p:cNvSpPr>
          <p:nvPr>
            <p:ph sz="half" idx="2"/>
          </p:nvPr>
        </p:nvSpPr>
        <p:spPr/>
        <p:txBody>
          <a:bodyPr/>
          <a:lstStyle/>
          <a:p>
            <a:endParaRPr lang="en-AU"/>
          </a:p>
        </p:txBody>
      </p:sp>
    </p:spTree>
    <p:extLst>
      <p:ext uri="{BB962C8B-B14F-4D97-AF65-F5344CB8AC3E}">
        <p14:creationId xmlns:p14="http://schemas.microsoft.com/office/powerpoint/2010/main" val="3182402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Bronchiectasis</a:t>
            </a:r>
            <a:endParaRPr lang="en-AU" dirty="0"/>
          </a:p>
        </p:txBody>
      </p:sp>
      <p:sp>
        <p:nvSpPr>
          <p:cNvPr id="3" name="Content Placeholder 2"/>
          <p:cNvSpPr>
            <a:spLocks noGrp="1"/>
          </p:cNvSpPr>
          <p:nvPr>
            <p:ph sz="half" idx="1"/>
          </p:nvPr>
        </p:nvSpPr>
        <p:spPr/>
        <p:txBody>
          <a:bodyPr>
            <a:normAutofit fontScale="77500" lnSpcReduction="20000"/>
          </a:bodyPr>
          <a:lstStyle/>
          <a:p>
            <a:r>
              <a:rPr lang="en-US" dirty="0" smtClean="0"/>
              <a:t>Permanent dilatation (widening) of bronchi and bronchioles</a:t>
            </a:r>
          </a:p>
          <a:p>
            <a:r>
              <a:rPr lang="en-US" dirty="0" smtClean="0"/>
              <a:t>Persistent or recurrent bronchial infection</a:t>
            </a:r>
            <a:endParaRPr lang="en-AU" dirty="0" smtClean="0"/>
          </a:p>
          <a:p>
            <a:r>
              <a:rPr lang="en-US" dirty="0" smtClean="0"/>
              <a:t>Symptoms include</a:t>
            </a:r>
          </a:p>
          <a:p>
            <a:pPr lvl="1"/>
            <a:r>
              <a:rPr lang="en-US" dirty="0" smtClean="0"/>
              <a:t>Cough</a:t>
            </a:r>
          </a:p>
          <a:p>
            <a:pPr lvl="1"/>
            <a:r>
              <a:rPr lang="en-US" dirty="0" smtClean="0"/>
              <a:t>Usually sputum production</a:t>
            </a:r>
          </a:p>
          <a:p>
            <a:r>
              <a:rPr lang="en-US" dirty="0" smtClean="0"/>
              <a:t>Results in chronic airway inflammation and resulting permanent airway damage</a:t>
            </a:r>
          </a:p>
          <a:p>
            <a:pPr lvl="1"/>
            <a:r>
              <a:rPr lang="en-US" dirty="0" err="1" smtClean="0"/>
              <a:t>Muco-cillary</a:t>
            </a:r>
            <a:r>
              <a:rPr lang="en-US" dirty="0" smtClean="0"/>
              <a:t> escalator impaired (damaged or mucus impaired)</a:t>
            </a:r>
          </a:p>
          <a:p>
            <a:pPr lvl="1"/>
            <a:r>
              <a:rPr lang="en-US" dirty="0" smtClean="0"/>
              <a:t>Accumulation of secretions and bacterial overgrowth in </a:t>
            </a:r>
            <a:r>
              <a:rPr lang="en-US" dirty="0" err="1" smtClean="0"/>
              <a:t>bronchiectic</a:t>
            </a:r>
            <a:r>
              <a:rPr lang="en-US" dirty="0" smtClean="0"/>
              <a:t> sections</a:t>
            </a:r>
          </a:p>
          <a:p>
            <a:pPr lvl="2"/>
            <a:r>
              <a:rPr lang="en-US" dirty="0" smtClean="0"/>
              <a:t>Does not provoke cough until mucous / puss in bronchi</a:t>
            </a:r>
          </a:p>
          <a:p>
            <a:pPr lvl="2"/>
            <a:r>
              <a:rPr lang="en-US" dirty="0" smtClean="0"/>
              <a:t>Airway obstruction</a:t>
            </a:r>
          </a:p>
          <a:p>
            <a:pPr lvl="2"/>
            <a:r>
              <a:rPr lang="en-US" dirty="0" smtClean="0"/>
              <a:t>Recurrent infection causes bronchial fibrosis</a:t>
            </a:r>
          </a:p>
        </p:txBody>
      </p:sp>
      <p:sp>
        <p:nvSpPr>
          <p:cNvPr id="4" name="Content Placeholder 3"/>
          <p:cNvSpPr>
            <a:spLocks noGrp="1"/>
          </p:cNvSpPr>
          <p:nvPr>
            <p:ph sz="half" idx="2"/>
          </p:nvPr>
        </p:nvSpPr>
        <p:spPr/>
        <p:txBody>
          <a:bodyPr>
            <a:normAutofit fontScale="77500" lnSpcReduction="20000"/>
          </a:bodyPr>
          <a:lstStyle/>
          <a:p>
            <a:r>
              <a:rPr lang="en-US" dirty="0" smtClean="0"/>
              <a:t>Chronic inflammation causes loss of bronchial wall structure and </a:t>
            </a:r>
            <a:r>
              <a:rPr lang="en-US" dirty="0" smtClean="0"/>
              <a:t>balloon-</a:t>
            </a:r>
            <a:r>
              <a:rPr lang="en-US" dirty="0" smtClean="0"/>
              <a:t>like</a:t>
            </a:r>
            <a:r>
              <a:rPr lang="en-US" dirty="0" smtClean="0"/>
              <a:t> </a:t>
            </a:r>
            <a:r>
              <a:rPr lang="en-US" dirty="0" smtClean="0"/>
              <a:t>dilatations </a:t>
            </a:r>
            <a:r>
              <a:rPr lang="en-US" dirty="0" smtClean="0">
                <a:sym typeface="Wingdings" panose="05000000000000000000" pitchFamily="2" charset="2"/>
              </a:rPr>
              <a:t></a:t>
            </a:r>
            <a:r>
              <a:rPr lang="en-US" dirty="0" smtClean="0"/>
              <a:t> saccular bronchiectasis</a:t>
            </a:r>
          </a:p>
        </p:txBody>
      </p:sp>
      <p:pic>
        <p:nvPicPr>
          <p:cNvPr id="3074" name="Picture 2" descr="https://www.researchgate.net/profile/Paulo_Neves14/publication/51699657/figure/fig1/AS:348179779342336@1460023936393/The-three-different-types-of-bronchiectasis-Cylindrical-or-tubular-bronchiectasis_W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4225" y="2670393"/>
            <a:ext cx="2999961" cy="33749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17635" y="6045349"/>
            <a:ext cx="5274365" cy="1107996"/>
          </a:xfrm>
          <a:prstGeom prst="rect">
            <a:avLst/>
          </a:prstGeom>
          <a:noFill/>
        </p:spPr>
        <p:txBody>
          <a:bodyPr wrap="square" rtlCol="0">
            <a:spAutoFit/>
          </a:bodyPr>
          <a:lstStyle/>
          <a:p>
            <a:r>
              <a:rPr lang="en-US" sz="1600" dirty="0" smtClean="0"/>
              <a:t>Diagram taken from </a:t>
            </a:r>
            <a:r>
              <a:rPr lang="en-US" sz="1600" dirty="0" err="1" smtClean="0"/>
              <a:t>Veves</a:t>
            </a:r>
            <a:r>
              <a:rPr lang="en-US" sz="1600" dirty="0" smtClean="0"/>
              <a:t>, P., Guerra, M., Ponce, P et.al. Non-</a:t>
            </a:r>
            <a:r>
              <a:rPr lang="en-US" sz="1600" dirty="0" err="1" smtClean="0"/>
              <a:t>cyctic</a:t>
            </a:r>
            <a:r>
              <a:rPr lang="en-US" sz="1600" dirty="0" smtClean="0"/>
              <a:t> </a:t>
            </a:r>
            <a:r>
              <a:rPr lang="en-US" sz="1600" dirty="0" err="1" smtClean="0"/>
              <a:t>bribrosis</a:t>
            </a:r>
            <a:r>
              <a:rPr lang="en-US" sz="1600" dirty="0" smtClean="0"/>
              <a:t> bronchiectasis.  Interactive Cardiovascular and Thoracic Surgery. 2011;</a:t>
            </a:r>
            <a:r>
              <a:rPr lang="en-AU" sz="1600" dirty="0"/>
              <a:t> 13(6):619-25</a:t>
            </a:r>
          </a:p>
          <a:p>
            <a:endParaRPr lang="en-AU" dirty="0"/>
          </a:p>
        </p:txBody>
      </p:sp>
    </p:spTree>
    <p:extLst>
      <p:ext uri="{BB962C8B-B14F-4D97-AF65-F5344CB8AC3E}">
        <p14:creationId xmlns:p14="http://schemas.microsoft.com/office/powerpoint/2010/main" val="1725332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Bronchiectasis</a:t>
            </a:r>
            <a:endParaRPr lang="en-AU" dirty="0"/>
          </a:p>
        </p:txBody>
      </p:sp>
      <p:sp>
        <p:nvSpPr>
          <p:cNvPr id="3" name="Content Placeholder 2"/>
          <p:cNvSpPr>
            <a:spLocks noGrp="1"/>
          </p:cNvSpPr>
          <p:nvPr>
            <p:ph sz="half" idx="1"/>
          </p:nvPr>
        </p:nvSpPr>
        <p:spPr/>
        <p:txBody>
          <a:bodyPr>
            <a:normAutofit fontScale="77500" lnSpcReduction="20000"/>
          </a:bodyPr>
          <a:lstStyle/>
          <a:p>
            <a:r>
              <a:rPr lang="en-US" dirty="0" smtClean="0">
                <a:solidFill>
                  <a:schemeClr val="bg1">
                    <a:lumMod val="50000"/>
                  </a:schemeClr>
                </a:solidFill>
              </a:rPr>
              <a:t>Permanent dilatation (widening) of bronchi and bronchioles</a:t>
            </a:r>
          </a:p>
          <a:p>
            <a:r>
              <a:rPr lang="en-US" dirty="0" smtClean="0">
                <a:solidFill>
                  <a:schemeClr val="bg1">
                    <a:lumMod val="50000"/>
                  </a:schemeClr>
                </a:solidFill>
              </a:rPr>
              <a:t>Persistent or recurrent bronchial infection</a:t>
            </a:r>
            <a:endParaRPr lang="en-AU" dirty="0" smtClean="0">
              <a:solidFill>
                <a:schemeClr val="bg1">
                  <a:lumMod val="50000"/>
                </a:schemeClr>
              </a:solidFill>
            </a:endParaRPr>
          </a:p>
          <a:p>
            <a:r>
              <a:rPr lang="en-US" dirty="0" smtClean="0">
                <a:solidFill>
                  <a:schemeClr val="bg1">
                    <a:lumMod val="50000"/>
                  </a:schemeClr>
                </a:solidFill>
              </a:rPr>
              <a:t>Symptoms include</a:t>
            </a:r>
          </a:p>
          <a:p>
            <a:pPr lvl="1"/>
            <a:r>
              <a:rPr lang="en-US" dirty="0" smtClean="0">
                <a:solidFill>
                  <a:schemeClr val="bg1">
                    <a:lumMod val="50000"/>
                  </a:schemeClr>
                </a:solidFill>
              </a:rPr>
              <a:t>Cough</a:t>
            </a:r>
          </a:p>
          <a:p>
            <a:pPr lvl="1"/>
            <a:r>
              <a:rPr lang="en-US" dirty="0" smtClean="0">
                <a:solidFill>
                  <a:schemeClr val="bg1">
                    <a:lumMod val="50000"/>
                  </a:schemeClr>
                </a:solidFill>
              </a:rPr>
              <a:t>Usually sputum production</a:t>
            </a:r>
          </a:p>
          <a:p>
            <a:r>
              <a:rPr lang="en-US" dirty="0" smtClean="0">
                <a:solidFill>
                  <a:schemeClr val="bg1">
                    <a:lumMod val="50000"/>
                  </a:schemeClr>
                </a:solidFill>
              </a:rPr>
              <a:t>Results in chronic airway inflammation and resulting permanent airway damage</a:t>
            </a:r>
          </a:p>
          <a:p>
            <a:pPr lvl="1"/>
            <a:r>
              <a:rPr lang="en-US" dirty="0" err="1" smtClean="0">
                <a:solidFill>
                  <a:schemeClr val="bg1">
                    <a:lumMod val="50000"/>
                  </a:schemeClr>
                </a:solidFill>
              </a:rPr>
              <a:t>Muco-cillary</a:t>
            </a:r>
            <a:r>
              <a:rPr lang="en-US" dirty="0" smtClean="0">
                <a:solidFill>
                  <a:schemeClr val="bg1">
                    <a:lumMod val="50000"/>
                  </a:schemeClr>
                </a:solidFill>
              </a:rPr>
              <a:t> escalator impaired (damaged or mucus impaired)</a:t>
            </a:r>
          </a:p>
          <a:p>
            <a:pPr lvl="1"/>
            <a:r>
              <a:rPr lang="en-US" dirty="0" smtClean="0">
                <a:solidFill>
                  <a:schemeClr val="bg1">
                    <a:lumMod val="50000"/>
                  </a:schemeClr>
                </a:solidFill>
              </a:rPr>
              <a:t>Accumulation of secretions and bacterial overgrowth in </a:t>
            </a:r>
            <a:r>
              <a:rPr lang="en-US" dirty="0" err="1" smtClean="0">
                <a:solidFill>
                  <a:schemeClr val="bg1">
                    <a:lumMod val="50000"/>
                  </a:schemeClr>
                </a:solidFill>
              </a:rPr>
              <a:t>bronchiectic</a:t>
            </a:r>
            <a:r>
              <a:rPr lang="en-US" dirty="0" smtClean="0">
                <a:solidFill>
                  <a:schemeClr val="bg1">
                    <a:lumMod val="50000"/>
                  </a:schemeClr>
                </a:solidFill>
              </a:rPr>
              <a:t> sections</a:t>
            </a:r>
          </a:p>
          <a:p>
            <a:pPr lvl="2"/>
            <a:r>
              <a:rPr lang="en-US" dirty="0" smtClean="0">
                <a:solidFill>
                  <a:schemeClr val="bg1">
                    <a:lumMod val="50000"/>
                  </a:schemeClr>
                </a:solidFill>
              </a:rPr>
              <a:t>Does not provoke cough until mucous / puss in bronchi</a:t>
            </a:r>
          </a:p>
          <a:p>
            <a:pPr lvl="2"/>
            <a:r>
              <a:rPr lang="en-US" dirty="0" smtClean="0">
                <a:solidFill>
                  <a:schemeClr val="bg1">
                    <a:lumMod val="50000"/>
                  </a:schemeClr>
                </a:solidFill>
              </a:rPr>
              <a:t>Airway obstruction</a:t>
            </a:r>
          </a:p>
          <a:p>
            <a:pPr lvl="2"/>
            <a:r>
              <a:rPr lang="en-US" dirty="0" smtClean="0">
                <a:solidFill>
                  <a:schemeClr val="bg1">
                    <a:lumMod val="50000"/>
                  </a:schemeClr>
                </a:solidFill>
              </a:rPr>
              <a:t>Recurrent infection causes bronchial fibrosis</a:t>
            </a:r>
          </a:p>
        </p:txBody>
      </p:sp>
      <p:sp>
        <p:nvSpPr>
          <p:cNvPr id="4" name="Content Placeholder 3"/>
          <p:cNvSpPr>
            <a:spLocks noGrp="1"/>
          </p:cNvSpPr>
          <p:nvPr>
            <p:ph sz="half" idx="2"/>
          </p:nvPr>
        </p:nvSpPr>
        <p:spPr/>
        <p:txBody>
          <a:bodyPr>
            <a:normAutofit fontScale="77500" lnSpcReduction="20000"/>
          </a:bodyPr>
          <a:lstStyle/>
          <a:p>
            <a:r>
              <a:rPr lang="en-US" dirty="0" smtClean="0">
                <a:solidFill>
                  <a:schemeClr val="bg1">
                    <a:lumMod val="50000"/>
                  </a:schemeClr>
                </a:solidFill>
              </a:rPr>
              <a:t>Chronic inflammation causes loss of bronchial wall structure and balloon-;ole dilatations </a:t>
            </a:r>
            <a:r>
              <a:rPr lang="en-US" dirty="0" smtClean="0">
                <a:solidFill>
                  <a:schemeClr val="bg1">
                    <a:lumMod val="50000"/>
                  </a:schemeClr>
                </a:solidFill>
                <a:sym typeface="Wingdings" panose="05000000000000000000" pitchFamily="2" charset="2"/>
              </a:rPr>
              <a:t></a:t>
            </a:r>
            <a:r>
              <a:rPr lang="en-US" dirty="0" smtClean="0">
                <a:solidFill>
                  <a:schemeClr val="bg1">
                    <a:lumMod val="50000"/>
                  </a:schemeClr>
                </a:solidFill>
              </a:rPr>
              <a:t> saccular bronchiectasis</a:t>
            </a:r>
          </a:p>
          <a:p>
            <a:r>
              <a:rPr lang="en-US" dirty="0" smtClean="0"/>
              <a:t>Can be localized to one segment of the airway or generalized across both lungs</a:t>
            </a:r>
          </a:p>
          <a:p>
            <a:r>
              <a:rPr lang="en-US" dirty="0" smtClean="0"/>
              <a:t>Causes</a:t>
            </a:r>
          </a:p>
          <a:p>
            <a:pPr lvl="1"/>
            <a:r>
              <a:rPr lang="en-US" dirty="0" smtClean="0"/>
              <a:t>No known cause (idiopathic) in 50% of patients</a:t>
            </a:r>
          </a:p>
          <a:p>
            <a:pPr lvl="1"/>
            <a:r>
              <a:rPr lang="en-US" dirty="0" smtClean="0"/>
              <a:t>Pneumonia – pseudomonas aeruginosa</a:t>
            </a:r>
          </a:p>
          <a:p>
            <a:pPr lvl="1"/>
            <a:r>
              <a:rPr lang="en-US" dirty="0" smtClean="0"/>
              <a:t>Intraluminal obstruction such as </a:t>
            </a:r>
            <a:r>
              <a:rPr lang="en-US" dirty="0" err="1" smtClean="0"/>
              <a:t>endobronchial</a:t>
            </a:r>
            <a:r>
              <a:rPr lang="en-US" dirty="0" smtClean="0"/>
              <a:t> </a:t>
            </a:r>
            <a:r>
              <a:rPr lang="en-US" dirty="0" err="1" smtClean="0"/>
              <a:t>tumour</a:t>
            </a:r>
            <a:r>
              <a:rPr lang="en-US" dirty="0" smtClean="0"/>
              <a:t> or foreign body</a:t>
            </a:r>
          </a:p>
          <a:p>
            <a:pPr lvl="1"/>
            <a:r>
              <a:rPr lang="en-US" dirty="0" smtClean="0"/>
              <a:t>Extrinsic compression of airway by enlarged lymph nodes</a:t>
            </a:r>
          </a:p>
          <a:p>
            <a:pPr lvl="1"/>
            <a:r>
              <a:rPr lang="en-US" dirty="0" smtClean="0"/>
              <a:t>Many other less common causes</a:t>
            </a:r>
            <a:endParaRPr lang="en-AU" dirty="0"/>
          </a:p>
        </p:txBody>
      </p:sp>
    </p:spTree>
    <p:extLst>
      <p:ext uri="{BB962C8B-B14F-4D97-AF65-F5344CB8AC3E}">
        <p14:creationId xmlns:p14="http://schemas.microsoft.com/office/powerpoint/2010/main" val="310450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Bronchiectasis</a:t>
            </a:r>
            <a:endParaRPr lang="en-AU" dirty="0"/>
          </a:p>
        </p:txBody>
      </p:sp>
      <p:sp>
        <p:nvSpPr>
          <p:cNvPr id="3" name="Content Placeholder 2"/>
          <p:cNvSpPr>
            <a:spLocks noGrp="1"/>
          </p:cNvSpPr>
          <p:nvPr>
            <p:ph sz="half" idx="1"/>
          </p:nvPr>
        </p:nvSpPr>
        <p:spPr/>
        <p:txBody>
          <a:bodyPr>
            <a:normAutofit fontScale="62500" lnSpcReduction="20000"/>
          </a:bodyPr>
          <a:lstStyle/>
          <a:p>
            <a:r>
              <a:rPr lang="en-US" dirty="0" smtClean="0"/>
              <a:t>Symptoms</a:t>
            </a:r>
          </a:p>
          <a:p>
            <a:pPr lvl="1"/>
            <a:r>
              <a:rPr lang="en-US" dirty="0" smtClean="0"/>
              <a:t>Chronic cough</a:t>
            </a:r>
          </a:p>
          <a:p>
            <a:pPr lvl="1"/>
            <a:r>
              <a:rPr lang="en-US" dirty="0" smtClean="0"/>
              <a:t>Sputum – purulent and may be blood stained</a:t>
            </a:r>
          </a:p>
          <a:p>
            <a:r>
              <a:rPr lang="en-US" dirty="0" smtClean="0"/>
              <a:t>Wheeze and shortness of breath common during exacerbations</a:t>
            </a:r>
          </a:p>
          <a:p>
            <a:r>
              <a:rPr lang="en-US" dirty="0" smtClean="0"/>
              <a:t>Crackles in lungs</a:t>
            </a:r>
          </a:p>
        </p:txBody>
      </p:sp>
      <p:sp>
        <p:nvSpPr>
          <p:cNvPr id="4" name="Content Placeholder 3"/>
          <p:cNvSpPr>
            <a:spLocks noGrp="1"/>
          </p:cNvSpPr>
          <p:nvPr>
            <p:ph sz="half" idx="2"/>
          </p:nvPr>
        </p:nvSpPr>
        <p:spPr/>
        <p:txBody>
          <a:bodyPr>
            <a:normAutofit fontScale="62500" lnSpcReduction="20000"/>
          </a:bodyPr>
          <a:lstStyle/>
          <a:p>
            <a:r>
              <a:rPr lang="en-US" dirty="0" smtClean="0"/>
              <a:t>Treatment</a:t>
            </a:r>
          </a:p>
          <a:p>
            <a:pPr lvl="1"/>
            <a:r>
              <a:rPr lang="en-US" dirty="0" err="1" smtClean="0"/>
              <a:t>Mobilise</a:t>
            </a:r>
            <a:r>
              <a:rPr lang="en-US" dirty="0" smtClean="0"/>
              <a:t> secretions</a:t>
            </a:r>
          </a:p>
          <a:p>
            <a:pPr lvl="2"/>
            <a:r>
              <a:rPr lang="en-US" dirty="0" smtClean="0"/>
              <a:t>Respiratory physiotherapy</a:t>
            </a:r>
          </a:p>
          <a:p>
            <a:pPr lvl="2"/>
            <a:r>
              <a:rPr lang="en-US" dirty="0" smtClean="0"/>
              <a:t>Breathing and coughing techniques</a:t>
            </a:r>
          </a:p>
          <a:p>
            <a:pPr lvl="2"/>
            <a:r>
              <a:rPr lang="en-US" dirty="0" smtClean="0"/>
              <a:t>Breathing training devices</a:t>
            </a:r>
          </a:p>
          <a:p>
            <a:pPr lvl="1"/>
            <a:r>
              <a:rPr lang="en-US" dirty="0" smtClean="0"/>
              <a:t>Decrease sputum viscosity</a:t>
            </a:r>
          </a:p>
          <a:p>
            <a:pPr lvl="2"/>
            <a:r>
              <a:rPr lang="en-US" dirty="0" smtClean="0"/>
              <a:t>Hypertonic saline</a:t>
            </a:r>
          </a:p>
          <a:p>
            <a:pPr lvl="2"/>
            <a:r>
              <a:rPr lang="en-US" dirty="0" smtClean="0"/>
              <a:t>Dry powder mannitol</a:t>
            </a:r>
          </a:p>
          <a:p>
            <a:pPr lvl="1"/>
            <a:r>
              <a:rPr lang="en-US" dirty="0" smtClean="0">
                <a:solidFill>
                  <a:srgbClr val="7030A0"/>
                </a:solidFill>
              </a:rPr>
              <a:t>Bronchodilators</a:t>
            </a:r>
          </a:p>
          <a:p>
            <a:pPr lvl="2"/>
            <a:r>
              <a:rPr lang="en-US" dirty="0" smtClean="0">
                <a:solidFill>
                  <a:srgbClr val="7030A0"/>
                </a:solidFill>
              </a:rPr>
              <a:t>Salbutamol</a:t>
            </a:r>
          </a:p>
          <a:p>
            <a:pPr lvl="1"/>
            <a:r>
              <a:rPr lang="en-US" dirty="0" smtClean="0">
                <a:solidFill>
                  <a:srgbClr val="7030A0"/>
                </a:solidFill>
              </a:rPr>
              <a:t>Anti inflammatory drugs</a:t>
            </a:r>
          </a:p>
          <a:p>
            <a:pPr lvl="2"/>
            <a:r>
              <a:rPr lang="en-US" dirty="0" smtClean="0">
                <a:solidFill>
                  <a:srgbClr val="7030A0"/>
                </a:solidFill>
              </a:rPr>
              <a:t>Inhaled steroids</a:t>
            </a:r>
          </a:p>
          <a:p>
            <a:pPr lvl="1"/>
            <a:r>
              <a:rPr lang="en-US" dirty="0" smtClean="0"/>
              <a:t>Weight management and strength	</a:t>
            </a:r>
          </a:p>
          <a:p>
            <a:pPr lvl="2"/>
            <a:r>
              <a:rPr lang="en-US" dirty="0" smtClean="0"/>
              <a:t>Diet and exercise</a:t>
            </a:r>
          </a:p>
          <a:p>
            <a:pPr lvl="1"/>
            <a:r>
              <a:rPr lang="en-US" dirty="0" smtClean="0"/>
              <a:t>Spirometry to monitor lung function</a:t>
            </a:r>
          </a:p>
          <a:p>
            <a:pPr lvl="1"/>
            <a:r>
              <a:rPr lang="en-US" dirty="0" smtClean="0"/>
              <a:t>Manage cross infection to limit reinfection</a:t>
            </a:r>
          </a:p>
          <a:p>
            <a:pPr lvl="1"/>
            <a:r>
              <a:rPr lang="en-US" dirty="0" err="1" smtClean="0"/>
              <a:t>Immunisations</a:t>
            </a:r>
            <a:endParaRPr lang="en-US" dirty="0" smtClean="0"/>
          </a:p>
          <a:p>
            <a:pPr lvl="2"/>
            <a:r>
              <a:rPr lang="en-US" dirty="0"/>
              <a:t>Flu vax yearly</a:t>
            </a:r>
          </a:p>
          <a:p>
            <a:pPr lvl="2"/>
            <a:r>
              <a:rPr lang="en-US" dirty="0"/>
              <a:t>Pneumococcal vax every 5 </a:t>
            </a:r>
            <a:r>
              <a:rPr lang="en-US" dirty="0" smtClean="0"/>
              <a:t>years</a:t>
            </a:r>
          </a:p>
          <a:p>
            <a:pPr lvl="1"/>
            <a:r>
              <a:rPr lang="en-US" dirty="0" smtClean="0"/>
              <a:t>Pulmonary rehabilitation may benefit</a:t>
            </a:r>
            <a:endParaRPr lang="en-US" dirty="0"/>
          </a:p>
          <a:p>
            <a:pPr lvl="1"/>
            <a:endParaRPr lang="en-US" dirty="0" smtClean="0"/>
          </a:p>
          <a:p>
            <a:pPr lvl="2"/>
            <a:endParaRPr lang="en-US" dirty="0" smtClean="0"/>
          </a:p>
          <a:p>
            <a:pPr lvl="1"/>
            <a:endParaRPr lang="en-AU" dirty="0"/>
          </a:p>
        </p:txBody>
      </p:sp>
    </p:spTree>
    <p:extLst>
      <p:ext uri="{BB962C8B-B14F-4D97-AF65-F5344CB8AC3E}">
        <p14:creationId xmlns:p14="http://schemas.microsoft.com/office/powerpoint/2010/main" val="1542551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Bronchiectasis</a:t>
            </a:r>
            <a:endParaRPr lang="en-AU" dirty="0"/>
          </a:p>
        </p:txBody>
      </p:sp>
      <p:sp>
        <p:nvSpPr>
          <p:cNvPr id="3" name="Content Placeholder 2"/>
          <p:cNvSpPr>
            <a:spLocks noGrp="1"/>
          </p:cNvSpPr>
          <p:nvPr>
            <p:ph sz="half" idx="1"/>
          </p:nvPr>
        </p:nvSpPr>
        <p:spPr/>
        <p:txBody>
          <a:bodyPr>
            <a:normAutofit fontScale="62500" lnSpcReduction="20000"/>
          </a:bodyPr>
          <a:lstStyle/>
          <a:p>
            <a:r>
              <a:rPr lang="en-US" dirty="0" smtClean="0"/>
              <a:t>Symptoms</a:t>
            </a:r>
          </a:p>
          <a:p>
            <a:pPr lvl="1"/>
            <a:r>
              <a:rPr lang="en-US" dirty="0" smtClean="0"/>
              <a:t>Chronic cough</a:t>
            </a:r>
          </a:p>
          <a:p>
            <a:pPr lvl="1"/>
            <a:r>
              <a:rPr lang="en-US" dirty="0" smtClean="0"/>
              <a:t>Sputum – purulent and may be blood stained</a:t>
            </a:r>
          </a:p>
          <a:p>
            <a:r>
              <a:rPr lang="en-US" dirty="0" smtClean="0"/>
              <a:t>Wheeze and shortness of breath common during exacerbations</a:t>
            </a:r>
          </a:p>
          <a:p>
            <a:r>
              <a:rPr lang="en-US" dirty="0" smtClean="0"/>
              <a:t>Crackles in lungs</a:t>
            </a:r>
          </a:p>
          <a:p>
            <a:endParaRPr lang="en-US" dirty="0"/>
          </a:p>
          <a:p>
            <a:r>
              <a:rPr lang="en-US" dirty="0" smtClean="0">
                <a:solidFill>
                  <a:srgbClr val="7030A0"/>
                </a:solidFill>
              </a:rPr>
              <a:t>For reversible component of airflow limitation</a:t>
            </a:r>
          </a:p>
        </p:txBody>
      </p:sp>
      <p:sp>
        <p:nvSpPr>
          <p:cNvPr id="4" name="Content Placeholder 3"/>
          <p:cNvSpPr>
            <a:spLocks noGrp="1"/>
          </p:cNvSpPr>
          <p:nvPr>
            <p:ph sz="half" idx="2"/>
          </p:nvPr>
        </p:nvSpPr>
        <p:spPr/>
        <p:txBody>
          <a:bodyPr>
            <a:normAutofit fontScale="62500" lnSpcReduction="20000"/>
          </a:bodyPr>
          <a:lstStyle/>
          <a:p>
            <a:r>
              <a:rPr lang="en-US" dirty="0" smtClean="0"/>
              <a:t>Treatment</a:t>
            </a:r>
          </a:p>
          <a:p>
            <a:pPr lvl="1"/>
            <a:r>
              <a:rPr lang="en-US" dirty="0" err="1" smtClean="0"/>
              <a:t>Mobilise</a:t>
            </a:r>
            <a:r>
              <a:rPr lang="en-US" dirty="0" smtClean="0"/>
              <a:t> secretions</a:t>
            </a:r>
          </a:p>
          <a:p>
            <a:pPr lvl="2"/>
            <a:r>
              <a:rPr lang="en-US" dirty="0" smtClean="0"/>
              <a:t>Respiratory physiotherapy</a:t>
            </a:r>
          </a:p>
          <a:p>
            <a:pPr lvl="2"/>
            <a:r>
              <a:rPr lang="en-US" dirty="0" smtClean="0"/>
              <a:t>Breathing and coughing techniques</a:t>
            </a:r>
          </a:p>
          <a:p>
            <a:pPr lvl="2"/>
            <a:r>
              <a:rPr lang="en-US" dirty="0" smtClean="0"/>
              <a:t>Breathing training devices</a:t>
            </a:r>
          </a:p>
          <a:p>
            <a:pPr lvl="1"/>
            <a:r>
              <a:rPr lang="en-US" dirty="0" smtClean="0"/>
              <a:t>Decrease sputum viscosity</a:t>
            </a:r>
          </a:p>
          <a:p>
            <a:pPr lvl="2"/>
            <a:r>
              <a:rPr lang="en-US" dirty="0" smtClean="0"/>
              <a:t>Hypertonic saline</a:t>
            </a:r>
          </a:p>
          <a:p>
            <a:pPr lvl="2"/>
            <a:r>
              <a:rPr lang="en-US" dirty="0" smtClean="0"/>
              <a:t>Dry powder mannitol</a:t>
            </a:r>
          </a:p>
          <a:p>
            <a:pPr lvl="1"/>
            <a:r>
              <a:rPr lang="en-US" dirty="0" smtClean="0">
                <a:solidFill>
                  <a:srgbClr val="7030A0"/>
                </a:solidFill>
              </a:rPr>
              <a:t>Bronchodilators</a:t>
            </a:r>
          </a:p>
          <a:p>
            <a:pPr lvl="2"/>
            <a:r>
              <a:rPr lang="en-US" dirty="0" smtClean="0">
                <a:solidFill>
                  <a:srgbClr val="7030A0"/>
                </a:solidFill>
              </a:rPr>
              <a:t>Salbutamol</a:t>
            </a:r>
          </a:p>
          <a:p>
            <a:pPr lvl="1"/>
            <a:r>
              <a:rPr lang="en-US" dirty="0" smtClean="0">
                <a:solidFill>
                  <a:srgbClr val="7030A0"/>
                </a:solidFill>
              </a:rPr>
              <a:t>Anti inflammatory drugs</a:t>
            </a:r>
          </a:p>
          <a:p>
            <a:pPr lvl="2"/>
            <a:r>
              <a:rPr lang="en-US" dirty="0" smtClean="0">
                <a:solidFill>
                  <a:srgbClr val="7030A0"/>
                </a:solidFill>
              </a:rPr>
              <a:t>Inhaled steroids</a:t>
            </a:r>
          </a:p>
          <a:p>
            <a:pPr lvl="1"/>
            <a:r>
              <a:rPr lang="en-US" dirty="0" smtClean="0"/>
              <a:t>Weight management and strength	</a:t>
            </a:r>
          </a:p>
          <a:p>
            <a:pPr lvl="2"/>
            <a:r>
              <a:rPr lang="en-US" dirty="0" smtClean="0"/>
              <a:t>Diet and exercise</a:t>
            </a:r>
          </a:p>
          <a:p>
            <a:pPr lvl="1"/>
            <a:r>
              <a:rPr lang="en-US" dirty="0" smtClean="0"/>
              <a:t>Spirometry to monitor lung function</a:t>
            </a:r>
          </a:p>
          <a:p>
            <a:pPr lvl="1"/>
            <a:r>
              <a:rPr lang="en-US" dirty="0" smtClean="0"/>
              <a:t>Manage cross infection to limit reinfection</a:t>
            </a:r>
          </a:p>
          <a:p>
            <a:pPr lvl="1"/>
            <a:r>
              <a:rPr lang="en-US" dirty="0" err="1" smtClean="0"/>
              <a:t>Immunisations</a:t>
            </a:r>
            <a:endParaRPr lang="en-US" dirty="0" smtClean="0"/>
          </a:p>
          <a:p>
            <a:pPr lvl="2"/>
            <a:r>
              <a:rPr lang="en-US" dirty="0"/>
              <a:t>Flu vax yearly</a:t>
            </a:r>
          </a:p>
          <a:p>
            <a:pPr lvl="2"/>
            <a:r>
              <a:rPr lang="en-US" dirty="0"/>
              <a:t>Pneumococcal vax every 5 </a:t>
            </a:r>
            <a:r>
              <a:rPr lang="en-US" dirty="0" smtClean="0"/>
              <a:t>years</a:t>
            </a:r>
          </a:p>
          <a:p>
            <a:pPr lvl="1"/>
            <a:r>
              <a:rPr lang="en-US" dirty="0" smtClean="0"/>
              <a:t>Pulmonary rehabilitation may benefit</a:t>
            </a:r>
            <a:endParaRPr lang="en-US" dirty="0"/>
          </a:p>
          <a:p>
            <a:pPr lvl="1"/>
            <a:endParaRPr lang="en-US" dirty="0" smtClean="0"/>
          </a:p>
          <a:p>
            <a:pPr lvl="2"/>
            <a:endParaRPr lang="en-US" dirty="0" smtClean="0"/>
          </a:p>
          <a:p>
            <a:pPr lvl="1"/>
            <a:endParaRPr lang="en-AU" dirty="0"/>
          </a:p>
        </p:txBody>
      </p:sp>
      <p:cxnSp>
        <p:nvCxnSpPr>
          <p:cNvPr id="5" name="Straight Arrow Connector 4"/>
          <p:cNvCxnSpPr/>
          <p:nvPr/>
        </p:nvCxnSpPr>
        <p:spPr>
          <a:xfrm flipH="1">
            <a:off x="5625548" y="3881230"/>
            <a:ext cx="546652" cy="99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6172200" y="3528391"/>
            <a:ext cx="1" cy="7851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152321" y="3528391"/>
            <a:ext cx="3710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52321" y="4313584"/>
            <a:ext cx="3710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29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Bronchiectasis</a:t>
            </a:r>
            <a:endParaRPr lang="en-AU" dirty="0"/>
          </a:p>
        </p:txBody>
      </p:sp>
      <p:sp>
        <p:nvSpPr>
          <p:cNvPr id="3" name="Content Placeholder 2"/>
          <p:cNvSpPr>
            <a:spLocks noGrp="1"/>
          </p:cNvSpPr>
          <p:nvPr>
            <p:ph sz="half" idx="1"/>
          </p:nvPr>
        </p:nvSpPr>
        <p:spPr/>
        <p:txBody>
          <a:bodyPr/>
          <a:lstStyle/>
          <a:p>
            <a:r>
              <a:rPr lang="en-US" dirty="0" smtClean="0"/>
              <a:t>Non-severe exacerbations without P. aeruginosa</a:t>
            </a:r>
          </a:p>
          <a:p>
            <a:pPr lvl="1"/>
            <a:r>
              <a:rPr lang="en-US" dirty="0" smtClean="0"/>
              <a:t>Amoxicillin 1g oral Q8H OR</a:t>
            </a:r>
          </a:p>
          <a:p>
            <a:pPr lvl="1"/>
            <a:r>
              <a:rPr lang="en-US" dirty="0" err="1" smtClean="0"/>
              <a:t>Docycycline</a:t>
            </a:r>
            <a:r>
              <a:rPr lang="en-US" dirty="0" smtClean="0"/>
              <a:t> 100mg orally Q12H Or</a:t>
            </a:r>
          </a:p>
          <a:p>
            <a:pPr lvl="1"/>
            <a:r>
              <a:rPr lang="en-US" dirty="0" smtClean="0"/>
              <a:t>Amoxicillin and </a:t>
            </a:r>
            <a:r>
              <a:rPr lang="en-US" dirty="0" err="1" smtClean="0"/>
              <a:t>clavulanate</a:t>
            </a:r>
            <a:endParaRPr lang="en-US" dirty="0" smtClean="0"/>
          </a:p>
          <a:p>
            <a:pPr lvl="1"/>
            <a:endParaRPr lang="en-US" dirty="0"/>
          </a:p>
          <a:p>
            <a:pPr lvl="1"/>
            <a:r>
              <a:rPr lang="en-US" dirty="0" smtClean="0"/>
              <a:t>10 days</a:t>
            </a:r>
            <a:endParaRPr lang="en-AU" dirty="0"/>
          </a:p>
        </p:txBody>
      </p:sp>
      <p:sp>
        <p:nvSpPr>
          <p:cNvPr id="4" name="Content Placeholder 3"/>
          <p:cNvSpPr>
            <a:spLocks noGrp="1"/>
          </p:cNvSpPr>
          <p:nvPr>
            <p:ph sz="half" idx="2"/>
          </p:nvPr>
        </p:nvSpPr>
        <p:spPr/>
        <p:txBody>
          <a:bodyPr/>
          <a:lstStyle/>
          <a:p>
            <a:r>
              <a:rPr lang="en-US" dirty="0"/>
              <a:t>S</a:t>
            </a:r>
            <a:r>
              <a:rPr lang="en-US" dirty="0" smtClean="0"/>
              <a:t>evere </a:t>
            </a:r>
            <a:r>
              <a:rPr lang="en-US" dirty="0"/>
              <a:t>exacerbations without P. </a:t>
            </a:r>
            <a:r>
              <a:rPr lang="en-US" dirty="0" smtClean="0"/>
              <a:t>aeruginosa</a:t>
            </a:r>
          </a:p>
          <a:p>
            <a:pPr lvl="1"/>
            <a:r>
              <a:rPr lang="en-US" dirty="0" smtClean="0"/>
              <a:t>As per non-severe or</a:t>
            </a:r>
          </a:p>
          <a:p>
            <a:pPr lvl="1"/>
            <a:r>
              <a:rPr lang="en-US" dirty="0" smtClean="0"/>
              <a:t>Parenteral (IV) therapy</a:t>
            </a:r>
          </a:p>
          <a:p>
            <a:pPr lvl="2"/>
            <a:r>
              <a:rPr lang="en-US" dirty="0" smtClean="0"/>
              <a:t>Ceftriaxone 2g daily or </a:t>
            </a:r>
          </a:p>
          <a:p>
            <a:pPr lvl="2"/>
            <a:r>
              <a:rPr lang="en-US" dirty="0" err="1"/>
              <a:t>C</a:t>
            </a:r>
            <a:r>
              <a:rPr lang="en-US" dirty="0" err="1" smtClean="0"/>
              <a:t>efotaxine</a:t>
            </a:r>
            <a:r>
              <a:rPr lang="en-US" dirty="0" smtClean="0"/>
              <a:t> 2g Q8H or</a:t>
            </a:r>
          </a:p>
          <a:p>
            <a:pPr lvl="2"/>
            <a:r>
              <a:rPr lang="en-US" dirty="0" err="1" smtClean="0"/>
              <a:t>Axoxicillin</a:t>
            </a:r>
            <a:r>
              <a:rPr lang="en-US" dirty="0" smtClean="0"/>
              <a:t> + </a:t>
            </a:r>
            <a:r>
              <a:rPr lang="en-US" dirty="0" err="1" smtClean="0"/>
              <a:t>clavulanate</a:t>
            </a:r>
            <a:r>
              <a:rPr lang="en-US" dirty="0" smtClean="0"/>
              <a:t> 1+0.2g Q8H</a:t>
            </a:r>
          </a:p>
          <a:p>
            <a:pPr lvl="1"/>
            <a:endParaRPr lang="en-US" dirty="0"/>
          </a:p>
          <a:p>
            <a:pPr lvl="1"/>
            <a:r>
              <a:rPr lang="en-US" dirty="0" smtClean="0"/>
              <a:t>10 </a:t>
            </a:r>
            <a:r>
              <a:rPr lang="en-US" dirty="0"/>
              <a:t>days</a:t>
            </a:r>
            <a:endParaRPr lang="en-AU" dirty="0"/>
          </a:p>
          <a:p>
            <a:endParaRPr lang="en-AU" dirty="0"/>
          </a:p>
        </p:txBody>
      </p:sp>
    </p:spTree>
    <p:extLst>
      <p:ext uri="{BB962C8B-B14F-4D97-AF65-F5344CB8AC3E}">
        <p14:creationId xmlns:p14="http://schemas.microsoft.com/office/powerpoint/2010/main" val="3473358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AU" dirty="0"/>
          </a:p>
        </p:txBody>
      </p:sp>
      <p:sp>
        <p:nvSpPr>
          <p:cNvPr id="3" name="Content Placeholder 2"/>
          <p:cNvSpPr>
            <a:spLocks noGrp="1"/>
          </p:cNvSpPr>
          <p:nvPr>
            <p:ph idx="1"/>
          </p:nvPr>
        </p:nvSpPr>
        <p:spPr/>
        <p:txBody>
          <a:bodyPr>
            <a:normAutofit/>
          </a:bodyPr>
          <a:lstStyle/>
          <a:p>
            <a:pPr marL="0" indent="0">
              <a:buNone/>
            </a:pPr>
            <a:r>
              <a:rPr lang="en-US" dirty="0"/>
              <a:t>Be able to</a:t>
            </a:r>
            <a:r>
              <a:rPr lang="en-US" dirty="0" smtClean="0"/>
              <a:t>:</a:t>
            </a:r>
          </a:p>
          <a:p>
            <a:r>
              <a:rPr lang="en-AU" dirty="0"/>
              <a:t>Be able to describe the pathophysiology of </a:t>
            </a:r>
            <a:r>
              <a:rPr lang="en-AU" dirty="0" smtClean="0"/>
              <a:t>bronchitis</a:t>
            </a:r>
            <a:r>
              <a:rPr lang="en-AU" dirty="0"/>
              <a:t>, </a:t>
            </a:r>
            <a:r>
              <a:rPr lang="en-AU" dirty="0" smtClean="0"/>
              <a:t>bronchiolitis and bronchiectasis.</a:t>
            </a:r>
            <a:endParaRPr lang="en-AU" dirty="0"/>
          </a:p>
          <a:p>
            <a:r>
              <a:rPr lang="en-US" dirty="0" smtClean="0"/>
              <a:t>Provide </a:t>
            </a:r>
            <a:r>
              <a:rPr lang="en-US" dirty="0"/>
              <a:t>relevant evidence based education to patients </a:t>
            </a:r>
            <a:r>
              <a:rPr lang="en-US" dirty="0" smtClean="0"/>
              <a:t>regarding </a:t>
            </a:r>
            <a:r>
              <a:rPr lang="en-US" dirty="0"/>
              <a:t>the pathophysiology and treatment of bronchitis and bronchiolitis.</a:t>
            </a:r>
          </a:p>
          <a:p>
            <a:r>
              <a:rPr lang="en-US" dirty="0" smtClean="0"/>
              <a:t>Describe </a:t>
            </a:r>
            <a:r>
              <a:rPr lang="en-US" dirty="0"/>
              <a:t>typical </a:t>
            </a:r>
            <a:r>
              <a:rPr lang="en-US" dirty="0" smtClean="0"/>
              <a:t>antibiotic and non-drug therapy for </a:t>
            </a:r>
          </a:p>
          <a:p>
            <a:pPr lvl="1"/>
            <a:r>
              <a:rPr lang="en-US" dirty="0" smtClean="0"/>
              <a:t>Viral and bacterial bronchitis</a:t>
            </a:r>
          </a:p>
          <a:p>
            <a:pPr lvl="1"/>
            <a:r>
              <a:rPr lang="en-US" dirty="0" smtClean="0"/>
              <a:t>Bronchiolitis</a:t>
            </a:r>
          </a:p>
          <a:p>
            <a:pPr lvl="1"/>
            <a:r>
              <a:rPr lang="en-US" dirty="0" smtClean="0"/>
              <a:t>Bronchiectasis </a:t>
            </a:r>
            <a:endParaRPr lang="en-AU" dirty="0"/>
          </a:p>
        </p:txBody>
      </p:sp>
    </p:spTree>
    <p:extLst>
      <p:ext uri="{BB962C8B-B14F-4D97-AF65-F5344CB8AC3E}">
        <p14:creationId xmlns:p14="http://schemas.microsoft.com/office/powerpoint/2010/main" val="3258731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Bronchiectasis</a:t>
            </a:r>
            <a:endParaRPr lang="en-AU" dirty="0"/>
          </a:p>
        </p:txBody>
      </p:sp>
      <p:sp>
        <p:nvSpPr>
          <p:cNvPr id="3" name="Content Placeholder 2"/>
          <p:cNvSpPr>
            <a:spLocks noGrp="1"/>
          </p:cNvSpPr>
          <p:nvPr>
            <p:ph sz="half" idx="1"/>
          </p:nvPr>
        </p:nvSpPr>
        <p:spPr/>
        <p:txBody>
          <a:bodyPr>
            <a:normAutofit fontScale="85000" lnSpcReduction="20000"/>
          </a:bodyPr>
          <a:lstStyle/>
          <a:p>
            <a:r>
              <a:rPr lang="en-US" dirty="0" smtClean="0"/>
              <a:t>Non-severe exacerbations with P. aeruginosa</a:t>
            </a:r>
          </a:p>
          <a:p>
            <a:pPr lvl="1"/>
            <a:r>
              <a:rPr lang="en-US" dirty="0" smtClean="0"/>
              <a:t>Amoxicillin 1g oral Q8H OR</a:t>
            </a:r>
          </a:p>
          <a:p>
            <a:pPr lvl="1"/>
            <a:r>
              <a:rPr lang="en-US" dirty="0" err="1" smtClean="0"/>
              <a:t>Docycycline</a:t>
            </a:r>
            <a:r>
              <a:rPr lang="en-US" dirty="0" smtClean="0"/>
              <a:t> 100mg orally Q12H Or</a:t>
            </a:r>
          </a:p>
          <a:p>
            <a:pPr lvl="1"/>
            <a:r>
              <a:rPr lang="en-US" dirty="0" smtClean="0"/>
              <a:t>Amoxicillin and </a:t>
            </a:r>
            <a:r>
              <a:rPr lang="en-US" dirty="0" err="1" smtClean="0"/>
              <a:t>clavulanate</a:t>
            </a:r>
            <a:r>
              <a:rPr lang="en-US" dirty="0" smtClean="0"/>
              <a:t> 875+125mg</a:t>
            </a:r>
          </a:p>
          <a:p>
            <a:pPr lvl="1"/>
            <a:endParaRPr lang="en-US" dirty="0"/>
          </a:p>
          <a:p>
            <a:pPr lvl="1"/>
            <a:r>
              <a:rPr lang="en-US" dirty="0" smtClean="0"/>
              <a:t>Oral</a:t>
            </a:r>
          </a:p>
          <a:p>
            <a:pPr lvl="1"/>
            <a:r>
              <a:rPr lang="en-US" dirty="0" smtClean="0"/>
              <a:t>14 days</a:t>
            </a:r>
            <a:endParaRPr lang="en-AU" dirty="0"/>
          </a:p>
        </p:txBody>
      </p:sp>
      <p:sp>
        <p:nvSpPr>
          <p:cNvPr id="4" name="Content Placeholder 3"/>
          <p:cNvSpPr>
            <a:spLocks noGrp="1"/>
          </p:cNvSpPr>
          <p:nvPr>
            <p:ph sz="half" idx="2"/>
          </p:nvPr>
        </p:nvSpPr>
        <p:spPr/>
        <p:txBody>
          <a:bodyPr>
            <a:normAutofit fontScale="85000" lnSpcReduction="20000"/>
          </a:bodyPr>
          <a:lstStyle/>
          <a:p>
            <a:r>
              <a:rPr lang="en-US" dirty="0"/>
              <a:t>S</a:t>
            </a:r>
            <a:r>
              <a:rPr lang="en-US" dirty="0" smtClean="0"/>
              <a:t>evere </a:t>
            </a:r>
            <a:r>
              <a:rPr lang="en-US" dirty="0"/>
              <a:t>exacerbations </a:t>
            </a:r>
            <a:r>
              <a:rPr lang="en-US" dirty="0" smtClean="0"/>
              <a:t>with </a:t>
            </a:r>
            <a:r>
              <a:rPr lang="en-US" dirty="0"/>
              <a:t>P. </a:t>
            </a:r>
            <a:r>
              <a:rPr lang="en-US" dirty="0" smtClean="0"/>
              <a:t>aeruginosa</a:t>
            </a:r>
          </a:p>
          <a:p>
            <a:pPr lvl="1"/>
            <a:r>
              <a:rPr lang="en-US" dirty="0" smtClean="0"/>
              <a:t>Parenteral (IV) therapy</a:t>
            </a:r>
          </a:p>
          <a:p>
            <a:pPr lvl="2"/>
            <a:r>
              <a:rPr lang="en-US" dirty="0" err="1" smtClean="0"/>
              <a:t>Ceftazidime</a:t>
            </a:r>
            <a:r>
              <a:rPr lang="en-US" dirty="0" smtClean="0"/>
              <a:t> 2g Q8H OR</a:t>
            </a:r>
          </a:p>
          <a:p>
            <a:pPr lvl="2"/>
            <a:r>
              <a:rPr lang="en-US" dirty="0" smtClean="0"/>
              <a:t>Piperacillin + </a:t>
            </a:r>
            <a:r>
              <a:rPr lang="en-US" dirty="0" err="1" smtClean="0"/>
              <a:t>tazobactam</a:t>
            </a:r>
            <a:r>
              <a:rPr lang="en-US" dirty="0" smtClean="0"/>
              <a:t> 4+0.5g Q6H</a:t>
            </a:r>
          </a:p>
          <a:p>
            <a:pPr lvl="2"/>
            <a:endParaRPr lang="en-US" dirty="0" smtClean="0"/>
          </a:p>
          <a:p>
            <a:pPr marL="914400" lvl="2" indent="0">
              <a:buNone/>
            </a:pPr>
            <a:r>
              <a:rPr lang="en-US" dirty="0" smtClean="0"/>
              <a:t>	Plus</a:t>
            </a:r>
          </a:p>
          <a:p>
            <a:pPr marL="914400" lvl="2" indent="0">
              <a:buNone/>
            </a:pPr>
            <a:endParaRPr lang="en-US" dirty="0" smtClean="0"/>
          </a:p>
          <a:p>
            <a:pPr lvl="2"/>
            <a:r>
              <a:rPr lang="en-US" dirty="0" smtClean="0"/>
              <a:t>Tobramycin OD OR</a:t>
            </a:r>
          </a:p>
          <a:p>
            <a:pPr lvl="2"/>
            <a:r>
              <a:rPr lang="en-US" dirty="0" smtClean="0"/>
              <a:t>Ciprofloxacin 400mg Q8H</a:t>
            </a:r>
          </a:p>
          <a:p>
            <a:pPr lvl="2"/>
            <a:endParaRPr lang="en-US" dirty="0"/>
          </a:p>
          <a:p>
            <a:pPr lvl="1"/>
            <a:r>
              <a:rPr lang="en-US" dirty="0" smtClean="0"/>
              <a:t>Once stable – can switch to ciprofloxacin 750mg Q12H to complete 14 days therapy (IV + Oral)	</a:t>
            </a:r>
          </a:p>
          <a:p>
            <a:pPr lvl="1"/>
            <a:endParaRPr lang="en-US" dirty="0"/>
          </a:p>
          <a:p>
            <a:pPr lvl="1"/>
            <a:r>
              <a:rPr lang="en-US" dirty="0" smtClean="0"/>
              <a:t>14 </a:t>
            </a:r>
            <a:r>
              <a:rPr lang="en-US" dirty="0"/>
              <a:t>days</a:t>
            </a:r>
            <a:endParaRPr lang="en-AU" dirty="0"/>
          </a:p>
          <a:p>
            <a:endParaRPr lang="en-AU" dirty="0"/>
          </a:p>
        </p:txBody>
      </p:sp>
    </p:spTree>
    <p:extLst>
      <p:ext uri="{BB962C8B-B14F-4D97-AF65-F5344CB8AC3E}">
        <p14:creationId xmlns:p14="http://schemas.microsoft.com/office/powerpoint/2010/main" val="2247167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antibiotic therapy for bronchiectasis</a:t>
            </a:r>
            <a:endParaRPr lang="en-AU" dirty="0"/>
          </a:p>
        </p:txBody>
      </p:sp>
      <p:sp>
        <p:nvSpPr>
          <p:cNvPr id="3" name="Content Placeholder 2"/>
          <p:cNvSpPr>
            <a:spLocks noGrp="1"/>
          </p:cNvSpPr>
          <p:nvPr>
            <p:ph sz="half" idx="1"/>
          </p:nvPr>
        </p:nvSpPr>
        <p:spPr/>
        <p:txBody>
          <a:bodyPr>
            <a:normAutofit/>
          </a:bodyPr>
          <a:lstStyle/>
          <a:p>
            <a:r>
              <a:rPr lang="en-US" dirty="0" smtClean="0"/>
              <a:t>Inappropriate for most cases</a:t>
            </a:r>
          </a:p>
          <a:p>
            <a:r>
              <a:rPr lang="en-US" dirty="0" smtClean="0"/>
              <a:t>Increases development of antibiotic resistance</a:t>
            </a:r>
            <a:endParaRPr lang="en-AU" dirty="0"/>
          </a:p>
        </p:txBody>
      </p:sp>
      <p:sp>
        <p:nvSpPr>
          <p:cNvPr id="4" name="Content Placeholder 3"/>
          <p:cNvSpPr>
            <a:spLocks noGrp="1"/>
          </p:cNvSpPr>
          <p:nvPr>
            <p:ph sz="half" idx="2"/>
          </p:nvPr>
        </p:nvSpPr>
        <p:spPr/>
        <p:txBody>
          <a:bodyPr>
            <a:normAutofit/>
          </a:bodyPr>
          <a:lstStyle/>
          <a:p>
            <a:r>
              <a:rPr lang="en-US" dirty="0" smtClean="0"/>
              <a:t>If patient has more than 3 exacerbations per year and airway clearance and exercise therapy are optimized</a:t>
            </a:r>
          </a:p>
          <a:p>
            <a:r>
              <a:rPr lang="en-US" dirty="0" smtClean="0"/>
              <a:t>Long term AB therapy may reduce frequency of exacerbations</a:t>
            </a:r>
          </a:p>
          <a:p>
            <a:pPr marL="457200" lvl="1" indent="0">
              <a:buNone/>
            </a:pPr>
            <a:endParaRPr lang="en-AU" dirty="0"/>
          </a:p>
        </p:txBody>
      </p:sp>
    </p:spTree>
    <p:extLst>
      <p:ext uri="{BB962C8B-B14F-4D97-AF65-F5344CB8AC3E}">
        <p14:creationId xmlns:p14="http://schemas.microsoft.com/office/powerpoint/2010/main" val="1592460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antibiotic therapy for bronchiectasis</a:t>
            </a:r>
            <a:endParaRPr lang="en-AU" dirty="0"/>
          </a:p>
        </p:txBody>
      </p:sp>
      <p:sp>
        <p:nvSpPr>
          <p:cNvPr id="3" name="Content Placeholder 2"/>
          <p:cNvSpPr>
            <a:spLocks noGrp="1"/>
          </p:cNvSpPr>
          <p:nvPr>
            <p:ph sz="half" idx="1"/>
          </p:nvPr>
        </p:nvSpPr>
        <p:spPr/>
        <p:txBody>
          <a:bodyPr>
            <a:normAutofit lnSpcReduction="10000"/>
          </a:bodyPr>
          <a:lstStyle/>
          <a:p>
            <a:r>
              <a:rPr lang="en-US" dirty="0" smtClean="0"/>
              <a:t>Inappropriate for most cases</a:t>
            </a:r>
          </a:p>
          <a:p>
            <a:r>
              <a:rPr lang="en-US" dirty="0" smtClean="0"/>
              <a:t>Increases development of antibiotic resistance</a:t>
            </a:r>
          </a:p>
          <a:p>
            <a:endParaRPr lang="en-US" dirty="0"/>
          </a:p>
          <a:p>
            <a:r>
              <a:rPr lang="en-US" dirty="0" smtClean="0">
                <a:solidFill>
                  <a:srgbClr val="FF0000"/>
                </a:solidFill>
              </a:rPr>
              <a:t>Oral macrolide antibiotics     (</a:t>
            </a:r>
            <a:r>
              <a:rPr lang="en-US" dirty="0" err="1" smtClean="0">
                <a:solidFill>
                  <a:srgbClr val="FF0000"/>
                </a:solidFill>
              </a:rPr>
              <a:t>azith</a:t>
            </a:r>
            <a:r>
              <a:rPr lang="en-US" dirty="0" smtClean="0">
                <a:solidFill>
                  <a:srgbClr val="FF0000"/>
                </a:solidFill>
              </a:rPr>
              <a:t>, </a:t>
            </a:r>
            <a:r>
              <a:rPr lang="en-US" dirty="0" err="1" smtClean="0">
                <a:solidFill>
                  <a:srgbClr val="FF0000"/>
                </a:solidFill>
              </a:rPr>
              <a:t>clarit</a:t>
            </a:r>
            <a:r>
              <a:rPr lang="en-US" dirty="0" smtClean="0">
                <a:solidFill>
                  <a:srgbClr val="FF0000"/>
                </a:solidFill>
              </a:rPr>
              <a:t>, </a:t>
            </a:r>
            <a:r>
              <a:rPr lang="en-US" dirty="0" err="1" smtClean="0">
                <a:solidFill>
                  <a:srgbClr val="FF0000"/>
                </a:solidFill>
              </a:rPr>
              <a:t>eryth</a:t>
            </a:r>
            <a:r>
              <a:rPr lang="en-US" dirty="0" smtClean="0">
                <a:solidFill>
                  <a:srgbClr val="FF0000"/>
                </a:solidFill>
              </a:rPr>
              <a:t>, </a:t>
            </a:r>
            <a:r>
              <a:rPr lang="en-US" dirty="0" err="1" smtClean="0">
                <a:solidFill>
                  <a:srgbClr val="FF0000"/>
                </a:solidFill>
              </a:rPr>
              <a:t>roxith</a:t>
            </a:r>
            <a:r>
              <a:rPr lang="en-US" dirty="0" smtClean="0">
                <a:solidFill>
                  <a:srgbClr val="FF0000"/>
                </a:solidFill>
              </a:rPr>
              <a:t>)</a:t>
            </a:r>
          </a:p>
          <a:p>
            <a:pPr lvl="1"/>
            <a:r>
              <a:rPr lang="en-US" dirty="0" smtClean="0">
                <a:solidFill>
                  <a:srgbClr val="FF0000"/>
                </a:solidFill>
              </a:rPr>
              <a:t>Reduction in frequency of </a:t>
            </a:r>
            <a:r>
              <a:rPr lang="en-US" dirty="0" err="1" smtClean="0">
                <a:solidFill>
                  <a:srgbClr val="FF0000"/>
                </a:solidFill>
              </a:rPr>
              <a:t>exacerbagtions</a:t>
            </a:r>
            <a:endParaRPr lang="en-US" dirty="0" smtClean="0">
              <a:solidFill>
                <a:srgbClr val="FF0000"/>
              </a:solidFill>
            </a:endParaRPr>
          </a:p>
          <a:p>
            <a:pPr lvl="1"/>
            <a:r>
              <a:rPr lang="en-US" dirty="0" smtClean="0">
                <a:solidFill>
                  <a:srgbClr val="FF0000"/>
                </a:solidFill>
              </a:rPr>
              <a:t>Variable improvement in </a:t>
            </a:r>
            <a:r>
              <a:rPr lang="en-US" dirty="0" err="1" smtClean="0">
                <a:solidFill>
                  <a:srgbClr val="FF0000"/>
                </a:solidFill>
              </a:rPr>
              <a:t>QoL</a:t>
            </a:r>
            <a:endParaRPr lang="en-US" dirty="0" smtClean="0">
              <a:solidFill>
                <a:srgbClr val="FF0000"/>
              </a:solidFill>
            </a:endParaRPr>
          </a:p>
          <a:p>
            <a:pPr lvl="1"/>
            <a:r>
              <a:rPr lang="en-US" dirty="0" smtClean="0">
                <a:solidFill>
                  <a:srgbClr val="FF0000"/>
                </a:solidFill>
              </a:rPr>
              <a:t>Increased AB resistance</a:t>
            </a:r>
          </a:p>
          <a:p>
            <a:pPr lvl="1"/>
            <a:r>
              <a:rPr lang="en-US" dirty="0" smtClean="0">
                <a:solidFill>
                  <a:srgbClr val="FF0000"/>
                </a:solidFill>
              </a:rPr>
              <a:t>GI adverse effects</a:t>
            </a:r>
            <a:endParaRPr lang="en-AU" dirty="0">
              <a:solidFill>
                <a:srgbClr val="FF0000"/>
              </a:solidFill>
            </a:endParaRPr>
          </a:p>
        </p:txBody>
      </p:sp>
      <p:sp>
        <p:nvSpPr>
          <p:cNvPr id="4" name="Content Placeholder 3"/>
          <p:cNvSpPr>
            <a:spLocks noGrp="1"/>
          </p:cNvSpPr>
          <p:nvPr>
            <p:ph sz="half" idx="2"/>
          </p:nvPr>
        </p:nvSpPr>
        <p:spPr/>
        <p:txBody>
          <a:bodyPr>
            <a:normAutofit lnSpcReduction="10000"/>
          </a:bodyPr>
          <a:lstStyle/>
          <a:p>
            <a:r>
              <a:rPr lang="en-US" dirty="0" smtClean="0"/>
              <a:t>If patient has more than 3 exacerbations per year and airway clearance and exercise therapy are optimized</a:t>
            </a:r>
          </a:p>
          <a:p>
            <a:r>
              <a:rPr lang="en-US" dirty="0" smtClean="0"/>
              <a:t>Long term AB therapy may reduce frequency of exacerbations</a:t>
            </a:r>
          </a:p>
          <a:p>
            <a:pPr lvl="1"/>
            <a:r>
              <a:rPr lang="en-US" dirty="0" smtClean="0">
                <a:solidFill>
                  <a:srgbClr val="7030A0"/>
                </a:solidFill>
              </a:rPr>
              <a:t>Do not use long term use of quinolones – ciprofloxacin is only oral drug treatment for P. aeruginosa</a:t>
            </a:r>
          </a:p>
          <a:p>
            <a:pPr marL="457200" lvl="1" indent="0">
              <a:buNone/>
            </a:pPr>
            <a:endParaRPr lang="en-AU" dirty="0"/>
          </a:p>
        </p:txBody>
      </p:sp>
      <p:cxnSp>
        <p:nvCxnSpPr>
          <p:cNvPr id="6" name="Straight Arrow Connector 5"/>
          <p:cNvCxnSpPr/>
          <p:nvPr/>
        </p:nvCxnSpPr>
        <p:spPr>
          <a:xfrm flipH="1">
            <a:off x="5393635" y="3891169"/>
            <a:ext cx="546652" cy="99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940286" y="3319669"/>
            <a:ext cx="0" cy="11330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20408" y="3319669"/>
            <a:ext cx="3710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920408" y="4452730"/>
            <a:ext cx="3710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147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162879" y="546653"/>
            <a:ext cx="10058400" cy="5426764"/>
          </a:xfrm>
          <a:prstGeom prst="rect">
            <a:avLst/>
          </a:prstGeom>
        </p:spPr>
      </p:pic>
    </p:spTree>
    <p:extLst>
      <p:ext uri="{BB962C8B-B14F-4D97-AF65-F5344CB8AC3E}">
        <p14:creationId xmlns:p14="http://schemas.microsoft.com/office/powerpoint/2010/main" val="2297607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the respiratory system</a:t>
            </a:r>
            <a:endParaRPr lang="en-AU" dirty="0"/>
          </a:p>
        </p:txBody>
      </p:sp>
      <p:sp>
        <p:nvSpPr>
          <p:cNvPr id="4" name="Content Placeholder 3"/>
          <p:cNvSpPr>
            <a:spLocks noGrp="1"/>
          </p:cNvSpPr>
          <p:nvPr>
            <p:ph sz="half" idx="2"/>
          </p:nvPr>
        </p:nvSpPr>
        <p:spPr/>
        <p:txBody>
          <a:bodyPr/>
          <a:lstStyle/>
          <a:p>
            <a:r>
              <a:rPr lang="en-US" dirty="0" smtClean="0"/>
              <a:t>Figure 23.1</a:t>
            </a:r>
          </a:p>
          <a:p>
            <a:pPr lvl="1"/>
            <a:r>
              <a:rPr lang="en-US" dirty="0" smtClean="0"/>
              <a:t>Nose</a:t>
            </a:r>
          </a:p>
          <a:p>
            <a:pPr lvl="1"/>
            <a:r>
              <a:rPr lang="en-US" dirty="0" smtClean="0"/>
              <a:t>Pharynx</a:t>
            </a:r>
          </a:p>
          <a:p>
            <a:pPr lvl="2"/>
            <a:r>
              <a:rPr lang="en-US" dirty="0" smtClean="0"/>
              <a:t>Nasopharynx</a:t>
            </a:r>
          </a:p>
          <a:p>
            <a:pPr lvl="2"/>
            <a:r>
              <a:rPr lang="en-US" dirty="0" smtClean="0"/>
              <a:t>Oropharynx</a:t>
            </a:r>
          </a:p>
          <a:p>
            <a:pPr lvl="2"/>
            <a:r>
              <a:rPr lang="en-US" dirty="0" err="1" smtClean="0"/>
              <a:t>Laryngopharnyx</a:t>
            </a:r>
            <a:r>
              <a:rPr lang="en-US" dirty="0" smtClean="0"/>
              <a:t> </a:t>
            </a:r>
          </a:p>
          <a:p>
            <a:pPr lvl="1"/>
            <a:r>
              <a:rPr lang="en-US" dirty="0" smtClean="0"/>
              <a:t>Trachea</a:t>
            </a:r>
          </a:p>
          <a:p>
            <a:pPr lvl="1"/>
            <a:r>
              <a:rPr lang="en-US" dirty="0" smtClean="0"/>
              <a:t>Bronchus</a:t>
            </a:r>
          </a:p>
          <a:p>
            <a:pPr lvl="1"/>
            <a:r>
              <a:rPr lang="en-US" dirty="0" smtClean="0"/>
              <a:t>Lungs (R=3, L=2 lobes)</a:t>
            </a:r>
          </a:p>
          <a:p>
            <a:pPr lvl="1"/>
            <a:r>
              <a:rPr lang="en-US" dirty="0" smtClean="0"/>
              <a:t>Cardiac notch</a:t>
            </a:r>
          </a:p>
          <a:p>
            <a:pPr lvl="1"/>
            <a:endParaRPr lang="en-US" dirty="0" smtClean="0"/>
          </a:p>
          <a:p>
            <a:pPr lvl="1"/>
            <a:endParaRPr lang="en-AU" dirty="0"/>
          </a:p>
        </p:txBody>
      </p:sp>
      <p:pic>
        <p:nvPicPr>
          <p:cNvPr id="8" name="Content Placeholder 7"/>
          <p:cNvPicPr>
            <a:picLocks noGrp="1" noChangeAspect="1"/>
          </p:cNvPicPr>
          <p:nvPr>
            <p:ph sz="half" idx="1"/>
          </p:nvPr>
        </p:nvPicPr>
        <p:blipFill>
          <a:blip r:embed="rId2"/>
          <a:stretch>
            <a:fillRect/>
          </a:stretch>
        </p:blipFill>
        <p:spPr>
          <a:xfrm>
            <a:off x="248478" y="1252238"/>
            <a:ext cx="5637972" cy="4873131"/>
          </a:xfrm>
          <a:prstGeom prst="rect">
            <a:avLst/>
          </a:prstGeom>
        </p:spPr>
      </p:pic>
      <p:sp>
        <p:nvSpPr>
          <p:cNvPr id="7" name="TextBox 6"/>
          <p:cNvSpPr txBox="1"/>
          <p:nvPr/>
        </p:nvSpPr>
        <p:spPr>
          <a:xfrm>
            <a:off x="1295400" y="6176963"/>
            <a:ext cx="10126133" cy="646331"/>
          </a:xfrm>
          <a:prstGeom prst="rect">
            <a:avLst/>
          </a:prstGeom>
          <a:noFill/>
        </p:spPr>
        <p:txBody>
          <a:bodyPr wrap="square" rtlCol="0">
            <a:spAutoFit/>
          </a:bodyPr>
          <a:lstStyle/>
          <a:p>
            <a:r>
              <a:rPr lang="en-US" dirty="0" smtClean="0"/>
              <a:t>Images taken from </a:t>
            </a:r>
            <a:r>
              <a:rPr lang="en-US" dirty="0" err="1" smtClean="0"/>
              <a:t>Tortora</a:t>
            </a:r>
            <a:r>
              <a:rPr lang="en-US" dirty="0"/>
              <a:t>, GJ., </a:t>
            </a:r>
            <a:r>
              <a:rPr lang="en-US" dirty="0" err="1"/>
              <a:t>Derrickson</a:t>
            </a:r>
            <a:r>
              <a:rPr lang="en-US" dirty="0"/>
              <a:t>, B., Burkett, B., Peoples, </a:t>
            </a:r>
            <a:r>
              <a:rPr lang="en-US" dirty="0" err="1"/>
              <a:t>G.,Dye</a:t>
            </a:r>
            <a:r>
              <a:rPr lang="en-US" dirty="0"/>
              <a:t>, D., Cooke, J., et al. Principles of anatomy and physiology. Second Asia-Pacific ed. Queensland, Australia: John Wiley &amp; Sons; </a:t>
            </a:r>
            <a:r>
              <a:rPr lang="en-US" dirty="0" smtClean="0"/>
              <a:t>2019</a:t>
            </a:r>
            <a:r>
              <a:rPr lang="en-US" dirty="0"/>
              <a:t>.</a:t>
            </a:r>
            <a:endParaRPr lang="en-AU" dirty="0"/>
          </a:p>
        </p:txBody>
      </p:sp>
    </p:spTree>
    <p:extLst>
      <p:ext uri="{BB962C8B-B14F-4D97-AF65-F5344CB8AC3E}">
        <p14:creationId xmlns:p14="http://schemas.microsoft.com/office/powerpoint/2010/main" val="14679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structures of the head and neck</a:t>
            </a:r>
            <a:endParaRPr lang="en-AU" dirty="0"/>
          </a:p>
        </p:txBody>
      </p:sp>
      <p:sp>
        <p:nvSpPr>
          <p:cNvPr id="4" name="Content Placeholder 3"/>
          <p:cNvSpPr>
            <a:spLocks noGrp="1"/>
          </p:cNvSpPr>
          <p:nvPr>
            <p:ph sz="half" idx="2"/>
          </p:nvPr>
        </p:nvSpPr>
        <p:spPr/>
        <p:txBody>
          <a:bodyPr/>
          <a:lstStyle/>
          <a:p>
            <a:r>
              <a:rPr lang="en-US" dirty="0" smtClean="0"/>
              <a:t>Figure 23.2</a:t>
            </a:r>
          </a:p>
          <a:p>
            <a:pPr lvl="1"/>
            <a:r>
              <a:rPr lang="en-US" dirty="0" smtClean="0"/>
              <a:t>Nasal meatus</a:t>
            </a:r>
          </a:p>
          <a:p>
            <a:pPr lvl="1"/>
            <a:r>
              <a:rPr lang="en-US" dirty="0" smtClean="0"/>
              <a:t>Nasal Conchae</a:t>
            </a:r>
          </a:p>
          <a:p>
            <a:pPr lvl="1"/>
            <a:r>
              <a:rPr lang="en-US" dirty="0" smtClean="0"/>
              <a:t>Nasopharynx</a:t>
            </a:r>
          </a:p>
          <a:p>
            <a:pPr lvl="1"/>
            <a:r>
              <a:rPr lang="en-US" dirty="0" smtClean="0"/>
              <a:t>Oropharynx</a:t>
            </a:r>
          </a:p>
          <a:p>
            <a:pPr lvl="1"/>
            <a:r>
              <a:rPr lang="en-US" dirty="0" smtClean="0"/>
              <a:t>Laryngopharynx</a:t>
            </a:r>
          </a:p>
          <a:p>
            <a:pPr lvl="1"/>
            <a:r>
              <a:rPr lang="en-US" dirty="0" smtClean="0"/>
              <a:t>Thyroid cartilage </a:t>
            </a:r>
          </a:p>
          <a:p>
            <a:pPr lvl="1"/>
            <a:r>
              <a:rPr lang="en-US" dirty="0" smtClean="0"/>
              <a:t>Epiglottis</a:t>
            </a:r>
          </a:p>
          <a:p>
            <a:pPr lvl="1"/>
            <a:r>
              <a:rPr lang="en-US" dirty="0" smtClean="0"/>
              <a:t>Trachea</a:t>
            </a:r>
          </a:p>
          <a:p>
            <a:pPr lvl="1"/>
            <a:r>
              <a:rPr lang="en-US" dirty="0" err="1" smtClean="0"/>
              <a:t>Oesophagus</a:t>
            </a:r>
            <a:r>
              <a:rPr lang="en-US" dirty="0" smtClean="0"/>
              <a:t> </a:t>
            </a:r>
          </a:p>
          <a:p>
            <a:pPr lvl="1"/>
            <a:endParaRPr lang="en-US" dirty="0" smtClean="0"/>
          </a:p>
          <a:p>
            <a:pPr lvl="1"/>
            <a:endParaRPr lang="en-AU" dirty="0"/>
          </a:p>
        </p:txBody>
      </p:sp>
      <p:sp>
        <p:nvSpPr>
          <p:cNvPr id="7" name="TextBox 6"/>
          <p:cNvSpPr txBox="1"/>
          <p:nvPr/>
        </p:nvSpPr>
        <p:spPr>
          <a:xfrm>
            <a:off x="1295400" y="6176963"/>
            <a:ext cx="10126133" cy="646331"/>
          </a:xfrm>
          <a:prstGeom prst="rect">
            <a:avLst/>
          </a:prstGeom>
          <a:noFill/>
        </p:spPr>
        <p:txBody>
          <a:bodyPr wrap="square" rtlCol="0">
            <a:spAutoFit/>
          </a:bodyPr>
          <a:lstStyle/>
          <a:p>
            <a:r>
              <a:rPr lang="en-US" dirty="0" smtClean="0"/>
              <a:t>Images taken from </a:t>
            </a:r>
            <a:r>
              <a:rPr lang="en-US" dirty="0" err="1" smtClean="0"/>
              <a:t>Tortora</a:t>
            </a:r>
            <a:r>
              <a:rPr lang="en-US" dirty="0"/>
              <a:t>, GJ., </a:t>
            </a:r>
            <a:r>
              <a:rPr lang="en-US" dirty="0" err="1"/>
              <a:t>Derrickson</a:t>
            </a:r>
            <a:r>
              <a:rPr lang="en-US" dirty="0"/>
              <a:t>, B., Burkett, B., Peoples, </a:t>
            </a:r>
            <a:r>
              <a:rPr lang="en-US" dirty="0" err="1"/>
              <a:t>G.,Dye</a:t>
            </a:r>
            <a:r>
              <a:rPr lang="en-US" dirty="0"/>
              <a:t>, D., Cooke, J., et al. Principles of anatomy and physiology. Second Asia-Pacific ed. Queensland, Australia: John Wiley &amp; Sons; </a:t>
            </a:r>
            <a:r>
              <a:rPr lang="en-US" dirty="0" smtClean="0"/>
              <a:t>2019</a:t>
            </a:r>
            <a:r>
              <a:rPr lang="en-US" dirty="0"/>
              <a:t>.</a:t>
            </a:r>
            <a:endParaRPr lang="en-AU" dirty="0"/>
          </a:p>
        </p:txBody>
      </p:sp>
      <p:sp>
        <p:nvSpPr>
          <p:cNvPr id="3" name="Content Placeholder 2"/>
          <p:cNvSpPr>
            <a:spLocks noGrp="1"/>
          </p:cNvSpPr>
          <p:nvPr>
            <p:ph sz="half" idx="1"/>
          </p:nvPr>
        </p:nvSpPr>
        <p:spPr/>
        <p:txBody>
          <a:bodyPr/>
          <a:lstStyle/>
          <a:p>
            <a:endParaRPr lang="en-AU"/>
          </a:p>
        </p:txBody>
      </p:sp>
      <p:pic>
        <p:nvPicPr>
          <p:cNvPr id="5" name="Picture 4"/>
          <p:cNvPicPr>
            <a:picLocks noChangeAspect="1"/>
          </p:cNvPicPr>
          <p:nvPr/>
        </p:nvPicPr>
        <p:blipFill>
          <a:blip r:embed="rId2"/>
          <a:stretch>
            <a:fillRect/>
          </a:stretch>
        </p:blipFill>
        <p:spPr>
          <a:xfrm>
            <a:off x="677351" y="1375271"/>
            <a:ext cx="5503298" cy="4666755"/>
          </a:xfrm>
          <a:prstGeom prst="rect">
            <a:avLst/>
          </a:prstGeom>
        </p:spPr>
      </p:pic>
    </p:spTree>
    <p:extLst>
      <p:ext uri="{BB962C8B-B14F-4D97-AF65-F5344CB8AC3E}">
        <p14:creationId xmlns:p14="http://schemas.microsoft.com/office/powerpoint/2010/main" val="1625862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Bronchi</a:t>
            </a:r>
            <a:endParaRPr lang="en-AU" dirty="0"/>
          </a:p>
        </p:txBody>
      </p:sp>
      <p:sp>
        <p:nvSpPr>
          <p:cNvPr id="4" name="Content Placeholder 3"/>
          <p:cNvSpPr>
            <a:spLocks noGrp="1"/>
          </p:cNvSpPr>
          <p:nvPr>
            <p:ph sz="half" idx="2"/>
          </p:nvPr>
        </p:nvSpPr>
        <p:spPr/>
        <p:txBody>
          <a:bodyPr/>
          <a:lstStyle/>
          <a:p>
            <a:r>
              <a:rPr lang="en-US" dirty="0" smtClean="0"/>
              <a:t>Figure 23.7</a:t>
            </a:r>
          </a:p>
          <a:p>
            <a:pPr lvl="1"/>
            <a:r>
              <a:rPr lang="en-US" dirty="0" smtClean="0"/>
              <a:t>Larynx</a:t>
            </a:r>
          </a:p>
          <a:p>
            <a:pPr lvl="1"/>
            <a:r>
              <a:rPr lang="en-US" dirty="0" smtClean="0"/>
              <a:t>Trachea</a:t>
            </a:r>
          </a:p>
          <a:p>
            <a:pPr lvl="1"/>
            <a:r>
              <a:rPr lang="en-US" dirty="0" smtClean="0"/>
              <a:t>Carina</a:t>
            </a:r>
          </a:p>
          <a:p>
            <a:pPr lvl="1"/>
            <a:r>
              <a:rPr lang="en-US" dirty="0" smtClean="0"/>
              <a:t>Main bronchi</a:t>
            </a:r>
          </a:p>
          <a:p>
            <a:pPr lvl="1"/>
            <a:r>
              <a:rPr lang="en-US" dirty="0" smtClean="0"/>
              <a:t>Bronchioles</a:t>
            </a:r>
          </a:p>
          <a:p>
            <a:pPr lvl="1"/>
            <a:r>
              <a:rPr lang="en-US" dirty="0" smtClean="0"/>
              <a:t>Terminal bronchioles</a:t>
            </a:r>
          </a:p>
          <a:p>
            <a:pPr lvl="1"/>
            <a:endParaRPr lang="en-US" dirty="0" smtClean="0"/>
          </a:p>
          <a:p>
            <a:pPr lvl="1"/>
            <a:endParaRPr lang="en-AU" dirty="0"/>
          </a:p>
        </p:txBody>
      </p:sp>
      <p:sp>
        <p:nvSpPr>
          <p:cNvPr id="7" name="TextBox 6"/>
          <p:cNvSpPr txBox="1"/>
          <p:nvPr/>
        </p:nvSpPr>
        <p:spPr>
          <a:xfrm>
            <a:off x="1295400" y="6176963"/>
            <a:ext cx="10126133" cy="646331"/>
          </a:xfrm>
          <a:prstGeom prst="rect">
            <a:avLst/>
          </a:prstGeom>
          <a:noFill/>
        </p:spPr>
        <p:txBody>
          <a:bodyPr wrap="square" rtlCol="0">
            <a:spAutoFit/>
          </a:bodyPr>
          <a:lstStyle/>
          <a:p>
            <a:r>
              <a:rPr lang="en-US" dirty="0" smtClean="0"/>
              <a:t>Images taken from </a:t>
            </a:r>
            <a:r>
              <a:rPr lang="en-US" dirty="0" err="1" smtClean="0"/>
              <a:t>Tortora</a:t>
            </a:r>
            <a:r>
              <a:rPr lang="en-US" dirty="0"/>
              <a:t>, GJ., </a:t>
            </a:r>
            <a:r>
              <a:rPr lang="en-US" dirty="0" err="1"/>
              <a:t>Derrickson</a:t>
            </a:r>
            <a:r>
              <a:rPr lang="en-US" dirty="0"/>
              <a:t>, B., Burkett, B., Peoples, </a:t>
            </a:r>
            <a:r>
              <a:rPr lang="en-US" dirty="0" err="1"/>
              <a:t>G.,Dye</a:t>
            </a:r>
            <a:r>
              <a:rPr lang="en-US" dirty="0"/>
              <a:t>, D., Cooke, J., et al. Principles of anatomy and physiology. Second Asia-Pacific ed. Queensland, Australia: John Wiley &amp; Sons; </a:t>
            </a:r>
            <a:r>
              <a:rPr lang="en-US" dirty="0" smtClean="0"/>
              <a:t>2019</a:t>
            </a:r>
            <a:r>
              <a:rPr lang="en-US" dirty="0"/>
              <a:t>.</a:t>
            </a:r>
            <a:endParaRPr lang="en-AU" dirty="0"/>
          </a:p>
        </p:txBody>
      </p:sp>
      <p:pic>
        <p:nvPicPr>
          <p:cNvPr id="6" name="Content Placeholder 5"/>
          <p:cNvPicPr>
            <a:picLocks noGrp="1" noChangeAspect="1"/>
          </p:cNvPicPr>
          <p:nvPr>
            <p:ph sz="half" idx="1"/>
          </p:nvPr>
        </p:nvPicPr>
        <p:blipFill>
          <a:blip r:embed="rId2"/>
          <a:stretch>
            <a:fillRect/>
          </a:stretch>
        </p:blipFill>
        <p:spPr>
          <a:xfrm>
            <a:off x="82395" y="1421297"/>
            <a:ext cx="6089805" cy="4279796"/>
          </a:xfrm>
          <a:prstGeom prst="rect">
            <a:avLst/>
          </a:prstGeom>
        </p:spPr>
      </p:pic>
    </p:spTree>
    <p:extLst>
      <p:ext uri="{BB962C8B-B14F-4D97-AF65-F5344CB8AC3E}">
        <p14:creationId xmlns:p14="http://schemas.microsoft.com/office/powerpoint/2010/main" val="3680237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838201" y="568166"/>
            <a:ext cx="4394078" cy="5822696"/>
          </a:xfrm>
          <a:prstGeom prst="rect">
            <a:avLst/>
          </a:prstGeom>
        </p:spPr>
      </p:pic>
      <p:sp>
        <p:nvSpPr>
          <p:cNvPr id="2" name="Title 1"/>
          <p:cNvSpPr>
            <a:spLocks noGrp="1"/>
          </p:cNvSpPr>
          <p:nvPr>
            <p:ph type="title"/>
          </p:nvPr>
        </p:nvSpPr>
        <p:spPr/>
        <p:txBody>
          <a:bodyPr/>
          <a:lstStyle/>
          <a:p>
            <a:r>
              <a:rPr lang="en-US" dirty="0" smtClean="0"/>
              <a:t>Alveoli and terminal bronchioles</a:t>
            </a:r>
            <a:endParaRPr lang="en-AU" dirty="0"/>
          </a:p>
        </p:txBody>
      </p:sp>
      <p:sp>
        <p:nvSpPr>
          <p:cNvPr id="4" name="Content Placeholder 3"/>
          <p:cNvSpPr>
            <a:spLocks noGrp="1"/>
          </p:cNvSpPr>
          <p:nvPr>
            <p:ph sz="half" idx="2"/>
          </p:nvPr>
        </p:nvSpPr>
        <p:spPr/>
        <p:txBody>
          <a:bodyPr/>
          <a:lstStyle/>
          <a:p>
            <a:r>
              <a:rPr lang="en-US" dirty="0" smtClean="0"/>
              <a:t>Figure 23.10</a:t>
            </a:r>
          </a:p>
          <a:p>
            <a:pPr lvl="1"/>
            <a:r>
              <a:rPr lang="en-US" dirty="0" smtClean="0"/>
              <a:t>Helical arrangement of smooth muscle</a:t>
            </a:r>
          </a:p>
          <a:p>
            <a:pPr lvl="1"/>
            <a:r>
              <a:rPr lang="en-US" dirty="0" smtClean="0"/>
              <a:t>Lymphatic vessel</a:t>
            </a:r>
          </a:p>
          <a:p>
            <a:pPr lvl="1"/>
            <a:r>
              <a:rPr lang="en-US" dirty="0" smtClean="0"/>
              <a:t>Pulmonary arteriole</a:t>
            </a:r>
          </a:p>
          <a:p>
            <a:pPr lvl="1"/>
            <a:r>
              <a:rPr lang="en-US" dirty="0" smtClean="0"/>
              <a:t>Pulmonary </a:t>
            </a:r>
            <a:r>
              <a:rPr lang="en-US" dirty="0" err="1" smtClean="0"/>
              <a:t>venule</a:t>
            </a:r>
            <a:endParaRPr lang="en-US" dirty="0" smtClean="0"/>
          </a:p>
          <a:p>
            <a:pPr lvl="1"/>
            <a:r>
              <a:rPr lang="en-US" dirty="0" smtClean="0"/>
              <a:t>Alveolar sac</a:t>
            </a:r>
          </a:p>
          <a:p>
            <a:pPr lvl="1"/>
            <a:r>
              <a:rPr lang="en-US" dirty="0" smtClean="0"/>
              <a:t>Alveoli  </a:t>
            </a:r>
          </a:p>
          <a:p>
            <a:pPr lvl="1"/>
            <a:endParaRPr lang="en-US" dirty="0" smtClean="0"/>
          </a:p>
          <a:p>
            <a:pPr lvl="1"/>
            <a:endParaRPr lang="en-AU" dirty="0"/>
          </a:p>
        </p:txBody>
      </p:sp>
      <p:sp>
        <p:nvSpPr>
          <p:cNvPr id="7" name="TextBox 6"/>
          <p:cNvSpPr txBox="1"/>
          <p:nvPr/>
        </p:nvSpPr>
        <p:spPr>
          <a:xfrm>
            <a:off x="1295400" y="6176963"/>
            <a:ext cx="10126133" cy="646331"/>
          </a:xfrm>
          <a:prstGeom prst="rect">
            <a:avLst/>
          </a:prstGeom>
          <a:noFill/>
        </p:spPr>
        <p:txBody>
          <a:bodyPr wrap="square" rtlCol="0">
            <a:spAutoFit/>
          </a:bodyPr>
          <a:lstStyle/>
          <a:p>
            <a:r>
              <a:rPr lang="en-US" dirty="0" smtClean="0"/>
              <a:t>Images taken from </a:t>
            </a:r>
            <a:r>
              <a:rPr lang="en-US" dirty="0" err="1" smtClean="0"/>
              <a:t>Tortora</a:t>
            </a:r>
            <a:r>
              <a:rPr lang="en-US" dirty="0"/>
              <a:t>, GJ., </a:t>
            </a:r>
            <a:r>
              <a:rPr lang="en-US" dirty="0" err="1"/>
              <a:t>Derrickson</a:t>
            </a:r>
            <a:r>
              <a:rPr lang="en-US" dirty="0"/>
              <a:t>, B., Burkett, B., Peoples, </a:t>
            </a:r>
            <a:r>
              <a:rPr lang="en-US" dirty="0" err="1"/>
              <a:t>G.,Dye</a:t>
            </a:r>
            <a:r>
              <a:rPr lang="en-US" dirty="0"/>
              <a:t>, D., Cooke, J., et al. Principles of anatomy and physiology. Second Asia-Pacific ed. Queensland, Australia: John Wiley &amp; Sons; </a:t>
            </a:r>
            <a:r>
              <a:rPr lang="en-US" dirty="0" smtClean="0"/>
              <a:t>2019</a:t>
            </a:r>
            <a:r>
              <a:rPr lang="en-US" dirty="0"/>
              <a:t>.</a:t>
            </a:r>
            <a:endParaRPr lang="en-AU" dirty="0"/>
          </a:p>
        </p:txBody>
      </p:sp>
    </p:spTree>
    <p:extLst>
      <p:ext uri="{BB962C8B-B14F-4D97-AF65-F5344CB8AC3E}">
        <p14:creationId xmlns:p14="http://schemas.microsoft.com/office/powerpoint/2010/main" val="347032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stretch>
            <a:fillRect/>
          </a:stretch>
        </p:blipFill>
        <p:spPr>
          <a:xfrm>
            <a:off x="1005693" y="2843659"/>
            <a:ext cx="5098774" cy="3583319"/>
          </a:xfrm>
          <a:prstGeom prst="rect">
            <a:avLst/>
          </a:prstGeom>
        </p:spPr>
      </p:pic>
      <p:pic>
        <p:nvPicPr>
          <p:cNvPr id="5" name="Content Placeholder 4"/>
          <p:cNvPicPr>
            <a:picLocks noChangeAspect="1"/>
          </p:cNvPicPr>
          <p:nvPr/>
        </p:nvPicPr>
        <p:blipFill>
          <a:blip r:embed="rId3"/>
          <a:stretch>
            <a:fillRect/>
          </a:stretch>
        </p:blipFill>
        <p:spPr>
          <a:xfrm>
            <a:off x="7802217" y="3035094"/>
            <a:ext cx="2415210" cy="3200451"/>
          </a:xfrm>
          <a:prstGeom prst="rect">
            <a:avLst/>
          </a:prstGeom>
        </p:spPr>
      </p:pic>
      <p:sp>
        <p:nvSpPr>
          <p:cNvPr id="2" name="Title 1"/>
          <p:cNvSpPr>
            <a:spLocks noGrp="1"/>
          </p:cNvSpPr>
          <p:nvPr>
            <p:ph type="title"/>
          </p:nvPr>
        </p:nvSpPr>
        <p:spPr/>
        <p:txBody>
          <a:bodyPr/>
          <a:lstStyle/>
          <a:p>
            <a:r>
              <a:rPr lang="en-US" dirty="0" smtClean="0"/>
              <a:t>Bronchitis and bronchiolitis</a:t>
            </a:r>
            <a:endParaRPr lang="en-AU" dirty="0"/>
          </a:p>
        </p:txBody>
      </p:sp>
      <p:sp>
        <p:nvSpPr>
          <p:cNvPr id="3" name="Content Placeholder 2"/>
          <p:cNvSpPr>
            <a:spLocks noGrp="1"/>
          </p:cNvSpPr>
          <p:nvPr>
            <p:ph sz="half" idx="1"/>
          </p:nvPr>
        </p:nvSpPr>
        <p:spPr/>
        <p:txBody>
          <a:bodyPr/>
          <a:lstStyle/>
          <a:p>
            <a:r>
              <a:rPr lang="en-US" dirty="0" smtClean="0"/>
              <a:t>Bronchitis</a:t>
            </a:r>
          </a:p>
          <a:p>
            <a:pPr lvl="1"/>
            <a:r>
              <a:rPr lang="en-US" dirty="0" smtClean="0"/>
              <a:t>Affects bronchi – larger airways and is more common in older children and adults</a:t>
            </a:r>
            <a:endParaRPr lang="en-AU" dirty="0"/>
          </a:p>
        </p:txBody>
      </p:sp>
      <p:sp>
        <p:nvSpPr>
          <p:cNvPr id="4" name="Content Placeholder 3"/>
          <p:cNvSpPr>
            <a:spLocks noGrp="1"/>
          </p:cNvSpPr>
          <p:nvPr>
            <p:ph sz="half" idx="2"/>
          </p:nvPr>
        </p:nvSpPr>
        <p:spPr/>
        <p:txBody>
          <a:bodyPr/>
          <a:lstStyle/>
          <a:p>
            <a:r>
              <a:rPr lang="en-US" dirty="0" smtClean="0"/>
              <a:t>Bronchiolitis</a:t>
            </a:r>
          </a:p>
          <a:p>
            <a:pPr lvl="1"/>
            <a:r>
              <a:rPr lang="en-US" dirty="0" smtClean="0"/>
              <a:t>Affects the smaller bronchioles and is more common in children under two years of age</a:t>
            </a:r>
          </a:p>
          <a:p>
            <a:pPr lvl="1"/>
            <a:endParaRPr lang="en-AU" dirty="0"/>
          </a:p>
        </p:txBody>
      </p:sp>
      <p:sp>
        <p:nvSpPr>
          <p:cNvPr id="6" name="TextBox 5"/>
          <p:cNvSpPr txBox="1"/>
          <p:nvPr/>
        </p:nvSpPr>
        <p:spPr>
          <a:xfrm>
            <a:off x="7802217" y="6150114"/>
            <a:ext cx="3619316" cy="707886"/>
          </a:xfrm>
          <a:prstGeom prst="rect">
            <a:avLst/>
          </a:prstGeom>
          <a:noFill/>
        </p:spPr>
        <p:txBody>
          <a:bodyPr wrap="square" rtlCol="0">
            <a:spAutoFit/>
          </a:bodyPr>
          <a:lstStyle/>
          <a:p>
            <a:r>
              <a:rPr lang="en-US" sz="1000" dirty="0" smtClean="0"/>
              <a:t>Image taken from </a:t>
            </a:r>
            <a:r>
              <a:rPr lang="en-US" sz="1000" dirty="0" err="1" smtClean="0"/>
              <a:t>Tortora</a:t>
            </a:r>
            <a:r>
              <a:rPr lang="en-US" sz="1000" dirty="0"/>
              <a:t>, GJ., </a:t>
            </a:r>
            <a:r>
              <a:rPr lang="en-US" sz="1000" dirty="0" err="1"/>
              <a:t>Derrickson</a:t>
            </a:r>
            <a:r>
              <a:rPr lang="en-US" sz="1000" dirty="0"/>
              <a:t>, B., Burkett, B., Peoples, </a:t>
            </a:r>
            <a:r>
              <a:rPr lang="en-US" sz="1000" dirty="0" err="1"/>
              <a:t>G.,Dye</a:t>
            </a:r>
            <a:r>
              <a:rPr lang="en-US" sz="1000" dirty="0"/>
              <a:t>, D., Cooke, J., et al. Principles of anatomy and physiology. Second Asia-Pacific ed. Queensland, Australia: John Wiley &amp; Sons; </a:t>
            </a:r>
            <a:r>
              <a:rPr lang="en-US" sz="1000" dirty="0" smtClean="0"/>
              <a:t>2019</a:t>
            </a:r>
            <a:r>
              <a:rPr lang="en-US" sz="1000" dirty="0"/>
              <a:t>.</a:t>
            </a:r>
            <a:endParaRPr lang="en-AU" sz="1000" dirty="0"/>
          </a:p>
        </p:txBody>
      </p:sp>
      <p:sp>
        <p:nvSpPr>
          <p:cNvPr id="8" name="TextBox 7"/>
          <p:cNvSpPr txBox="1"/>
          <p:nvPr/>
        </p:nvSpPr>
        <p:spPr>
          <a:xfrm>
            <a:off x="1305523" y="6311900"/>
            <a:ext cx="4499113" cy="553998"/>
          </a:xfrm>
          <a:prstGeom prst="rect">
            <a:avLst/>
          </a:prstGeom>
          <a:noFill/>
        </p:spPr>
        <p:txBody>
          <a:bodyPr wrap="square" rtlCol="0">
            <a:spAutoFit/>
          </a:bodyPr>
          <a:lstStyle/>
          <a:p>
            <a:r>
              <a:rPr lang="en-US" sz="1000" dirty="0" smtClean="0"/>
              <a:t>Image taken from </a:t>
            </a:r>
            <a:r>
              <a:rPr lang="en-US" sz="1000" dirty="0" err="1" smtClean="0"/>
              <a:t>Tortora</a:t>
            </a:r>
            <a:r>
              <a:rPr lang="en-US" sz="1000" dirty="0"/>
              <a:t>, GJ., </a:t>
            </a:r>
            <a:r>
              <a:rPr lang="en-US" sz="1000" dirty="0" err="1"/>
              <a:t>Derrickson</a:t>
            </a:r>
            <a:r>
              <a:rPr lang="en-US" sz="1000" dirty="0"/>
              <a:t>, B., Burkett, B., Peoples, </a:t>
            </a:r>
            <a:r>
              <a:rPr lang="en-US" sz="1000" dirty="0" err="1"/>
              <a:t>G.,Dye</a:t>
            </a:r>
            <a:r>
              <a:rPr lang="en-US" sz="1000" dirty="0"/>
              <a:t>, D., Cooke, J., et al. Principles of anatomy and physiology. Second Asia-Pacific ed. Queensland, Australia: John Wiley &amp; Sons; </a:t>
            </a:r>
            <a:r>
              <a:rPr lang="en-US" sz="1000" dirty="0" smtClean="0"/>
              <a:t>2019</a:t>
            </a:r>
            <a:r>
              <a:rPr lang="en-US" sz="1000" dirty="0"/>
              <a:t>.</a:t>
            </a:r>
            <a:endParaRPr lang="en-AU" sz="1000" dirty="0"/>
          </a:p>
        </p:txBody>
      </p:sp>
    </p:spTree>
    <p:extLst>
      <p:ext uri="{BB962C8B-B14F-4D97-AF65-F5344CB8AC3E}">
        <p14:creationId xmlns:p14="http://schemas.microsoft.com/office/powerpoint/2010/main" val="170798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bronchitis - Adult</a:t>
            </a:r>
            <a:endParaRPr lang="en-AU" dirty="0"/>
          </a:p>
        </p:txBody>
      </p:sp>
      <p:sp>
        <p:nvSpPr>
          <p:cNvPr id="3" name="Content Placeholder 2"/>
          <p:cNvSpPr>
            <a:spLocks noGrp="1"/>
          </p:cNvSpPr>
          <p:nvPr>
            <p:ph sz="half" idx="1"/>
          </p:nvPr>
        </p:nvSpPr>
        <p:spPr/>
        <p:txBody>
          <a:bodyPr>
            <a:normAutofit fontScale="92500" lnSpcReduction="10000"/>
          </a:bodyPr>
          <a:lstStyle/>
          <a:p>
            <a:r>
              <a:rPr lang="en-US" dirty="0" smtClean="0"/>
              <a:t>Self limiting condition of the lower respiratory tract</a:t>
            </a:r>
          </a:p>
          <a:p>
            <a:r>
              <a:rPr lang="en-US" dirty="0" smtClean="0"/>
              <a:t>Inflammation of bronchi causing productive or non-productive cough</a:t>
            </a:r>
          </a:p>
          <a:p>
            <a:r>
              <a:rPr lang="en-US" dirty="0" smtClean="0"/>
              <a:t>90% viral in cause</a:t>
            </a:r>
          </a:p>
          <a:p>
            <a:pPr lvl="1"/>
            <a:r>
              <a:rPr lang="en-US" dirty="0" smtClean="0"/>
              <a:t>Influenza A &amp; B</a:t>
            </a:r>
          </a:p>
          <a:p>
            <a:pPr lvl="1"/>
            <a:r>
              <a:rPr lang="en-US" dirty="0" smtClean="0"/>
              <a:t>Parainfluenza</a:t>
            </a:r>
          </a:p>
          <a:p>
            <a:pPr lvl="1"/>
            <a:r>
              <a:rPr lang="en-US" dirty="0" smtClean="0"/>
              <a:t>Rhinovirus</a:t>
            </a:r>
          </a:p>
          <a:p>
            <a:pPr lvl="1"/>
            <a:r>
              <a:rPr lang="en-US" dirty="0" smtClean="0"/>
              <a:t>adenovirus</a:t>
            </a:r>
          </a:p>
          <a:p>
            <a:pPr lvl="1"/>
            <a:endParaRPr lang="en-AU" dirty="0"/>
          </a:p>
        </p:txBody>
      </p:sp>
      <p:sp>
        <p:nvSpPr>
          <p:cNvPr id="4" name="Content Placeholder 3"/>
          <p:cNvSpPr>
            <a:spLocks noGrp="1"/>
          </p:cNvSpPr>
          <p:nvPr>
            <p:ph sz="half" idx="2"/>
          </p:nvPr>
        </p:nvSpPr>
        <p:spPr/>
        <p:txBody>
          <a:bodyPr>
            <a:normAutofit fontScale="92500" lnSpcReduction="10000"/>
          </a:bodyPr>
          <a:lstStyle/>
          <a:p>
            <a:r>
              <a:rPr lang="en-US" dirty="0" smtClean="0"/>
              <a:t>Atypical bacterial infections can also cause bronchitis</a:t>
            </a:r>
          </a:p>
          <a:p>
            <a:pPr lvl="1"/>
            <a:r>
              <a:rPr lang="en-US" i="1" dirty="0" smtClean="0"/>
              <a:t>Mycoplasma pneumonia </a:t>
            </a:r>
          </a:p>
          <a:p>
            <a:pPr lvl="1"/>
            <a:r>
              <a:rPr lang="en-US" i="1" dirty="0" err="1" smtClean="0"/>
              <a:t>Chlamydophila</a:t>
            </a:r>
            <a:r>
              <a:rPr lang="en-US" i="1" dirty="0" smtClean="0"/>
              <a:t> pneumonia</a:t>
            </a:r>
          </a:p>
          <a:p>
            <a:r>
              <a:rPr lang="en-US" dirty="0" smtClean="0"/>
              <a:t>Cough lasts 2-3 weeks – usually resolved by 4 weeks</a:t>
            </a:r>
          </a:p>
          <a:p>
            <a:r>
              <a:rPr lang="en-US" dirty="0" smtClean="0"/>
              <a:t>Can persist for 8 weeks</a:t>
            </a:r>
          </a:p>
          <a:p>
            <a:r>
              <a:rPr lang="en-US" dirty="0" smtClean="0"/>
              <a:t>Frustrating / concerning for patients – most seek pharmacological resolution (antibiotics) for which there is mostly no indication.</a:t>
            </a:r>
          </a:p>
          <a:p>
            <a:endParaRPr lang="en-US" dirty="0" smtClean="0"/>
          </a:p>
        </p:txBody>
      </p:sp>
    </p:spTree>
    <p:extLst>
      <p:ext uri="{BB962C8B-B14F-4D97-AF65-F5344CB8AC3E}">
        <p14:creationId xmlns:p14="http://schemas.microsoft.com/office/powerpoint/2010/main" val="3501156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24F3980C4A4194E8E85496EB0168827" ma:contentTypeVersion="13" ma:contentTypeDescription="Create a new document." ma:contentTypeScope="" ma:versionID="6a3ddc6da40ec2a7e8aed2fe750ed6e3">
  <xsd:schema xmlns:xsd="http://www.w3.org/2001/XMLSchema" xmlns:xs="http://www.w3.org/2001/XMLSchema" xmlns:p="http://schemas.microsoft.com/office/2006/metadata/properties" xmlns:ns3="e2c7b5f6-78cd-4269-bae5-6665e666fc46" xmlns:ns4="f9c8d4ca-78b6-4c6c-9b82-54060e39b7f4" targetNamespace="http://schemas.microsoft.com/office/2006/metadata/properties" ma:root="true" ma:fieldsID="4f0cdefab43738ca769154c0b7f22b5e" ns3:_="" ns4:_="">
    <xsd:import namespace="e2c7b5f6-78cd-4269-bae5-6665e666fc46"/>
    <xsd:import namespace="f9c8d4ca-78b6-4c6c-9b82-54060e39b7f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c7b5f6-78cd-4269-bae5-6665e666fc4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c8d4ca-78b6-4c6c-9b82-54060e39b7f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91BB67-FCF4-458C-ADC4-69915E97288B}">
  <ds:schemaRefs>
    <ds:schemaRef ds:uri="http://purl.org/dc/terms/"/>
    <ds:schemaRef ds:uri="http://schemas.openxmlformats.org/package/2006/metadata/core-properties"/>
    <ds:schemaRef ds:uri="http://schemas.microsoft.com/office/2006/documentManagement/types"/>
    <ds:schemaRef ds:uri="f9c8d4ca-78b6-4c6c-9b82-54060e39b7f4"/>
    <ds:schemaRef ds:uri="http://purl.org/dc/elements/1.1/"/>
    <ds:schemaRef ds:uri="http://schemas.microsoft.com/office/2006/metadata/properties"/>
    <ds:schemaRef ds:uri="http://schemas.microsoft.com/office/infopath/2007/PartnerControls"/>
    <ds:schemaRef ds:uri="e2c7b5f6-78cd-4269-bae5-6665e666fc46"/>
    <ds:schemaRef ds:uri="http://www.w3.org/XML/1998/namespace"/>
    <ds:schemaRef ds:uri="http://purl.org/dc/dcmitype/"/>
  </ds:schemaRefs>
</ds:datastoreItem>
</file>

<file path=customXml/itemProps2.xml><?xml version="1.0" encoding="utf-8"?>
<ds:datastoreItem xmlns:ds="http://schemas.openxmlformats.org/officeDocument/2006/customXml" ds:itemID="{11350428-8A5F-4A65-BE4B-65F6230BAECE}">
  <ds:schemaRefs>
    <ds:schemaRef ds:uri="http://schemas.microsoft.com/sharepoint/v3/contenttype/forms"/>
  </ds:schemaRefs>
</ds:datastoreItem>
</file>

<file path=customXml/itemProps3.xml><?xml version="1.0" encoding="utf-8"?>
<ds:datastoreItem xmlns:ds="http://schemas.openxmlformats.org/officeDocument/2006/customXml" ds:itemID="{4F17BC9F-A2C6-443A-AC9A-CE79D5F413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c7b5f6-78cd-4269-bae5-6665e666fc46"/>
    <ds:schemaRef ds:uri="f9c8d4ca-78b6-4c6c-9b82-54060e39b7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11582</TotalTime>
  <Words>1568</Words>
  <Application>Microsoft Office PowerPoint</Application>
  <PresentationFormat>Widescreen</PresentationFormat>
  <Paragraphs>287</Paragraphs>
  <Slides>22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Adult Bronchitis, Bronchiolitis and Bronchiectasis</vt:lpstr>
      <vt:lpstr>Learning outcomes</vt:lpstr>
      <vt:lpstr>PowerPoint Presentation</vt:lpstr>
      <vt:lpstr>Structure of the respiratory system</vt:lpstr>
      <vt:lpstr>Respiratory structures of the head and neck</vt:lpstr>
      <vt:lpstr>Bronchi</vt:lpstr>
      <vt:lpstr>Alveoli and terminal bronchioles</vt:lpstr>
      <vt:lpstr>Bronchitis and bronchiolitis</vt:lpstr>
      <vt:lpstr>Acute bronchitis - Adult</vt:lpstr>
      <vt:lpstr>Acute bronchitis - adult</vt:lpstr>
      <vt:lpstr>Acute bronchitis - Adult</vt:lpstr>
      <vt:lpstr>Acute bronchitis - Adult</vt:lpstr>
      <vt:lpstr>Acute Bronchiolitis</vt:lpstr>
      <vt:lpstr>Acute Bronchiolitis</vt:lpstr>
      <vt:lpstr>Bronchiectasis</vt:lpstr>
      <vt:lpstr>Bronchiectasis</vt:lpstr>
      <vt:lpstr>Bronchiectasis</vt:lpstr>
      <vt:lpstr>Bronchiectasis</vt:lpstr>
      <vt:lpstr>Bronchiectasis</vt:lpstr>
      <vt:lpstr>Bronchiectasis</vt:lpstr>
      <vt:lpstr>Long term antibiotic therapy for bronchiectasis</vt:lpstr>
      <vt:lpstr>Long term antibiotic therapy for bronchiectasis</vt:lpstr>
    </vt:vector>
  </TitlesOfParts>
  <Company>James Cook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Drugs that affect cholinergic transmission</dc:title>
  <dc:creator>Smithson, John</dc:creator>
  <cp:lastModifiedBy>Smithson, John</cp:lastModifiedBy>
  <cp:revision>457</cp:revision>
  <cp:lastPrinted>2020-08-07T03:46:25Z</cp:lastPrinted>
  <dcterms:created xsi:type="dcterms:W3CDTF">2019-12-16T05:03:29Z</dcterms:created>
  <dcterms:modified xsi:type="dcterms:W3CDTF">2020-08-07T06:46:47Z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0x010100F24F3980C4A4194E8E85496EB0168827</vt:lpwstr>
  </property>
</Properties>
</file>