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66FF"/>
    <a:srgbClr val="FF99CC"/>
    <a:srgbClr val="CC99FF"/>
    <a:srgbClr val="9933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18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1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921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7206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446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064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985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9432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3668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489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202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462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401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4C167-C1DB-4535-9F73-94DD446D93BD}" type="datetimeFigureOut">
              <a:rPr lang="en-AU" smtClean="0"/>
              <a:t>24/09/2025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2BF1-6C59-453D-BA79-CE21F2F5D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837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>
            <a:extLst>
              <a:ext uri="{FF2B5EF4-FFF2-40B4-BE49-F238E27FC236}">
                <a16:creationId xmlns:a16="http://schemas.microsoft.com/office/drawing/2014/main" id="{38A619F1-5906-27EF-36E4-2E07DBD7FCCB}"/>
              </a:ext>
            </a:extLst>
          </p:cNvPr>
          <p:cNvGrpSpPr/>
          <p:nvPr/>
        </p:nvGrpSpPr>
        <p:grpSpPr>
          <a:xfrm>
            <a:off x="26490" y="1567772"/>
            <a:ext cx="7879221" cy="1188000"/>
            <a:chOff x="183928" y="1493709"/>
            <a:chExt cx="7524001" cy="1052146"/>
          </a:xfrm>
          <a:solidFill>
            <a:schemeClr val="accent6">
              <a:lumMod val="40000"/>
              <a:lumOff val="60000"/>
            </a:schemeClr>
          </a:solidFill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A535BE3D-86DA-4E09-D869-EE684E2602D9}"/>
                </a:ext>
              </a:extLst>
            </p:cNvPr>
            <p:cNvGrpSpPr/>
            <p:nvPr/>
          </p:nvGrpSpPr>
          <p:grpSpPr>
            <a:xfrm>
              <a:off x="2482652" y="1911782"/>
              <a:ext cx="4131130" cy="216000"/>
              <a:chOff x="2482652" y="1911782"/>
              <a:chExt cx="4131130" cy="216000"/>
            </a:xfrm>
            <a:grpFill/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5FD90450-5F30-FCC0-6E83-50C372D1ED8C}"/>
                  </a:ext>
                </a:extLst>
              </p:cNvPr>
              <p:cNvSpPr/>
              <p:nvPr/>
            </p:nvSpPr>
            <p:spPr>
              <a:xfrm>
                <a:off x="2482652" y="1911782"/>
                <a:ext cx="143937" cy="216000"/>
              </a:xfrm>
              <a:custGeom>
                <a:avLst/>
                <a:gdLst>
                  <a:gd name="connsiteX0" fmla="*/ 0 w 127770"/>
                  <a:gd name="connsiteY0" fmla="*/ 26496 h 132482"/>
                  <a:gd name="connsiteX1" fmla="*/ 63885 w 127770"/>
                  <a:gd name="connsiteY1" fmla="*/ 26496 h 132482"/>
                  <a:gd name="connsiteX2" fmla="*/ 63885 w 127770"/>
                  <a:gd name="connsiteY2" fmla="*/ 0 h 132482"/>
                  <a:gd name="connsiteX3" fmla="*/ 127770 w 127770"/>
                  <a:gd name="connsiteY3" fmla="*/ 66241 h 132482"/>
                  <a:gd name="connsiteX4" fmla="*/ 63885 w 127770"/>
                  <a:gd name="connsiteY4" fmla="*/ 132482 h 132482"/>
                  <a:gd name="connsiteX5" fmla="*/ 63885 w 127770"/>
                  <a:gd name="connsiteY5" fmla="*/ 105986 h 132482"/>
                  <a:gd name="connsiteX6" fmla="*/ 0 w 127770"/>
                  <a:gd name="connsiteY6" fmla="*/ 105986 h 132482"/>
                  <a:gd name="connsiteX7" fmla="*/ 0 w 127770"/>
                  <a:gd name="connsiteY7" fmla="*/ 26496 h 132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7770" h="132482">
                    <a:moveTo>
                      <a:pt x="0" y="26496"/>
                    </a:moveTo>
                    <a:lnTo>
                      <a:pt x="63885" y="26496"/>
                    </a:lnTo>
                    <a:lnTo>
                      <a:pt x="63885" y="0"/>
                    </a:lnTo>
                    <a:lnTo>
                      <a:pt x="127770" y="66241"/>
                    </a:lnTo>
                    <a:lnTo>
                      <a:pt x="63885" y="132482"/>
                    </a:lnTo>
                    <a:lnTo>
                      <a:pt x="63885" y="105986"/>
                    </a:lnTo>
                    <a:lnTo>
                      <a:pt x="0" y="105986"/>
                    </a:lnTo>
                    <a:lnTo>
                      <a:pt x="0" y="26496"/>
                    </a:lnTo>
                    <a:close/>
                  </a:path>
                </a:pathLst>
              </a:custGeom>
              <a:grpFill/>
            </p:spPr>
            <p:style>
              <a:lnRef idx="0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26496" rIns="38331" bIns="26496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AU" sz="800" kern="120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D5D9C3E1-D37F-1CAF-0D18-1BB81496CD80}"/>
                  </a:ext>
                </a:extLst>
              </p:cNvPr>
              <p:cNvSpPr/>
              <p:nvPr/>
            </p:nvSpPr>
            <p:spPr>
              <a:xfrm>
                <a:off x="4164933" y="1911782"/>
                <a:ext cx="143937" cy="216000"/>
              </a:xfrm>
              <a:custGeom>
                <a:avLst/>
                <a:gdLst>
                  <a:gd name="connsiteX0" fmla="*/ 0 w 114400"/>
                  <a:gd name="connsiteY0" fmla="*/ 26496 h 132482"/>
                  <a:gd name="connsiteX1" fmla="*/ 57200 w 114400"/>
                  <a:gd name="connsiteY1" fmla="*/ 26496 h 132482"/>
                  <a:gd name="connsiteX2" fmla="*/ 57200 w 114400"/>
                  <a:gd name="connsiteY2" fmla="*/ 0 h 132482"/>
                  <a:gd name="connsiteX3" fmla="*/ 114400 w 114400"/>
                  <a:gd name="connsiteY3" fmla="*/ 66241 h 132482"/>
                  <a:gd name="connsiteX4" fmla="*/ 57200 w 114400"/>
                  <a:gd name="connsiteY4" fmla="*/ 132482 h 132482"/>
                  <a:gd name="connsiteX5" fmla="*/ 57200 w 114400"/>
                  <a:gd name="connsiteY5" fmla="*/ 105986 h 132482"/>
                  <a:gd name="connsiteX6" fmla="*/ 0 w 114400"/>
                  <a:gd name="connsiteY6" fmla="*/ 105986 h 132482"/>
                  <a:gd name="connsiteX7" fmla="*/ 0 w 114400"/>
                  <a:gd name="connsiteY7" fmla="*/ 26496 h 132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4400" h="132482">
                    <a:moveTo>
                      <a:pt x="0" y="26496"/>
                    </a:moveTo>
                    <a:lnTo>
                      <a:pt x="57200" y="26496"/>
                    </a:lnTo>
                    <a:lnTo>
                      <a:pt x="57200" y="0"/>
                    </a:lnTo>
                    <a:lnTo>
                      <a:pt x="114400" y="66241"/>
                    </a:lnTo>
                    <a:lnTo>
                      <a:pt x="57200" y="132482"/>
                    </a:lnTo>
                    <a:lnTo>
                      <a:pt x="57200" y="105986"/>
                    </a:lnTo>
                    <a:lnTo>
                      <a:pt x="0" y="105986"/>
                    </a:lnTo>
                    <a:lnTo>
                      <a:pt x="0" y="26496"/>
                    </a:lnTo>
                    <a:close/>
                  </a:path>
                </a:pathLst>
              </a:custGeom>
              <a:grpFill/>
            </p:spPr>
            <p:style>
              <a:lnRef idx="0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26496" rIns="34320" bIns="26496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AU" sz="800" kern="120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4839BAFF-9B1E-8029-451A-9C6CDB6D191A}"/>
                  </a:ext>
                </a:extLst>
              </p:cNvPr>
              <p:cNvSpPr/>
              <p:nvPr/>
            </p:nvSpPr>
            <p:spPr>
              <a:xfrm>
                <a:off x="6469845" y="1911782"/>
                <a:ext cx="143937" cy="216000"/>
              </a:xfrm>
              <a:custGeom>
                <a:avLst/>
                <a:gdLst>
                  <a:gd name="connsiteX0" fmla="*/ 0 w 99079"/>
                  <a:gd name="connsiteY0" fmla="*/ 26496 h 132482"/>
                  <a:gd name="connsiteX1" fmla="*/ 49540 w 99079"/>
                  <a:gd name="connsiteY1" fmla="*/ 26496 h 132482"/>
                  <a:gd name="connsiteX2" fmla="*/ 49540 w 99079"/>
                  <a:gd name="connsiteY2" fmla="*/ 0 h 132482"/>
                  <a:gd name="connsiteX3" fmla="*/ 99079 w 99079"/>
                  <a:gd name="connsiteY3" fmla="*/ 66241 h 132482"/>
                  <a:gd name="connsiteX4" fmla="*/ 49540 w 99079"/>
                  <a:gd name="connsiteY4" fmla="*/ 132482 h 132482"/>
                  <a:gd name="connsiteX5" fmla="*/ 49540 w 99079"/>
                  <a:gd name="connsiteY5" fmla="*/ 105986 h 132482"/>
                  <a:gd name="connsiteX6" fmla="*/ 0 w 99079"/>
                  <a:gd name="connsiteY6" fmla="*/ 105986 h 132482"/>
                  <a:gd name="connsiteX7" fmla="*/ 0 w 99079"/>
                  <a:gd name="connsiteY7" fmla="*/ 26496 h 132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79" h="132482">
                    <a:moveTo>
                      <a:pt x="0" y="26496"/>
                    </a:moveTo>
                    <a:lnTo>
                      <a:pt x="49540" y="26496"/>
                    </a:lnTo>
                    <a:lnTo>
                      <a:pt x="49540" y="0"/>
                    </a:lnTo>
                    <a:lnTo>
                      <a:pt x="99079" y="66241"/>
                    </a:lnTo>
                    <a:lnTo>
                      <a:pt x="49540" y="132482"/>
                    </a:lnTo>
                    <a:lnTo>
                      <a:pt x="49540" y="105986"/>
                    </a:lnTo>
                    <a:lnTo>
                      <a:pt x="0" y="105986"/>
                    </a:lnTo>
                    <a:lnTo>
                      <a:pt x="0" y="26496"/>
                    </a:lnTo>
                    <a:close/>
                  </a:path>
                </a:pathLst>
              </a:custGeom>
              <a:grpFill/>
            </p:spPr>
            <p:style>
              <a:lnRef idx="0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26496" rIns="29724" bIns="26496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E35ED4B3-6AF4-5D5A-B804-CEFB48F2165E}"/>
                </a:ext>
              </a:extLst>
            </p:cNvPr>
            <p:cNvGrpSpPr/>
            <p:nvPr/>
          </p:nvGrpSpPr>
          <p:grpSpPr>
            <a:xfrm>
              <a:off x="183928" y="1493709"/>
              <a:ext cx="7524001" cy="1052146"/>
              <a:chOff x="183929" y="1546759"/>
              <a:chExt cx="7498165" cy="1052146"/>
            </a:xfrm>
            <a:grpFill/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34369530-0A76-7178-F00D-FF803289DA18}"/>
                  </a:ext>
                </a:extLst>
              </p:cNvPr>
              <p:cNvSpPr/>
              <p:nvPr/>
            </p:nvSpPr>
            <p:spPr>
              <a:xfrm>
                <a:off x="183929" y="1546759"/>
                <a:ext cx="1040415" cy="1052146"/>
              </a:xfrm>
              <a:custGeom>
                <a:avLst/>
                <a:gdLst>
                  <a:gd name="connsiteX0" fmla="*/ 0 w 1008000"/>
                  <a:gd name="connsiteY0" fmla="*/ 100800 h 1052146"/>
                  <a:gd name="connsiteX1" fmla="*/ 100800 w 1008000"/>
                  <a:gd name="connsiteY1" fmla="*/ 0 h 1052146"/>
                  <a:gd name="connsiteX2" fmla="*/ 907200 w 1008000"/>
                  <a:gd name="connsiteY2" fmla="*/ 0 h 1052146"/>
                  <a:gd name="connsiteX3" fmla="*/ 1008000 w 1008000"/>
                  <a:gd name="connsiteY3" fmla="*/ 100800 h 1052146"/>
                  <a:gd name="connsiteX4" fmla="*/ 1008000 w 1008000"/>
                  <a:gd name="connsiteY4" fmla="*/ 951346 h 1052146"/>
                  <a:gd name="connsiteX5" fmla="*/ 907200 w 1008000"/>
                  <a:gd name="connsiteY5" fmla="*/ 1052146 h 1052146"/>
                  <a:gd name="connsiteX6" fmla="*/ 100800 w 1008000"/>
                  <a:gd name="connsiteY6" fmla="*/ 1052146 h 1052146"/>
                  <a:gd name="connsiteX7" fmla="*/ 0 w 1008000"/>
                  <a:gd name="connsiteY7" fmla="*/ 951346 h 1052146"/>
                  <a:gd name="connsiteX8" fmla="*/ 0 w 1008000"/>
                  <a:gd name="connsiteY8" fmla="*/ 100800 h 1052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08000" h="1052146">
                    <a:moveTo>
                      <a:pt x="0" y="100800"/>
                    </a:moveTo>
                    <a:cubicBezTo>
                      <a:pt x="0" y="45130"/>
                      <a:pt x="45130" y="0"/>
                      <a:pt x="100800" y="0"/>
                    </a:cubicBezTo>
                    <a:lnTo>
                      <a:pt x="907200" y="0"/>
                    </a:lnTo>
                    <a:cubicBezTo>
                      <a:pt x="962870" y="0"/>
                      <a:pt x="1008000" y="45130"/>
                      <a:pt x="1008000" y="100800"/>
                    </a:cubicBezTo>
                    <a:lnTo>
                      <a:pt x="1008000" y="951346"/>
                    </a:lnTo>
                    <a:cubicBezTo>
                      <a:pt x="1008000" y="1007016"/>
                      <a:pt x="962870" y="1052146"/>
                      <a:pt x="907200" y="1052146"/>
                    </a:cubicBezTo>
                    <a:lnTo>
                      <a:pt x="100800" y="1052146"/>
                    </a:lnTo>
                    <a:cubicBezTo>
                      <a:pt x="45130" y="1052146"/>
                      <a:pt x="0" y="1007016"/>
                      <a:pt x="0" y="951346"/>
                    </a:cubicBezTo>
                    <a:lnTo>
                      <a:pt x="0" y="100800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0003" tIns="60003" rIns="60003" bIns="60003" numCol="1" spcCol="1270" anchor="ctr" anchorCtr="0">
                <a:noAutofit/>
              </a:bodyPr>
              <a:lstStyle/>
              <a:p>
                <a:pPr marL="0" lvl="0" indent="0" algn="l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Community members with low awareness of available services, how to access them, when and why. This affected confidence in seeking care and reduced access to timely healthcare.</a:t>
                </a: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D3234D86-969D-E073-3271-86BC2073C98B}"/>
                  </a:ext>
                </a:extLst>
              </p:cNvPr>
              <p:cNvSpPr/>
              <p:nvPr/>
            </p:nvSpPr>
            <p:spPr>
              <a:xfrm>
                <a:off x="1202350" y="1964832"/>
                <a:ext cx="143937" cy="216000"/>
              </a:xfrm>
              <a:custGeom>
                <a:avLst/>
                <a:gdLst>
                  <a:gd name="connsiteX0" fmla="*/ 0 w 114763"/>
                  <a:gd name="connsiteY0" fmla="*/ 26496 h 132482"/>
                  <a:gd name="connsiteX1" fmla="*/ 57382 w 114763"/>
                  <a:gd name="connsiteY1" fmla="*/ 26496 h 132482"/>
                  <a:gd name="connsiteX2" fmla="*/ 57382 w 114763"/>
                  <a:gd name="connsiteY2" fmla="*/ 0 h 132482"/>
                  <a:gd name="connsiteX3" fmla="*/ 114763 w 114763"/>
                  <a:gd name="connsiteY3" fmla="*/ 66241 h 132482"/>
                  <a:gd name="connsiteX4" fmla="*/ 57382 w 114763"/>
                  <a:gd name="connsiteY4" fmla="*/ 132482 h 132482"/>
                  <a:gd name="connsiteX5" fmla="*/ 57382 w 114763"/>
                  <a:gd name="connsiteY5" fmla="*/ 105986 h 132482"/>
                  <a:gd name="connsiteX6" fmla="*/ 0 w 114763"/>
                  <a:gd name="connsiteY6" fmla="*/ 105986 h 132482"/>
                  <a:gd name="connsiteX7" fmla="*/ 0 w 114763"/>
                  <a:gd name="connsiteY7" fmla="*/ 26496 h 132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4763" h="132482">
                    <a:moveTo>
                      <a:pt x="0" y="26496"/>
                    </a:moveTo>
                    <a:lnTo>
                      <a:pt x="57382" y="26496"/>
                    </a:lnTo>
                    <a:lnTo>
                      <a:pt x="57382" y="0"/>
                    </a:lnTo>
                    <a:lnTo>
                      <a:pt x="114763" y="66241"/>
                    </a:lnTo>
                    <a:lnTo>
                      <a:pt x="57382" y="132482"/>
                    </a:lnTo>
                    <a:lnTo>
                      <a:pt x="57382" y="105986"/>
                    </a:lnTo>
                    <a:lnTo>
                      <a:pt x="0" y="105986"/>
                    </a:lnTo>
                    <a:lnTo>
                      <a:pt x="0" y="26496"/>
                    </a:lnTo>
                    <a:close/>
                  </a:path>
                </a:pathLst>
              </a:custGeom>
              <a:grpFill/>
            </p:spPr>
            <p:style>
              <a:lnRef idx="0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26496" rIns="34429" bIns="26496" numCol="1" spcCol="1270" anchor="ctr" anchorCtr="0">
                <a:noAutofit/>
              </a:bodyPr>
              <a:lstStyle/>
              <a:p>
                <a:pPr marL="0" lvl="0" indent="0" algn="l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AU" sz="800" kern="120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63A103A3-1AFB-6B25-A6FA-2530C6466AEC}"/>
                  </a:ext>
                </a:extLst>
              </p:cNvPr>
              <p:cNvSpPr/>
              <p:nvPr/>
            </p:nvSpPr>
            <p:spPr>
              <a:xfrm>
                <a:off x="1357148" y="1546759"/>
                <a:ext cx="1115512" cy="1052146"/>
              </a:xfrm>
              <a:custGeom>
                <a:avLst/>
                <a:gdLst>
                  <a:gd name="connsiteX0" fmla="*/ 0 w 1062650"/>
                  <a:gd name="connsiteY0" fmla="*/ 105215 h 1052146"/>
                  <a:gd name="connsiteX1" fmla="*/ 105215 w 1062650"/>
                  <a:gd name="connsiteY1" fmla="*/ 0 h 1052146"/>
                  <a:gd name="connsiteX2" fmla="*/ 957435 w 1062650"/>
                  <a:gd name="connsiteY2" fmla="*/ 0 h 1052146"/>
                  <a:gd name="connsiteX3" fmla="*/ 1062650 w 1062650"/>
                  <a:gd name="connsiteY3" fmla="*/ 105215 h 1052146"/>
                  <a:gd name="connsiteX4" fmla="*/ 1062650 w 1062650"/>
                  <a:gd name="connsiteY4" fmla="*/ 946931 h 1052146"/>
                  <a:gd name="connsiteX5" fmla="*/ 957435 w 1062650"/>
                  <a:gd name="connsiteY5" fmla="*/ 1052146 h 1052146"/>
                  <a:gd name="connsiteX6" fmla="*/ 105215 w 1062650"/>
                  <a:gd name="connsiteY6" fmla="*/ 1052146 h 1052146"/>
                  <a:gd name="connsiteX7" fmla="*/ 0 w 1062650"/>
                  <a:gd name="connsiteY7" fmla="*/ 946931 h 1052146"/>
                  <a:gd name="connsiteX8" fmla="*/ 0 w 1062650"/>
                  <a:gd name="connsiteY8" fmla="*/ 105215 h 1052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62650" h="1052146">
                    <a:moveTo>
                      <a:pt x="0" y="105215"/>
                    </a:moveTo>
                    <a:cubicBezTo>
                      <a:pt x="0" y="47106"/>
                      <a:pt x="47106" y="0"/>
                      <a:pt x="105215" y="0"/>
                    </a:cubicBezTo>
                    <a:lnTo>
                      <a:pt x="957435" y="0"/>
                    </a:lnTo>
                    <a:cubicBezTo>
                      <a:pt x="1015544" y="0"/>
                      <a:pt x="1062650" y="47106"/>
                      <a:pt x="1062650" y="105215"/>
                    </a:cubicBezTo>
                    <a:lnTo>
                      <a:pt x="1062650" y="946931"/>
                    </a:lnTo>
                    <a:cubicBezTo>
                      <a:pt x="1062650" y="1005040"/>
                      <a:pt x="1015544" y="1052146"/>
                      <a:pt x="957435" y="1052146"/>
                    </a:cubicBezTo>
                    <a:lnTo>
                      <a:pt x="105215" y="1052146"/>
                    </a:lnTo>
                    <a:cubicBezTo>
                      <a:pt x="47106" y="1052146"/>
                      <a:pt x="0" y="1005040"/>
                      <a:pt x="0" y="946931"/>
                    </a:cubicBezTo>
                    <a:lnTo>
                      <a:pt x="0" y="105215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1296" tIns="61296" rIns="61296" bIns="61296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Improve access to health and service information for all Clermont community members and service providers.</a:t>
                </a: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443D3261-F556-3053-933D-4020B7D4F90C}"/>
                  </a:ext>
                </a:extLst>
              </p:cNvPr>
              <p:cNvSpPr/>
              <p:nvPr/>
            </p:nvSpPr>
            <p:spPr>
              <a:xfrm>
                <a:off x="2637825" y="1546759"/>
                <a:ext cx="1511339" cy="1052146"/>
              </a:xfrm>
              <a:custGeom>
                <a:avLst/>
                <a:gdLst>
                  <a:gd name="connsiteX0" fmla="*/ 0 w 1479131"/>
                  <a:gd name="connsiteY0" fmla="*/ 105215 h 1052146"/>
                  <a:gd name="connsiteX1" fmla="*/ 105215 w 1479131"/>
                  <a:gd name="connsiteY1" fmla="*/ 0 h 1052146"/>
                  <a:gd name="connsiteX2" fmla="*/ 1373916 w 1479131"/>
                  <a:gd name="connsiteY2" fmla="*/ 0 h 1052146"/>
                  <a:gd name="connsiteX3" fmla="*/ 1479131 w 1479131"/>
                  <a:gd name="connsiteY3" fmla="*/ 105215 h 1052146"/>
                  <a:gd name="connsiteX4" fmla="*/ 1479131 w 1479131"/>
                  <a:gd name="connsiteY4" fmla="*/ 946931 h 1052146"/>
                  <a:gd name="connsiteX5" fmla="*/ 1373916 w 1479131"/>
                  <a:gd name="connsiteY5" fmla="*/ 1052146 h 1052146"/>
                  <a:gd name="connsiteX6" fmla="*/ 105215 w 1479131"/>
                  <a:gd name="connsiteY6" fmla="*/ 1052146 h 1052146"/>
                  <a:gd name="connsiteX7" fmla="*/ 0 w 1479131"/>
                  <a:gd name="connsiteY7" fmla="*/ 946931 h 1052146"/>
                  <a:gd name="connsiteX8" fmla="*/ 0 w 1479131"/>
                  <a:gd name="connsiteY8" fmla="*/ 105215 h 1052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79131" h="1052146">
                    <a:moveTo>
                      <a:pt x="0" y="105215"/>
                    </a:moveTo>
                    <a:cubicBezTo>
                      <a:pt x="0" y="47106"/>
                      <a:pt x="47106" y="0"/>
                      <a:pt x="105215" y="0"/>
                    </a:cubicBezTo>
                    <a:lnTo>
                      <a:pt x="1373916" y="0"/>
                    </a:lnTo>
                    <a:cubicBezTo>
                      <a:pt x="1432025" y="0"/>
                      <a:pt x="1479131" y="47106"/>
                      <a:pt x="1479131" y="105215"/>
                    </a:cubicBezTo>
                    <a:lnTo>
                      <a:pt x="1479131" y="946931"/>
                    </a:lnTo>
                    <a:cubicBezTo>
                      <a:pt x="1479131" y="1005040"/>
                      <a:pt x="1432025" y="1052146"/>
                      <a:pt x="1373916" y="1052146"/>
                    </a:cubicBezTo>
                    <a:lnTo>
                      <a:pt x="105215" y="1052146"/>
                    </a:lnTo>
                    <a:cubicBezTo>
                      <a:pt x="47106" y="1052146"/>
                      <a:pt x="0" y="1005040"/>
                      <a:pt x="0" y="946931"/>
                    </a:cubicBezTo>
                    <a:lnTo>
                      <a:pt x="0" y="105215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1296" tIns="61296" rIns="61296" bIns="61296" numCol="1" spcCol="1270" anchor="ctr" anchorCtr="0">
                <a:noAutofit/>
              </a:bodyPr>
              <a:lstStyle/>
              <a:p>
                <a:pPr marL="0" lvl="0" indent="0" algn="l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Font typeface="Symbol" panose="05050102010706020507" pitchFamily="18" charset="2"/>
                  <a:buNone/>
                </a:pP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- Develop and disseminate a Clermont health service directory.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- Host an annual Clermont health and information expo.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- Promote services and health information on social media and in the Clermont Telegraph.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- Include a service provider page in the Clermont Telegraph.</a:t>
                </a: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483D8ADD-BCD7-6C5F-6F1C-8E630839AA26}"/>
                  </a:ext>
                </a:extLst>
              </p:cNvPr>
              <p:cNvSpPr/>
              <p:nvPr/>
            </p:nvSpPr>
            <p:spPr>
              <a:xfrm>
                <a:off x="4314329" y="1546759"/>
                <a:ext cx="2123071" cy="1052146"/>
              </a:xfrm>
              <a:custGeom>
                <a:avLst/>
                <a:gdLst>
                  <a:gd name="connsiteX0" fmla="*/ 0 w 2116763"/>
                  <a:gd name="connsiteY0" fmla="*/ 105215 h 1052146"/>
                  <a:gd name="connsiteX1" fmla="*/ 105215 w 2116763"/>
                  <a:gd name="connsiteY1" fmla="*/ 0 h 1052146"/>
                  <a:gd name="connsiteX2" fmla="*/ 2011548 w 2116763"/>
                  <a:gd name="connsiteY2" fmla="*/ 0 h 1052146"/>
                  <a:gd name="connsiteX3" fmla="*/ 2116763 w 2116763"/>
                  <a:gd name="connsiteY3" fmla="*/ 105215 h 1052146"/>
                  <a:gd name="connsiteX4" fmla="*/ 2116763 w 2116763"/>
                  <a:gd name="connsiteY4" fmla="*/ 946931 h 1052146"/>
                  <a:gd name="connsiteX5" fmla="*/ 2011548 w 2116763"/>
                  <a:gd name="connsiteY5" fmla="*/ 1052146 h 1052146"/>
                  <a:gd name="connsiteX6" fmla="*/ 105215 w 2116763"/>
                  <a:gd name="connsiteY6" fmla="*/ 1052146 h 1052146"/>
                  <a:gd name="connsiteX7" fmla="*/ 0 w 2116763"/>
                  <a:gd name="connsiteY7" fmla="*/ 946931 h 1052146"/>
                  <a:gd name="connsiteX8" fmla="*/ 0 w 2116763"/>
                  <a:gd name="connsiteY8" fmla="*/ 105215 h 1052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16763" h="1052146">
                    <a:moveTo>
                      <a:pt x="0" y="105215"/>
                    </a:moveTo>
                    <a:cubicBezTo>
                      <a:pt x="0" y="47106"/>
                      <a:pt x="47106" y="0"/>
                      <a:pt x="105215" y="0"/>
                    </a:cubicBezTo>
                    <a:lnTo>
                      <a:pt x="2011548" y="0"/>
                    </a:lnTo>
                    <a:cubicBezTo>
                      <a:pt x="2069657" y="0"/>
                      <a:pt x="2116763" y="47106"/>
                      <a:pt x="2116763" y="105215"/>
                    </a:cubicBezTo>
                    <a:lnTo>
                      <a:pt x="2116763" y="946931"/>
                    </a:lnTo>
                    <a:cubicBezTo>
                      <a:pt x="2116763" y="1005040"/>
                      <a:pt x="2069657" y="1052146"/>
                      <a:pt x="2011548" y="1052146"/>
                    </a:cubicBezTo>
                    <a:lnTo>
                      <a:pt x="105215" y="1052146"/>
                    </a:lnTo>
                    <a:cubicBezTo>
                      <a:pt x="47106" y="1052146"/>
                      <a:pt x="0" y="1005040"/>
                      <a:pt x="0" y="946931"/>
                    </a:cubicBezTo>
                    <a:lnTo>
                      <a:pt x="0" y="105215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1296" tIns="61296" rIns="61296" bIns="61296" numCol="1" spcCol="1270" anchor="ctr" anchorCtr="0">
                <a:noAutofit/>
              </a:bodyPr>
              <a:lstStyle/>
              <a:p>
                <a:pPr marL="0" lvl="0" indent="0" algn="l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# Recipients of Clermont health service directory.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# Community member attendances at Clermont health and information expo.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# Service providers/</a:t>
                </a:r>
                <a:r>
                  <a:rPr lang="en-US" sz="800" kern="1200" dirty="0" err="1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organisations</a:t>
                </a: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 at Clermont health and information expo.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# Services and health information social media posts.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# Service Spotlight segments in Clermont Telegraph.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# Clermont Telegraph editions with service provider </a:t>
                </a:r>
                <a:r>
                  <a:rPr lang="en-US" sz="8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info</a:t>
                </a: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.</a:t>
                </a: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408DBFB8-1F3A-603E-D7BA-75474C3A2DAC}"/>
                  </a:ext>
                </a:extLst>
              </p:cNvPr>
              <p:cNvSpPr/>
              <p:nvPr/>
            </p:nvSpPr>
            <p:spPr>
              <a:xfrm>
                <a:off x="6602566" y="1546759"/>
                <a:ext cx="1079528" cy="1052146"/>
              </a:xfrm>
              <a:custGeom>
                <a:avLst/>
                <a:gdLst>
                  <a:gd name="connsiteX0" fmla="*/ 0 w 955376"/>
                  <a:gd name="connsiteY0" fmla="*/ 95538 h 1052146"/>
                  <a:gd name="connsiteX1" fmla="*/ 95538 w 955376"/>
                  <a:gd name="connsiteY1" fmla="*/ 0 h 1052146"/>
                  <a:gd name="connsiteX2" fmla="*/ 859838 w 955376"/>
                  <a:gd name="connsiteY2" fmla="*/ 0 h 1052146"/>
                  <a:gd name="connsiteX3" fmla="*/ 955376 w 955376"/>
                  <a:gd name="connsiteY3" fmla="*/ 95538 h 1052146"/>
                  <a:gd name="connsiteX4" fmla="*/ 955376 w 955376"/>
                  <a:gd name="connsiteY4" fmla="*/ 956608 h 1052146"/>
                  <a:gd name="connsiteX5" fmla="*/ 859838 w 955376"/>
                  <a:gd name="connsiteY5" fmla="*/ 1052146 h 1052146"/>
                  <a:gd name="connsiteX6" fmla="*/ 95538 w 955376"/>
                  <a:gd name="connsiteY6" fmla="*/ 1052146 h 1052146"/>
                  <a:gd name="connsiteX7" fmla="*/ 0 w 955376"/>
                  <a:gd name="connsiteY7" fmla="*/ 956608 h 1052146"/>
                  <a:gd name="connsiteX8" fmla="*/ 0 w 955376"/>
                  <a:gd name="connsiteY8" fmla="*/ 95538 h 1052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5376" h="1052146">
                    <a:moveTo>
                      <a:pt x="0" y="95538"/>
                    </a:moveTo>
                    <a:cubicBezTo>
                      <a:pt x="0" y="42774"/>
                      <a:pt x="42774" y="0"/>
                      <a:pt x="95538" y="0"/>
                    </a:cubicBezTo>
                    <a:lnTo>
                      <a:pt x="859838" y="0"/>
                    </a:lnTo>
                    <a:cubicBezTo>
                      <a:pt x="912602" y="0"/>
                      <a:pt x="955376" y="42774"/>
                      <a:pt x="955376" y="95538"/>
                    </a:cubicBezTo>
                    <a:lnTo>
                      <a:pt x="955376" y="956608"/>
                    </a:lnTo>
                    <a:cubicBezTo>
                      <a:pt x="955376" y="1009372"/>
                      <a:pt x="912602" y="1052146"/>
                      <a:pt x="859838" y="1052146"/>
                    </a:cubicBezTo>
                    <a:lnTo>
                      <a:pt x="95538" y="1052146"/>
                    </a:lnTo>
                    <a:cubicBezTo>
                      <a:pt x="42774" y="1052146"/>
                      <a:pt x="0" y="1009372"/>
                      <a:pt x="0" y="956608"/>
                    </a:cubicBezTo>
                    <a:lnTo>
                      <a:pt x="0" y="95538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8462" tIns="58462" rIns="58462" bIns="5846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Font typeface="Symbol" panose="05050102010706020507" pitchFamily="18" charset="2"/>
                  <a:buNone/>
                </a:pP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Clermont community.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Clermont health, community and education service providers.</a:t>
                </a: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p:grp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F211A9B-D25C-9090-BABE-47F31C0E21B6}"/>
              </a:ext>
            </a:extLst>
          </p:cNvPr>
          <p:cNvGrpSpPr/>
          <p:nvPr/>
        </p:nvGrpSpPr>
        <p:grpSpPr>
          <a:xfrm>
            <a:off x="27432" y="14628"/>
            <a:ext cx="9849561" cy="585352"/>
            <a:chOff x="190008" y="25819"/>
            <a:chExt cx="9525981" cy="585352"/>
          </a:xfrm>
        </p:grpSpPr>
        <p:sp>
          <p:nvSpPr>
            <p:cNvPr id="84" name="Arrow: Right 83">
              <a:extLst>
                <a:ext uri="{FF2B5EF4-FFF2-40B4-BE49-F238E27FC236}">
                  <a16:creationId xmlns:a16="http://schemas.microsoft.com/office/drawing/2014/main" id="{CAC4C438-4746-C46E-A192-35166ECE98D5}"/>
                </a:ext>
              </a:extLst>
            </p:cNvPr>
            <p:cNvSpPr/>
            <p:nvPr/>
          </p:nvSpPr>
          <p:spPr>
            <a:xfrm>
              <a:off x="190008" y="25819"/>
              <a:ext cx="1194333" cy="576000"/>
            </a:xfrm>
            <a:prstGeom prst="rightArrow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997" tIns="47997" rIns="47997" bIns="47997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800" b="1" kern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DEMAND</a:t>
              </a:r>
              <a:endParaRPr lang="en-AU" sz="800" kern="1200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86" name="Arrow: Right 85">
              <a:extLst>
                <a:ext uri="{FF2B5EF4-FFF2-40B4-BE49-F238E27FC236}">
                  <a16:creationId xmlns:a16="http://schemas.microsoft.com/office/drawing/2014/main" id="{C8CF757B-C081-945B-62F6-FA1A5866EA8C}"/>
                </a:ext>
              </a:extLst>
            </p:cNvPr>
            <p:cNvSpPr/>
            <p:nvPr/>
          </p:nvSpPr>
          <p:spPr>
            <a:xfrm>
              <a:off x="1390726" y="25819"/>
              <a:ext cx="1292261" cy="576000"/>
            </a:xfrm>
            <a:prstGeom prst="rightArrow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997" tIns="47997" rIns="47997" bIns="47997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800" b="1" kern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AIMS</a:t>
              </a:r>
              <a:endParaRPr lang="en-AU" sz="800" kern="1200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88" name="Arrow: Right 87">
              <a:extLst>
                <a:ext uri="{FF2B5EF4-FFF2-40B4-BE49-F238E27FC236}">
                  <a16:creationId xmlns:a16="http://schemas.microsoft.com/office/drawing/2014/main" id="{CC703CE3-95C6-C58F-935B-5F3D9DB38E71}"/>
                </a:ext>
              </a:extLst>
            </p:cNvPr>
            <p:cNvSpPr/>
            <p:nvPr/>
          </p:nvSpPr>
          <p:spPr>
            <a:xfrm>
              <a:off x="2682987" y="25819"/>
              <a:ext cx="1703022" cy="576000"/>
            </a:xfrm>
            <a:prstGeom prst="rightArrow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997" tIns="47997" rIns="47997" bIns="47997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800" b="1" kern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ACTIVITIES</a:t>
              </a:r>
              <a:endParaRPr lang="en-AU" sz="800" kern="1200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90" name="Arrow: Right 89">
              <a:extLst>
                <a:ext uri="{FF2B5EF4-FFF2-40B4-BE49-F238E27FC236}">
                  <a16:creationId xmlns:a16="http://schemas.microsoft.com/office/drawing/2014/main" id="{2C6F7C27-F2EF-6818-CCAB-34EA07F6EF03}"/>
                </a:ext>
              </a:extLst>
            </p:cNvPr>
            <p:cNvSpPr/>
            <p:nvPr/>
          </p:nvSpPr>
          <p:spPr>
            <a:xfrm>
              <a:off x="4388514" y="25819"/>
              <a:ext cx="2318675" cy="576000"/>
            </a:xfrm>
            <a:prstGeom prst="rightArrow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997" tIns="47997" rIns="47997" bIns="47997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800" b="1" kern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OUTPUTS</a:t>
              </a:r>
              <a:endParaRPr lang="en-AU" sz="800" kern="1200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92" name="Arrow: Right 91">
              <a:extLst>
                <a:ext uri="{FF2B5EF4-FFF2-40B4-BE49-F238E27FC236}">
                  <a16:creationId xmlns:a16="http://schemas.microsoft.com/office/drawing/2014/main" id="{471CC41B-630B-D84C-397B-C527135E1D7B}"/>
                </a:ext>
              </a:extLst>
            </p:cNvPr>
            <p:cNvSpPr/>
            <p:nvPr/>
          </p:nvSpPr>
          <p:spPr>
            <a:xfrm>
              <a:off x="6716078" y="25819"/>
              <a:ext cx="1155785" cy="576000"/>
            </a:xfrm>
            <a:prstGeom prst="rightArrow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997" tIns="47997" rIns="47997" bIns="47997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800" b="1" kern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END USERS</a:t>
              </a:r>
              <a:endParaRPr lang="en-AU" sz="800" kern="1200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94" name="Arrow: Right 93">
              <a:extLst>
                <a:ext uri="{FF2B5EF4-FFF2-40B4-BE49-F238E27FC236}">
                  <a16:creationId xmlns:a16="http://schemas.microsoft.com/office/drawing/2014/main" id="{89490D78-4DD0-13F1-D395-311200B04FF0}"/>
                </a:ext>
              </a:extLst>
            </p:cNvPr>
            <p:cNvSpPr/>
            <p:nvPr/>
          </p:nvSpPr>
          <p:spPr>
            <a:xfrm>
              <a:off x="7857408" y="35171"/>
              <a:ext cx="992079" cy="576000"/>
            </a:xfrm>
            <a:prstGeom prst="rightArrow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997" tIns="47997" rIns="47997" bIns="47997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800" b="1" kern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SHORT TERM OUTCOMES</a:t>
              </a:r>
              <a:endParaRPr lang="en-AU" sz="800" kern="1200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34D61EEE-DBED-0A04-6F72-ADD1AA2E7929}"/>
                </a:ext>
              </a:extLst>
            </p:cNvPr>
            <p:cNvSpPr/>
            <p:nvPr/>
          </p:nvSpPr>
          <p:spPr>
            <a:xfrm>
              <a:off x="8851989" y="69779"/>
              <a:ext cx="864000" cy="468000"/>
            </a:xfrm>
            <a:custGeom>
              <a:avLst/>
              <a:gdLst>
                <a:gd name="connsiteX0" fmla="*/ 0 w 940466"/>
                <a:gd name="connsiteY0" fmla="*/ 46800 h 468000"/>
                <a:gd name="connsiteX1" fmla="*/ 46800 w 940466"/>
                <a:gd name="connsiteY1" fmla="*/ 0 h 468000"/>
                <a:gd name="connsiteX2" fmla="*/ 893666 w 940466"/>
                <a:gd name="connsiteY2" fmla="*/ 0 h 468000"/>
                <a:gd name="connsiteX3" fmla="*/ 940466 w 940466"/>
                <a:gd name="connsiteY3" fmla="*/ 46800 h 468000"/>
                <a:gd name="connsiteX4" fmla="*/ 940466 w 940466"/>
                <a:gd name="connsiteY4" fmla="*/ 421200 h 468000"/>
                <a:gd name="connsiteX5" fmla="*/ 893666 w 940466"/>
                <a:gd name="connsiteY5" fmla="*/ 468000 h 468000"/>
                <a:gd name="connsiteX6" fmla="*/ 46800 w 940466"/>
                <a:gd name="connsiteY6" fmla="*/ 468000 h 468000"/>
                <a:gd name="connsiteX7" fmla="*/ 0 w 940466"/>
                <a:gd name="connsiteY7" fmla="*/ 421200 h 468000"/>
                <a:gd name="connsiteX8" fmla="*/ 0 w 940466"/>
                <a:gd name="connsiteY8" fmla="*/ 46800 h 46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0466" h="468000">
                  <a:moveTo>
                    <a:pt x="0" y="46800"/>
                  </a:moveTo>
                  <a:cubicBezTo>
                    <a:pt x="0" y="20953"/>
                    <a:pt x="20953" y="0"/>
                    <a:pt x="46800" y="0"/>
                  </a:cubicBezTo>
                  <a:lnTo>
                    <a:pt x="893666" y="0"/>
                  </a:lnTo>
                  <a:cubicBezTo>
                    <a:pt x="919513" y="0"/>
                    <a:pt x="940466" y="20953"/>
                    <a:pt x="940466" y="46800"/>
                  </a:cubicBezTo>
                  <a:lnTo>
                    <a:pt x="940466" y="421200"/>
                  </a:lnTo>
                  <a:cubicBezTo>
                    <a:pt x="940466" y="447047"/>
                    <a:pt x="919513" y="468000"/>
                    <a:pt x="893666" y="468000"/>
                  </a:cubicBezTo>
                  <a:lnTo>
                    <a:pt x="46800" y="468000"/>
                  </a:lnTo>
                  <a:cubicBezTo>
                    <a:pt x="20953" y="468000"/>
                    <a:pt x="0" y="447047"/>
                    <a:pt x="0" y="421200"/>
                  </a:cubicBezTo>
                  <a:lnTo>
                    <a:pt x="0" y="468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997" tIns="47997" rIns="47997" bIns="47997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800" b="1" kern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GOALS</a:t>
              </a:r>
              <a:endParaRPr lang="en-AU" sz="800" kern="1200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9FE6497-62E8-4B22-1F86-630108781845}"/>
              </a:ext>
            </a:extLst>
          </p:cNvPr>
          <p:cNvSpPr txBox="1"/>
          <p:nvPr/>
        </p:nvSpPr>
        <p:spPr>
          <a:xfrm>
            <a:off x="9012993" y="590532"/>
            <a:ext cx="864000" cy="6127016"/>
          </a:xfrm>
          <a:prstGeom prst="roundRect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access to services for Clermont community members.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US" sz="8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Optimised</a:t>
            </a: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service delivery to Clermont community members.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health and wellbeing.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continuity of care.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workforce job satisfaction.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1000"/>
              </a:lnSpc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Strengthened community cohesiveness</a:t>
            </a:r>
            <a:endParaRPr lang="en-AU" sz="8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9F5C87-DFBB-4221-2B6D-F0AE0D3CD978}"/>
              </a:ext>
            </a:extLst>
          </p:cNvPr>
          <p:cNvSpPr txBox="1"/>
          <p:nvPr/>
        </p:nvSpPr>
        <p:spPr>
          <a:xfrm>
            <a:off x="7955279" y="590532"/>
            <a:ext cx="1008000" cy="612701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Sustainable mechanisms for collaboration and coordination of service delivery and sharing of service information.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collaboration and coordination between services that serve the Clermont community.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knowledge of services that are available to the Clermont community. 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service delivery to the community.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access to healthcare locally.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Reduced travel to other communities for healthcare, and associated costs.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ts val="1000"/>
              </a:lnSpc>
              <a:spcAft>
                <a:spcPts val="1200"/>
              </a:spcAft>
            </a:pPr>
            <a:r>
              <a:rPr lang="en-AU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knowledge of dying, grieving and supporting people near the end of life</a:t>
            </a:r>
            <a:endParaRPr lang="en-AU" sz="8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1000"/>
              </a:lnSpc>
            </a:pPr>
            <a:r>
              <a:rPr lang="en-US" sz="8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Improved knowledge and support for individuals and their families.</a:t>
            </a:r>
            <a:endParaRPr lang="en-AU" sz="8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D3EC0C1-BB4F-11A0-5712-6405D25D0225}"/>
              </a:ext>
            </a:extLst>
          </p:cNvPr>
          <p:cNvGrpSpPr/>
          <p:nvPr/>
        </p:nvGrpSpPr>
        <p:grpSpPr>
          <a:xfrm>
            <a:off x="26490" y="2797012"/>
            <a:ext cx="7880400" cy="936000"/>
            <a:chOff x="210306" y="2784439"/>
            <a:chExt cx="7580327" cy="1052145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DBDCB32-A236-EA3E-BAED-CF5A71F93FAE}"/>
                </a:ext>
              </a:extLst>
            </p:cNvPr>
            <p:cNvSpPr/>
            <p:nvPr/>
          </p:nvSpPr>
          <p:spPr>
            <a:xfrm>
              <a:off x="210306" y="2784439"/>
              <a:ext cx="1046456" cy="1052145"/>
            </a:xfrm>
            <a:custGeom>
              <a:avLst/>
              <a:gdLst>
                <a:gd name="connsiteX0" fmla="*/ 0 w 1044003"/>
                <a:gd name="connsiteY0" fmla="*/ 104400 h 1052145"/>
                <a:gd name="connsiteX1" fmla="*/ 104400 w 1044003"/>
                <a:gd name="connsiteY1" fmla="*/ 0 h 1052145"/>
                <a:gd name="connsiteX2" fmla="*/ 939603 w 1044003"/>
                <a:gd name="connsiteY2" fmla="*/ 0 h 1052145"/>
                <a:gd name="connsiteX3" fmla="*/ 1044003 w 1044003"/>
                <a:gd name="connsiteY3" fmla="*/ 104400 h 1052145"/>
                <a:gd name="connsiteX4" fmla="*/ 1044003 w 1044003"/>
                <a:gd name="connsiteY4" fmla="*/ 947745 h 1052145"/>
                <a:gd name="connsiteX5" fmla="*/ 939603 w 1044003"/>
                <a:gd name="connsiteY5" fmla="*/ 1052145 h 1052145"/>
                <a:gd name="connsiteX6" fmla="*/ 104400 w 1044003"/>
                <a:gd name="connsiteY6" fmla="*/ 1052145 h 1052145"/>
                <a:gd name="connsiteX7" fmla="*/ 0 w 1044003"/>
                <a:gd name="connsiteY7" fmla="*/ 947745 h 1052145"/>
                <a:gd name="connsiteX8" fmla="*/ 0 w 1044003"/>
                <a:gd name="connsiteY8" fmla="*/ 104400 h 105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4003" h="1052145">
                  <a:moveTo>
                    <a:pt x="0" y="104400"/>
                  </a:moveTo>
                  <a:cubicBezTo>
                    <a:pt x="0" y="46741"/>
                    <a:pt x="46741" y="0"/>
                    <a:pt x="104400" y="0"/>
                  </a:cubicBezTo>
                  <a:lnTo>
                    <a:pt x="939603" y="0"/>
                  </a:lnTo>
                  <a:cubicBezTo>
                    <a:pt x="997262" y="0"/>
                    <a:pt x="1044003" y="46741"/>
                    <a:pt x="1044003" y="104400"/>
                  </a:cubicBezTo>
                  <a:lnTo>
                    <a:pt x="1044003" y="947745"/>
                  </a:lnTo>
                  <a:cubicBezTo>
                    <a:pt x="1044003" y="1005404"/>
                    <a:pt x="997262" y="1052145"/>
                    <a:pt x="939603" y="1052145"/>
                  </a:cubicBezTo>
                  <a:lnTo>
                    <a:pt x="104400" y="1052145"/>
                  </a:lnTo>
                  <a:cubicBezTo>
                    <a:pt x="46741" y="1052145"/>
                    <a:pt x="0" y="1005404"/>
                    <a:pt x="0" y="947745"/>
                  </a:cubicBezTo>
                  <a:lnTo>
                    <a:pt x="0" y="10440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1058" tIns="61058" rIns="61058" bIns="61058" numCol="1" spcCol="1270" anchor="ctr" anchorCtr="0">
              <a:noAutofit/>
            </a:bodyPr>
            <a:lstStyle/>
            <a:p>
              <a:pPr marL="0" lvl="0" indent="0" algn="l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Need for a role to connect community members with health and wellbeing services and connect services with the community.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FD1A12B-4D71-1761-FB92-57F2B9443850}"/>
                </a:ext>
              </a:extLst>
            </p:cNvPr>
            <p:cNvSpPr/>
            <p:nvPr/>
          </p:nvSpPr>
          <p:spPr>
            <a:xfrm>
              <a:off x="1242832" y="3197111"/>
              <a:ext cx="144000" cy="216000"/>
            </a:xfrm>
            <a:custGeom>
              <a:avLst/>
              <a:gdLst>
                <a:gd name="connsiteX0" fmla="*/ 0 w 164760"/>
                <a:gd name="connsiteY0" fmla="*/ 37820 h 189099"/>
                <a:gd name="connsiteX1" fmla="*/ 82380 w 164760"/>
                <a:gd name="connsiteY1" fmla="*/ 37820 h 189099"/>
                <a:gd name="connsiteX2" fmla="*/ 82380 w 164760"/>
                <a:gd name="connsiteY2" fmla="*/ 0 h 189099"/>
                <a:gd name="connsiteX3" fmla="*/ 164760 w 164760"/>
                <a:gd name="connsiteY3" fmla="*/ 94550 h 189099"/>
                <a:gd name="connsiteX4" fmla="*/ 82380 w 164760"/>
                <a:gd name="connsiteY4" fmla="*/ 189099 h 189099"/>
                <a:gd name="connsiteX5" fmla="*/ 82380 w 164760"/>
                <a:gd name="connsiteY5" fmla="*/ 151279 h 189099"/>
                <a:gd name="connsiteX6" fmla="*/ 0 w 164760"/>
                <a:gd name="connsiteY6" fmla="*/ 151279 h 189099"/>
                <a:gd name="connsiteX7" fmla="*/ 0 w 164760"/>
                <a:gd name="connsiteY7" fmla="*/ 37820 h 189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760" h="189099">
                  <a:moveTo>
                    <a:pt x="0" y="37820"/>
                  </a:moveTo>
                  <a:lnTo>
                    <a:pt x="82380" y="37820"/>
                  </a:lnTo>
                  <a:lnTo>
                    <a:pt x="82380" y="0"/>
                  </a:lnTo>
                  <a:lnTo>
                    <a:pt x="164760" y="94550"/>
                  </a:lnTo>
                  <a:lnTo>
                    <a:pt x="82380" y="189099"/>
                  </a:lnTo>
                  <a:lnTo>
                    <a:pt x="82380" y="151279"/>
                  </a:lnTo>
                  <a:lnTo>
                    <a:pt x="0" y="151279"/>
                  </a:lnTo>
                  <a:lnTo>
                    <a:pt x="0" y="37820"/>
                  </a:lnTo>
                  <a:close/>
                </a:path>
              </a:pathLst>
            </a:custGeom>
            <a:grpFill/>
          </p:spPr>
          <p:style>
            <a:lnRef idx="0">
              <a:schemeClr val="accent5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37820" rIns="49428" bIns="37820" numCol="1" spcCol="1270" anchor="ctr" anchorCtr="0">
              <a:noAutofit/>
            </a:bodyPr>
            <a:lstStyle/>
            <a:p>
              <a:pPr marL="0" lvl="0" indent="0" algn="l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E8D30E8-6F4B-A2C5-1F55-D0E116A11E9E}"/>
                </a:ext>
              </a:extLst>
            </p:cNvPr>
            <p:cNvSpPr/>
            <p:nvPr/>
          </p:nvSpPr>
          <p:spPr>
            <a:xfrm>
              <a:off x="1393732" y="2784439"/>
              <a:ext cx="1116000" cy="1052145"/>
            </a:xfrm>
            <a:custGeom>
              <a:avLst/>
              <a:gdLst>
                <a:gd name="connsiteX0" fmla="*/ 0 w 1077179"/>
                <a:gd name="connsiteY0" fmla="*/ 105215 h 1052145"/>
                <a:gd name="connsiteX1" fmla="*/ 105215 w 1077179"/>
                <a:gd name="connsiteY1" fmla="*/ 0 h 1052145"/>
                <a:gd name="connsiteX2" fmla="*/ 971965 w 1077179"/>
                <a:gd name="connsiteY2" fmla="*/ 0 h 1052145"/>
                <a:gd name="connsiteX3" fmla="*/ 1077180 w 1077179"/>
                <a:gd name="connsiteY3" fmla="*/ 105215 h 1052145"/>
                <a:gd name="connsiteX4" fmla="*/ 1077179 w 1077179"/>
                <a:gd name="connsiteY4" fmla="*/ 946931 h 1052145"/>
                <a:gd name="connsiteX5" fmla="*/ 971964 w 1077179"/>
                <a:gd name="connsiteY5" fmla="*/ 1052146 h 1052145"/>
                <a:gd name="connsiteX6" fmla="*/ 105215 w 1077179"/>
                <a:gd name="connsiteY6" fmla="*/ 1052145 h 1052145"/>
                <a:gd name="connsiteX7" fmla="*/ 0 w 1077179"/>
                <a:gd name="connsiteY7" fmla="*/ 946930 h 1052145"/>
                <a:gd name="connsiteX8" fmla="*/ 0 w 1077179"/>
                <a:gd name="connsiteY8" fmla="*/ 105215 h 105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77179" h="1052145">
                  <a:moveTo>
                    <a:pt x="0" y="105215"/>
                  </a:moveTo>
                  <a:cubicBezTo>
                    <a:pt x="0" y="47106"/>
                    <a:pt x="47106" y="0"/>
                    <a:pt x="105215" y="0"/>
                  </a:cubicBezTo>
                  <a:lnTo>
                    <a:pt x="971965" y="0"/>
                  </a:lnTo>
                  <a:cubicBezTo>
                    <a:pt x="1030074" y="0"/>
                    <a:pt x="1077180" y="47106"/>
                    <a:pt x="1077180" y="105215"/>
                  </a:cubicBezTo>
                  <a:cubicBezTo>
                    <a:pt x="1077180" y="385787"/>
                    <a:pt x="1077179" y="666359"/>
                    <a:pt x="1077179" y="946931"/>
                  </a:cubicBezTo>
                  <a:cubicBezTo>
                    <a:pt x="1077179" y="1005040"/>
                    <a:pt x="1030073" y="1052146"/>
                    <a:pt x="971964" y="1052146"/>
                  </a:cubicBezTo>
                  <a:lnTo>
                    <a:pt x="105215" y="1052145"/>
                  </a:lnTo>
                  <a:cubicBezTo>
                    <a:pt x="47106" y="1052145"/>
                    <a:pt x="0" y="1005039"/>
                    <a:pt x="0" y="946930"/>
                  </a:cubicBezTo>
                  <a:lnTo>
                    <a:pt x="0" y="105215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1296" tIns="61296" rIns="61296" bIns="61296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Improve access to services and information for all community members.</a:t>
              </a: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 err="1">
                  <a:solidFill>
                    <a:schemeClr val="tx1"/>
                  </a:solidFill>
                  <a:latin typeface="Arial Narrow" panose="020B0606020202030204" pitchFamily="34" charset="0"/>
                </a:rPr>
                <a:t>Optimise</a:t>
              </a: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 access to the community for all local and regional service providers.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C3270B5-68B5-A339-EA89-DF2B8CCB205F}"/>
                </a:ext>
              </a:extLst>
            </p:cNvPr>
            <p:cNvSpPr/>
            <p:nvPr/>
          </p:nvSpPr>
          <p:spPr>
            <a:xfrm>
              <a:off x="2516633" y="3215961"/>
              <a:ext cx="144000" cy="216000"/>
            </a:xfrm>
            <a:custGeom>
              <a:avLst/>
              <a:gdLst>
                <a:gd name="connsiteX0" fmla="*/ 0 w 161649"/>
                <a:gd name="connsiteY0" fmla="*/ 37820 h 189099"/>
                <a:gd name="connsiteX1" fmla="*/ 80825 w 161649"/>
                <a:gd name="connsiteY1" fmla="*/ 37820 h 189099"/>
                <a:gd name="connsiteX2" fmla="*/ 80825 w 161649"/>
                <a:gd name="connsiteY2" fmla="*/ 0 h 189099"/>
                <a:gd name="connsiteX3" fmla="*/ 161649 w 161649"/>
                <a:gd name="connsiteY3" fmla="*/ 94550 h 189099"/>
                <a:gd name="connsiteX4" fmla="*/ 80825 w 161649"/>
                <a:gd name="connsiteY4" fmla="*/ 189099 h 189099"/>
                <a:gd name="connsiteX5" fmla="*/ 80825 w 161649"/>
                <a:gd name="connsiteY5" fmla="*/ 151279 h 189099"/>
                <a:gd name="connsiteX6" fmla="*/ 0 w 161649"/>
                <a:gd name="connsiteY6" fmla="*/ 151279 h 189099"/>
                <a:gd name="connsiteX7" fmla="*/ 0 w 161649"/>
                <a:gd name="connsiteY7" fmla="*/ 37820 h 189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1649" h="189099">
                  <a:moveTo>
                    <a:pt x="0" y="37820"/>
                  </a:moveTo>
                  <a:lnTo>
                    <a:pt x="80825" y="37820"/>
                  </a:lnTo>
                  <a:lnTo>
                    <a:pt x="80825" y="0"/>
                  </a:lnTo>
                  <a:lnTo>
                    <a:pt x="161649" y="94550"/>
                  </a:lnTo>
                  <a:lnTo>
                    <a:pt x="80825" y="189099"/>
                  </a:lnTo>
                  <a:lnTo>
                    <a:pt x="80825" y="151279"/>
                  </a:lnTo>
                  <a:lnTo>
                    <a:pt x="0" y="151279"/>
                  </a:lnTo>
                  <a:lnTo>
                    <a:pt x="0" y="37820"/>
                  </a:lnTo>
                  <a:close/>
                </a:path>
              </a:pathLst>
            </a:custGeom>
            <a:grpFill/>
          </p:spPr>
          <p:style>
            <a:lnRef idx="0">
              <a:schemeClr val="accent5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37820" rIns="48495" bIns="3782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967CACC-A20A-EAB5-B354-98B9F07C3B4A}"/>
                </a:ext>
              </a:extLst>
            </p:cNvPr>
            <p:cNvSpPr/>
            <p:nvPr/>
          </p:nvSpPr>
          <p:spPr>
            <a:xfrm>
              <a:off x="2685157" y="2784439"/>
              <a:ext cx="1515557" cy="1052145"/>
            </a:xfrm>
            <a:custGeom>
              <a:avLst/>
              <a:gdLst>
                <a:gd name="connsiteX0" fmla="*/ 0 w 1294460"/>
                <a:gd name="connsiteY0" fmla="*/ 105215 h 1052145"/>
                <a:gd name="connsiteX1" fmla="*/ 105215 w 1294460"/>
                <a:gd name="connsiteY1" fmla="*/ 0 h 1052145"/>
                <a:gd name="connsiteX2" fmla="*/ 1189246 w 1294460"/>
                <a:gd name="connsiteY2" fmla="*/ 0 h 1052145"/>
                <a:gd name="connsiteX3" fmla="*/ 1294461 w 1294460"/>
                <a:gd name="connsiteY3" fmla="*/ 105215 h 1052145"/>
                <a:gd name="connsiteX4" fmla="*/ 1294460 w 1294460"/>
                <a:gd name="connsiteY4" fmla="*/ 946931 h 1052145"/>
                <a:gd name="connsiteX5" fmla="*/ 1189245 w 1294460"/>
                <a:gd name="connsiteY5" fmla="*/ 1052146 h 1052145"/>
                <a:gd name="connsiteX6" fmla="*/ 105215 w 1294460"/>
                <a:gd name="connsiteY6" fmla="*/ 1052145 h 1052145"/>
                <a:gd name="connsiteX7" fmla="*/ 0 w 1294460"/>
                <a:gd name="connsiteY7" fmla="*/ 946930 h 1052145"/>
                <a:gd name="connsiteX8" fmla="*/ 0 w 1294460"/>
                <a:gd name="connsiteY8" fmla="*/ 105215 h 105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4460" h="1052145">
                  <a:moveTo>
                    <a:pt x="0" y="105215"/>
                  </a:moveTo>
                  <a:cubicBezTo>
                    <a:pt x="0" y="47106"/>
                    <a:pt x="47106" y="0"/>
                    <a:pt x="105215" y="0"/>
                  </a:cubicBezTo>
                  <a:lnTo>
                    <a:pt x="1189246" y="0"/>
                  </a:lnTo>
                  <a:cubicBezTo>
                    <a:pt x="1247355" y="0"/>
                    <a:pt x="1294461" y="47106"/>
                    <a:pt x="1294461" y="105215"/>
                  </a:cubicBezTo>
                  <a:cubicBezTo>
                    <a:pt x="1294461" y="385787"/>
                    <a:pt x="1294460" y="666359"/>
                    <a:pt x="1294460" y="946931"/>
                  </a:cubicBezTo>
                  <a:cubicBezTo>
                    <a:pt x="1294460" y="1005040"/>
                    <a:pt x="1247354" y="1052146"/>
                    <a:pt x="1189245" y="1052146"/>
                  </a:cubicBezTo>
                  <a:lnTo>
                    <a:pt x="105215" y="1052145"/>
                  </a:lnTo>
                  <a:cubicBezTo>
                    <a:pt x="47106" y="1052145"/>
                    <a:pt x="0" y="1005039"/>
                    <a:pt x="0" y="946930"/>
                  </a:cubicBezTo>
                  <a:lnTo>
                    <a:pt x="0" y="105215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1296" tIns="61296" rIns="61296" bIns="61296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Font typeface="Symbol" panose="05050102010706020507" pitchFamily="18" charset="2"/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Establish a Community Healthcare Navigator (Health Concierge) role. 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09403EF1-3008-AA2B-0CA7-1C7B1F4070D0}"/>
                </a:ext>
              </a:extLst>
            </p:cNvPr>
            <p:cNvSpPr/>
            <p:nvPr/>
          </p:nvSpPr>
          <p:spPr>
            <a:xfrm>
              <a:off x="4204058" y="3215961"/>
              <a:ext cx="144000" cy="216000"/>
            </a:xfrm>
            <a:custGeom>
              <a:avLst/>
              <a:gdLst>
                <a:gd name="connsiteX0" fmla="*/ 0 w 190245"/>
                <a:gd name="connsiteY0" fmla="*/ 37820 h 189099"/>
                <a:gd name="connsiteX1" fmla="*/ 95696 w 190245"/>
                <a:gd name="connsiteY1" fmla="*/ 37820 h 189099"/>
                <a:gd name="connsiteX2" fmla="*/ 95696 w 190245"/>
                <a:gd name="connsiteY2" fmla="*/ 0 h 189099"/>
                <a:gd name="connsiteX3" fmla="*/ 190245 w 190245"/>
                <a:gd name="connsiteY3" fmla="*/ 94550 h 189099"/>
                <a:gd name="connsiteX4" fmla="*/ 95696 w 190245"/>
                <a:gd name="connsiteY4" fmla="*/ 189099 h 189099"/>
                <a:gd name="connsiteX5" fmla="*/ 95696 w 190245"/>
                <a:gd name="connsiteY5" fmla="*/ 151279 h 189099"/>
                <a:gd name="connsiteX6" fmla="*/ 0 w 190245"/>
                <a:gd name="connsiteY6" fmla="*/ 151279 h 189099"/>
                <a:gd name="connsiteX7" fmla="*/ 0 w 190245"/>
                <a:gd name="connsiteY7" fmla="*/ 37820 h 189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245" h="189099">
                  <a:moveTo>
                    <a:pt x="0" y="37820"/>
                  </a:moveTo>
                  <a:lnTo>
                    <a:pt x="95696" y="37820"/>
                  </a:lnTo>
                  <a:lnTo>
                    <a:pt x="95696" y="0"/>
                  </a:lnTo>
                  <a:lnTo>
                    <a:pt x="190245" y="94550"/>
                  </a:lnTo>
                  <a:lnTo>
                    <a:pt x="95696" y="189099"/>
                  </a:lnTo>
                  <a:lnTo>
                    <a:pt x="95696" y="151279"/>
                  </a:lnTo>
                  <a:lnTo>
                    <a:pt x="0" y="151279"/>
                  </a:lnTo>
                  <a:lnTo>
                    <a:pt x="0" y="37820"/>
                  </a:lnTo>
                  <a:close/>
                </a:path>
              </a:pathLst>
            </a:custGeom>
            <a:grpFill/>
          </p:spPr>
          <p:style>
            <a:lnRef idx="0">
              <a:schemeClr val="accent5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37820" rIns="56730" bIns="3782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7D8EF47E-228B-9DF7-FA22-1D26B1DC1B5F}"/>
                </a:ext>
              </a:extLst>
            </p:cNvPr>
            <p:cNvSpPr/>
            <p:nvPr/>
          </p:nvSpPr>
          <p:spPr>
            <a:xfrm>
              <a:off x="4372584" y="2784439"/>
              <a:ext cx="2124000" cy="1052145"/>
            </a:xfrm>
            <a:custGeom>
              <a:avLst/>
              <a:gdLst>
                <a:gd name="connsiteX0" fmla="*/ 0 w 2064658"/>
                <a:gd name="connsiteY0" fmla="*/ 105215 h 1052145"/>
                <a:gd name="connsiteX1" fmla="*/ 105215 w 2064658"/>
                <a:gd name="connsiteY1" fmla="*/ 0 h 1052145"/>
                <a:gd name="connsiteX2" fmla="*/ 1959444 w 2064658"/>
                <a:gd name="connsiteY2" fmla="*/ 0 h 1052145"/>
                <a:gd name="connsiteX3" fmla="*/ 2064659 w 2064658"/>
                <a:gd name="connsiteY3" fmla="*/ 105215 h 1052145"/>
                <a:gd name="connsiteX4" fmla="*/ 2064658 w 2064658"/>
                <a:gd name="connsiteY4" fmla="*/ 946931 h 1052145"/>
                <a:gd name="connsiteX5" fmla="*/ 1959443 w 2064658"/>
                <a:gd name="connsiteY5" fmla="*/ 1052146 h 1052145"/>
                <a:gd name="connsiteX6" fmla="*/ 105215 w 2064658"/>
                <a:gd name="connsiteY6" fmla="*/ 1052145 h 1052145"/>
                <a:gd name="connsiteX7" fmla="*/ 0 w 2064658"/>
                <a:gd name="connsiteY7" fmla="*/ 946930 h 1052145"/>
                <a:gd name="connsiteX8" fmla="*/ 0 w 2064658"/>
                <a:gd name="connsiteY8" fmla="*/ 105215 h 105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4658" h="1052145">
                  <a:moveTo>
                    <a:pt x="0" y="105215"/>
                  </a:moveTo>
                  <a:cubicBezTo>
                    <a:pt x="0" y="47106"/>
                    <a:pt x="47106" y="0"/>
                    <a:pt x="105215" y="0"/>
                  </a:cubicBezTo>
                  <a:lnTo>
                    <a:pt x="1959444" y="0"/>
                  </a:lnTo>
                  <a:cubicBezTo>
                    <a:pt x="2017553" y="0"/>
                    <a:pt x="2064659" y="47106"/>
                    <a:pt x="2064659" y="105215"/>
                  </a:cubicBezTo>
                  <a:cubicBezTo>
                    <a:pt x="2064659" y="385787"/>
                    <a:pt x="2064658" y="666359"/>
                    <a:pt x="2064658" y="946931"/>
                  </a:cubicBezTo>
                  <a:cubicBezTo>
                    <a:pt x="2064658" y="1005040"/>
                    <a:pt x="2017552" y="1052146"/>
                    <a:pt x="1959443" y="1052146"/>
                  </a:cubicBezTo>
                  <a:lnTo>
                    <a:pt x="105215" y="1052145"/>
                  </a:lnTo>
                  <a:cubicBezTo>
                    <a:pt x="47106" y="1052145"/>
                    <a:pt x="0" y="1005039"/>
                    <a:pt x="0" y="946930"/>
                  </a:cubicBezTo>
                  <a:lnTo>
                    <a:pt x="0" y="105215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1296" tIns="61296" rIns="61296" bIns="61296" numCol="1" spcCol="1270" anchor="ctr" anchorCtr="0">
              <a:noAutofit/>
            </a:bodyPr>
            <a:lstStyle/>
            <a:p>
              <a:pPr marL="0" lvl="0" indent="0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# Hours worked</a:t>
              </a: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# Contacts with community members</a:t>
              </a: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# Contacts with service providers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85A45EC-1642-6DE3-1C06-29E79AFB9D64}"/>
                </a:ext>
              </a:extLst>
            </p:cNvPr>
            <p:cNvSpPr/>
            <p:nvPr/>
          </p:nvSpPr>
          <p:spPr>
            <a:xfrm>
              <a:off x="6503485" y="3215961"/>
              <a:ext cx="144000" cy="216000"/>
            </a:xfrm>
            <a:custGeom>
              <a:avLst/>
              <a:gdLst>
                <a:gd name="connsiteX0" fmla="*/ 0 w 133053"/>
                <a:gd name="connsiteY0" fmla="*/ 37820 h 189099"/>
                <a:gd name="connsiteX1" fmla="*/ 66527 w 133053"/>
                <a:gd name="connsiteY1" fmla="*/ 37820 h 189099"/>
                <a:gd name="connsiteX2" fmla="*/ 66527 w 133053"/>
                <a:gd name="connsiteY2" fmla="*/ 0 h 189099"/>
                <a:gd name="connsiteX3" fmla="*/ 133053 w 133053"/>
                <a:gd name="connsiteY3" fmla="*/ 94550 h 189099"/>
                <a:gd name="connsiteX4" fmla="*/ 66527 w 133053"/>
                <a:gd name="connsiteY4" fmla="*/ 189099 h 189099"/>
                <a:gd name="connsiteX5" fmla="*/ 66527 w 133053"/>
                <a:gd name="connsiteY5" fmla="*/ 151279 h 189099"/>
                <a:gd name="connsiteX6" fmla="*/ 0 w 133053"/>
                <a:gd name="connsiteY6" fmla="*/ 151279 h 189099"/>
                <a:gd name="connsiteX7" fmla="*/ 0 w 133053"/>
                <a:gd name="connsiteY7" fmla="*/ 37820 h 189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3053" h="189099">
                  <a:moveTo>
                    <a:pt x="0" y="37820"/>
                  </a:moveTo>
                  <a:lnTo>
                    <a:pt x="66527" y="37820"/>
                  </a:lnTo>
                  <a:lnTo>
                    <a:pt x="66527" y="0"/>
                  </a:lnTo>
                  <a:lnTo>
                    <a:pt x="133053" y="94550"/>
                  </a:lnTo>
                  <a:lnTo>
                    <a:pt x="66527" y="189099"/>
                  </a:lnTo>
                  <a:lnTo>
                    <a:pt x="66527" y="151279"/>
                  </a:lnTo>
                  <a:lnTo>
                    <a:pt x="0" y="151279"/>
                  </a:lnTo>
                  <a:lnTo>
                    <a:pt x="0" y="37820"/>
                  </a:lnTo>
                  <a:close/>
                </a:path>
              </a:pathLst>
            </a:custGeom>
            <a:grpFill/>
          </p:spPr>
          <p:style>
            <a:lnRef idx="0">
              <a:schemeClr val="accent5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37820" rIns="39916" bIns="3782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82EFEB4-0193-7916-E871-5D68CC80379C}"/>
                </a:ext>
              </a:extLst>
            </p:cNvPr>
            <p:cNvSpPr/>
            <p:nvPr/>
          </p:nvSpPr>
          <p:spPr>
            <a:xfrm>
              <a:off x="6672007" y="2784439"/>
              <a:ext cx="1118626" cy="1052145"/>
            </a:xfrm>
            <a:custGeom>
              <a:avLst/>
              <a:gdLst>
                <a:gd name="connsiteX0" fmla="*/ 0 w 775962"/>
                <a:gd name="connsiteY0" fmla="*/ 77596 h 1052145"/>
                <a:gd name="connsiteX1" fmla="*/ 77596 w 775962"/>
                <a:gd name="connsiteY1" fmla="*/ 0 h 1052145"/>
                <a:gd name="connsiteX2" fmla="*/ 698366 w 775962"/>
                <a:gd name="connsiteY2" fmla="*/ 0 h 1052145"/>
                <a:gd name="connsiteX3" fmla="*/ 775962 w 775962"/>
                <a:gd name="connsiteY3" fmla="*/ 77596 h 1052145"/>
                <a:gd name="connsiteX4" fmla="*/ 775962 w 775962"/>
                <a:gd name="connsiteY4" fmla="*/ 974549 h 1052145"/>
                <a:gd name="connsiteX5" fmla="*/ 698366 w 775962"/>
                <a:gd name="connsiteY5" fmla="*/ 1052145 h 1052145"/>
                <a:gd name="connsiteX6" fmla="*/ 77596 w 775962"/>
                <a:gd name="connsiteY6" fmla="*/ 1052145 h 1052145"/>
                <a:gd name="connsiteX7" fmla="*/ 0 w 775962"/>
                <a:gd name="connsiteY7" fmla="*/ 974549 h 1052145"/>
                <a:gd name="connsiteX8" fmla="*/ 0 w 775962"/>
                <a:gd name="connsiteY8" fmla="*/ 77596 h 105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5962" h="1052145">
                  <a:moveTo>
                    <a:pt x="0" y="77596"/>
                  </a:moveTo>
                  <a:cubicBezTo>
                    <a:pt x="0" y="34741"/>
                    <a:pt x="34741" y="0"/>
                    <a:pt x="77596" y="0"/>
                  </a:cubicBezTo>
                  <a:lnTo>
                    <a:pt x="698366" y="0"/>
                  </a:lnTo>
                  <a:cubicBezTo>
                    <a:pt x="741221" y="0"/>
                    <a:pt x="775962" y="34741"/>
                    <a:pt x="775962" y="77596"/>
                  </a:cubicBezTo>
                  <a:lnTo>
                    <a:pt x="775962" y="974549"/>
                  </a:lnTo>
                  <a:cubicBezTo>
                    <a:pt x="775962" y="1017404"/>
                    <a:pt x="741221" y="1052145"/>
                    <a:pt x="698366" y="1052145"/>
                  </a:cubicBezTo>
                  <a:lnTo>
                    <a:pt x="77596" y="1052145"/>
                  </a:lnTo>
                  <a:cubicBezTo>
                    <a:pt x="34741" y="1052145"/>
                    <a:pt x="0" y="1017404"/>
                    <a:pt x="0" y="974549"/>
                  </a:cubicBezTo>
                  <a:lnTo>
                    <a:pt x="0" y="77596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207" tIns="53207" rIns="53207" bIns="53207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Font typeface="Symbol" panose="05050102010706020507" pitchFamily="18" charset="2"/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Clermont community.</a:t>
              </a: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Clermont health, community and education service providers.</a:t>
              </a: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Regional health and community service providers.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73B516A-C30E-BA07-36C4-CB54419DF06F}"/>
              </a:ext>
            </a:extLst>
          </p:cNvPr>
          <p:cNvGrpSpPr/>
          <p:nvPr/>
        </p:nvGrpSpPr>
        <p:grpSpPr>
          <a:xfrm>
            <a:off x="26490" y="3774252"/>
            <a:ext cx="7879221" cy="623573"/>
            <a:chOff x="228051" y="3990981"/>
            <a:chExt cx="7774383" cy="623573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3C61C74C-1E7E-27B5-D24B-F54FAD334F37}"/>
                </a:ext>
              </a:extLst>
            </p:cNvPr>
            <p:cNvSpPr/>
            <p:nvPr/>
          </p:nvSpPr>
          <p:spPr>
            <a:xfrm>
              <a:off x="228051" y="3990981"/>
              <a:ext cx="1078742" cy="623573"/>
            </a:xfrm>
            <a:custGeom>
              <a:avLst/>
              <a:gdLst>
                <a:gd name="connsiteX0" fmla="*/ 0 w 1042976"/>
                <a:gd name="connsiteY0" fmla="*/ 62357 h 623573"/>
                <a:gd name="connsiteX1" fmla="*/ 62357 w 1042976"/>
                <a:gd name="connsiteY1" fmla="*/ 0 h 623573"/>
                <a:gd name="connsiteX2" fmla="*/ 980619 w 1042976"/>
                <a:gd name="connsiteY2" fmla="*/ 0 h 623573"/>
                <a:gd name="connsiteX3" fmla="*/ 1042976 w 1042976"/>
                <a:gd name="connsiteY3" fmla="*/ 62357 h 623573"/>
                <a:gd name="connsiteX4" fmla="*/ 1042976 w 1042976"/>
                <a:gd name="connsiteY4" fmla="*/ 561216 h 623573"/>
                <a:gd name="connsiteX5" fmla="*/ 980619 w 1042976"/>
                <a:gd name="connsiteY5" fmla="*/ 623573 h 623573"/>
                <a:gd name="connsiteX6" fmla="*/ 62357 w 1042976"/>
                <a:gd name="connsiteY6" fmla="*/ 623573 h 623573"/>
                <a:gd name="connsiteX7" fmla="*/ 0 w 1042976"/>
                <a:gd name="connsiteY7" fmla="*/ 561216 h 623573"/>
                <a:gd name="connsiteX8" fmla="*/ 0 w 1042976"/>
                <a:gd name="connsiteY8" fmla="*/ 62357 h 623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2976" h="623573">
                  <a:moveTo>
                    <a:pt x="0" y="62357"/>
                  </a:moveTo>
                  <a:cubicBezTo>
                    <a:pt x="0" y="27918"/>
                    <a:pt x="27918" y="0"/>
                    <a:pt x="62357" y="0"/>
                  </a:cubicBezTo>
                  <a:lnTo>
                    <a:pt x="980619" y="0"/>
                  </a:lnTo>
                  <a:cubicBezTo>
                    <a:pt x="1015058" y="0"/>
                    <a:pt x="1042976" y="27918"/>
                    <a:pt x="1042976" y="62357"/>
                  </a:cubicBezTo>
                  <a:lnTo>
                    <a:pt x="1042976" y="561216"/>
                  </a:lnTo>
                  <a:cubicBezTo>
                    <a:pt x="1042976" y="595655"/>
                    <a:pt x="1015058" y="623573"/>
                    <a:pt x="980619" y="623573"/>
                  </a:cubicBezTo>
                  <a:lnTo>
                    <a:pt x="62357" y="623573"/>
                  </a:lnTo>
                  <a:cubicBezTo>
                    <a:pt x="27918" y="623573"/>
                    <a:pt x="0" y="595655"/>
                    <a:pt x="0" y="561216"/>
                  </a:cubicBezTo>
                  <a:lnTo>
                    <a:pt x="0" y="62357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8744" tIns="48744" rIns="48744" bIns="48744" numCol="1" spcCol="1270" anchor="ctr" anchorCtr="0">
              <a:noAutofit/>
            </a:bodyPr>
            <a:lstStyle/>
            <a:p>
              <a:pPr marL="0" lvl="0" indent="0" algn="l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Long-term gap in availability of Clermont-based midwifery services for antenatal and postnatal care.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7493979C-99A9-EF4D-B9F5-BA23749B237A}"/>
                </a:ext>
              </a:extLst>
            </p:cNvPr>
            <p:cNvSpPr/>
            <p:nvPr/>
          </p:nvSpPr>
          <p:spPr>
            <a:xfrm rot="18962">
              <a:off x="1287314" y="4194767"/>
              <a:ext cx="144000" cy="216000"/>
            </a:xfrm>
            <a:custGeom>
              <a:avLst/>
              <a:gdLst>
                <a:gd name="connsiteX0" fmla="*/ 0 w 196009"/>
                <a:gd name="connsiteY0" fmla="*/ 45293 h 226466"/>
                <a:gd name="connsiteX1" fmla="*/ 98005 w 196009"/>
                <a:gd name="connsiteY1" fmla="*/ 45293 h 226466"/>
                <a:gd name="connsiteX2" fmla="*/ 98005 w 196009"/>
                <a:gd name="connsiteY2" fmla="*/ 0 h 226466"/>
                <a:gd name="connsiteX3" fmla="*/ 196009 w 196009"/>
                <a:gd name="connsiteY3" fmla="*/ 113233 h 226466"/>
                <a:gd name="connsiteX4" fmla="*/ 98005 w 196009"/>
                <a:gd name="connsiteY4" fmla="*/ 226466 h 226466"/>
                <a:gd name="connsiteX5" fmla="*/ 98005 w 196009"/>
                <a:gd name="connsiteY5" fmla="*/ 181173 h 226466"/>
                <a:gd name="connsiteX6" fmla="*/ 0 w 196009"/>
                <a:gd name="connsiteY6" fmla="*/ 181173 h 226466"/>
                <a:gd name="connsiteX7" fmla="*/ 0 w 196009"/>
                <a:gd name="connsiteY7" fmla="*/ 45293 h 22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009" h="226466">
                  <a:moveTo>
                    <a:pt x="0" y="45293"/>
                  </a:moveTo>
                  <a:lnTo>
                    <a:pt x="98005" y="45293"/>
                  </a:lnTo>
                  <a:lnTo>
                    <a:pt x="98005" y="0"/>
                  </a:lnTo>
                  <a:lnTo>
                    <a:pt x="196009" y="113233"/>
                  </a:lnTo>
                  <a:lnTo>
                    <a:pt x="98005" y="226466"/>
                  </a:lnTo>
                  <a:lnTo>
                    <a:pt x="98005" y="181173"/>
                  </a:lnTo>
                  <a:lnTo>
                    <a:pt x="0" y="181173"/>
                  </a:lnTo>
                  <a:lnTo>
                    <a:pt x="0" y="45293"/>
                  </a:lnTo>
                  <a:close/>
                </a:path>
              </a:pathLst>
            </a:custGeom>
            <a:grpFill/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1" tIns="45293" rIns="58803" bIns="45292" numCol="1" spcCol="1270" anchor="ctr" anchorCtr="0">
              <a:noAutofit/>
            </a:bodyPr>
            <a:lstStyle/>
            <a:p>
              <a:pPr marL="0" lvl="0" indent="0" algn="l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CFFF8E48-06A8-369A-16D5-B82907576399}"/>
                </a:ext>
              </a:extLst>
            </p:cNvPr>
            <p:cNvSpPr/>
            <p:nvPr/>
          </p:nvSpPr>
          <p:spPr>
            <a:xfrm>
              <a:off x="1446237" y="3990981"/>
              <a:ext cx="1148618" cy="623573"/>
            </a:xfrm>
            <a:custGeom>
              <a:avLst/>
              <a:gdLst>
                <a:gd name="connsiteX0" fmla="*/ 0 w 1156630"/>
                <a:gd name="connsiteY0" fmla="*/ 62357 h 623573"/>
                <a:gd name="connsiteX1" fmla="*/ 62357 w 1156630"/>
                <a:gd name="connsiteY1" fmla="*/ 0 h 623573"/>
                <a:gd name="connsiteX2" fmla="*/ 1094273 w 1156630"/>
                <a:gd name="connsiteY2" fmla="*/ 0 h 623573"/>
                <a:gd name="connsiteX3" fmla="*/ 1156630 w 1156630"/>
                <a:gd name="connsiteY3" fmla="*/ 62357 h 623573"/>
                <a:gd name="connsiteX4" fmla="*/ 1156630 w 1156630"/>
                <a:gd name="connsiteY4" fmla="*/ 561216 h 623573"/>
                <a:gd name="connsiteX5" fmla="*/ 1094273 w 1156630"/>
                <a:gd name="connsiteY5" fmla="*/ 623573 h 623573"/>
                <a:gd name="connsiteX6" fmla="*/ 62357 w 1156630"/>
                <a:gd name="connsiteY6" fmla="*/ 623573 h 623573"/>
                <a:gd name="connsiteX7" fmla="*/ 0 w 1156630"/>
                <a:gd name="connsiteY7" fmla="*/ 561216 h 623573"/>
                <a:gd name="connsiteX8" fmla="*/ 0 w 1156630"/>
                <a:gd name="connsiteY8" fmla="*/ 62357 h 623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6630" h="623573">
                  <a:moveTo>
                    <a:pt x="0" y="62357"/>
                  </a:moveTo>
                  <a:cubicBezTo>
                    <a:pt x="0" y="27918"/>
                    <a:pt x="27918" y="0"/>
                    <a:pt x="62357" y="0"/>
                  </a:cubicBezTo>
                  <a:lnTo>
                    <a:pt x="1094273" y="0"/>
                  </a:lnTo>
                  <a:cubicBezTo>
                    <a:pt x="1128712" y="0"/>
                    <a:pt x="1156630" y="27918"/>
                    <a:pt x="1156630" y="62357"/>
                  </a:cubicBezTo>
                  <a:lnTo>
                    <a:pt x="1156630" y="561216"/>
                  </a:lnTo>
                  <a:cubicBezTo>
                    <a:pt x="1156630" y="595655"/>
                    <a:pt x="1128712" y="623573"/>
                    <a:pt x="1094273" y="623573"/>
                  </a:cubicBezTo>
                  <a:lnTo>
                    <a:pt x="62357" y="623573"/>
                  </a:lnTo>
                  <a:cubicBezTo>
                    <a:pt x="27918" y="623573"/>
                    <a:pt x="0" y="595655"/>
                    <a:pt x="0" y="561216"/>
                  </a:cubicBezTo>
                  <a:lnTo>
                    <a:pt x="0" y="62357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8744" tIns="48744" rIns="48744" bIns="48744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Improve access to local antenatal and postnatal care for all pregnant females and mothers in Clermont. 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F62D20BC-07FD-3C39-9D71-CD7DB810A334}"/>
                </a:ext>
              </a:extLst>
            </p:cNvPr>
            <p:cNvSpPr/>
            <p:nvPr/>
          </p:nvSpPr>
          <p:spPr>
            <a:xfrm>
              <a:off x="2595328" y="4194767"/>
              <a:ext cx="144000" cy="216000"/>
            </a:xfrm>
            <a:custGeom>
              <a:avLst/>
              <a:gdLst>
                <a:gd name="connsiteX0" fmla="*/ 0 w 193592"/>
                <a:gd name="connsiteY0" fmla="*/ 45293 h 226466"/>
                <a:gd name="connsiteX1" fmla="*/ 96796 w 193592"/>
                <a:gd name="connsiteY1" fmla="*/ 45293 h 226466"/>
                <a:gd name="connsiteX2" fmla="*/ 96796 w 193592"/>
                <a:gd name="connsiteY2" fmla="*/ 0 h 226466"/>
                <a:gd name="connsiteX3" fmla="*/ 193592 w 193592"/>
                <a:gd name="connsiteY3" fmla="*/ 113233 h 226466"/>
                <a:gd name="connsiteX4" fmla="*/ 96796 w 193592"/>
                <a:gd name="connsiteY4" fmla="*/ 226466 h 226466"/>
                <a:gd name="connsiteX5" fmla="*/ 96796 w 193592"/>
                <a:gd name="connsiteY5" fmla="*/ 181173 h 226466"/>
                <a:gd name="connsiteX6" fmla="*/ 0 w 193592"/>
                <a:gd name="connsiteY6" fmla="*/ 181173 h 226466"/>
                <a:gd name="connsiteX7" fmla="*/ 0 w 193592"/>
                <a:gd name="connsiteY7" fmla="*/ 45293 h 22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3592" h="226466">
                  <a:moveTo>
                    <a:pt x="0" y="45293"/>
                  </a:moveTo>
                  <a:lnTo>
                    <a:pt x="96796" y="45293"/>
                  </a:lnTo>
                  <a:lnTo>
                    <a:pt x="96796" y="0"/>
                  </a:lnTo>
                  <a:lnTo>
                    <a:pt x="193592" y="113233"/>
                  </a:lnTo>
                  <a:lnTo>
                    <a:pt x="96796" y="226466"/>
                  </a:lnTo>
                  <a:lnTo>
                    <a:pt x="96796" y="181173"/>
                  </a:lnTo>
                  <a:lnTo>
                    <a:pt x="0" y="181173"/>
                  </a:lnTo>
                  <a:lnTo>
                    <a:pt x="0" y="45293"/>
                  </a:lnTo>
                  <a:close/>
                </a:path>
              </a:pathLst>
            </a:custGeom>
            <a:grpFill/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93" rIns="58078" bIns="4529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E39D105E-DF9D-B02E-D020-02694F68D133}"/>
                </a:ext>
              </a:extLst>
            </p:cNvPr>
            <p:cNvSpPr/>
            <p:nvPr/>
          </p:nvSpPr>
          <p:spPr>
            <a:xfrm>
              <a:off x="2772419" y="3990981"/>
              <a:ext cx="1556192" cy="623573"/>
            </a:xfrm>
            <a:custGeom>
              <a:avLst/>
              <a:gdLst>
                <a:gd name="connsiteX0" fmla="*/ 0 w 913169"/>
                <a:gd name="connsiteY0" fmla="*/ 62357 h 623573"/>
                <a:gd name="connsiteX1" fmla="*/ 62357 w 913169"/>
                <a:gd name="connsiteY1" fmla="*/ 0 h 623573"/>
                <a:gd name="connsiteX2" fmla="*/ 850812 w 913169"/>
                <a:gd name="connsiteY2" fmla="*/ 0 h 623573"/>
                <a:gd name="connsiteX3" fmla="*/ 913169 w 913169"/>
                <a:gd name="connsiteY3" fmla="*/ 62357 h 623573"/>
                <a:gd name="connsiteX4" fmla="*/ 913169 w 913169"/>
                <a:gd name="connsiteY4" fmla="*/ 561216 h 623573"/>
                <a:gd name="connsiteX5" fmla="*/ 850812 w 913169"/>
                <a:gd name="connsiteY5" fmla="*/ 623573 h 623573"/>
                <a:gd name="connsiteX6" fmla="*/ 62357 w 913169"/>
                <a:gd name="connsiteY6" fmla="*/ 623573 h 623573"/>
                <a:gd name="connsiteX7" fmla="*/ 0 w 913169"/>
                <a:gd name="connsiteY7" fmla="*/ 561216 h 623573"/>
                <a:gd name="connsiteX8" fmla="*/ 0 w 913169"/>
                <a:gd name="connsiteY8" fmla="*/ 62357 h 623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3169" h="623573">
                  <a:moveTo>
                    <a:pt x="0" y="62357"/>
                  </a:moveTo>
                  <a:cubicBezTo>
                    <a:pt x="0" y="27918"/>
                    <a:pt x="27918" y="0"/>
                    <a:pt x="62357" y="0"/>
                  </a:cubicBezTo>
                  <a:lnTo>
                    <a:pt x="850812" y="0"/>
                  </a:lnTo>
                  <a:cubicBezTo>
                    <a:pt x="885251" y="0"/>
                    <a:pt x="913169" y="27918"/>
                    <a:pt x="913169" y="62357"/>
                  </a:cubicBezTo>
                  <a:lnTo>
                    <a:pt x="913169" y="561216"/>
                  </a:lnTo>
                  <a:cubicBezTo>
                    <a:pt x="913169" y="595655"/>
                    <a:pt x="885251" y="623573"/>
                    <a:pt x="850812" y="623573"/>
                  </a:cubicBezTo>
                  <a:lnTo>
                    <a:pt x="62357" y="623573"/>
                  </a:lnTo>
                  <a:cubicBezTo>
                    <a:pt x="27918" y="623573"/>
                    <a:pt x="0" y="595655"/>
                    <a:pt x="0" y="561216"/>
                  </a:cubicBezTo>
                  <a:lnTo>
                    <a:pt x="0" y="62357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8744" tIns="48744" rIns="48744" bIns="48744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Font typeface="Symbol" panose="05050102010706020507" pitchFamily="18" charset="2"/>
                <a:buNone/>
              </a:pPr>
              <a:r>
                <a: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Re-establish a midwifery clinic at Clermont Multi-Purpose Health service. </a:t>
              </a:r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6E97B280-3CA1-9664-8C15-DA37B48A5DCC}"/>
                </a:ext>
              </a:extLst>
            </p:cNvPr>
            <p:cNvSpPr/>
            <p:nvPr/>
          </p:nvSpPr>
          <p:spPr>
            <a:xfrm rot="22779">
              <a:off x="4317512" y="4194767"/>
              <a:ext cx="144000" cy="216000"/>
            </a:xfrm>
            <a:custGeom>
              <a:avLst/>
              <a:gdLst>
                <a:gd name="connsiteX0" fmla="*/ 0 w 275007"/>
                <a:gd name="connsiteY0" fmla="*/ 45293 h 226466"/>
                <a:gd name="connsiteX1" fmla="*/ 161774 w 275007"/>
                <a:gd name="connsiteY1" fmla="*/ 45293 h 226466"/>
                <a:gd name="connsiteX2" fmla="*/ 161774 w 275007"/>
                <a:gd name="connsiteY2" fmla="*/ 0 h 226466"/>
                <a:gd name="connsiteX3" fmla="*/ 275007 w 275007"/>
                <a:gd name="connsiteY3" fmla="*/ 113233 h 226466"/>
                <a:gd name="connsiteX4" fmla="*/ 161774 w 275007"/>
                <a:gd name="connsiteY4" fmla="*/ 226466 h 226466"/>
                <a:gd name="connsiteX5" fmla="*/ 161774 w 275007"/>
                <a:gd name="connsiteY5" fmla="*/ 181173 h 226466"/>
                <a:gd name="connsiteX6" fmla="*/ 0 w 275007"/>
                <a:gd name="connsiteY6" fmla="*/ 181173 h 226466"/>
                <a:gd name="connsiteX7" fmla="*/ 0 w 275007"/>
                <a:gd name="connsiteY7" fmla="*/ 45293 h 22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5007" h="226466">
                  <a:moveTo>
                    <a:pt x="0" y="45293"/>
                  </a:moveTo>
                  <a:lnTo>
                    <a:pt x="161774" y="45293"/>
                  </a:lnTo>
                  <a:lnTo>
                    <a:pt x="161774" y="0"/>
                  </a:lnTo>
                  <a:lnTo>
                    <a:pt x="275007" y="113233"/>
                  </a:lnTo>
                  <a:lnTo>
                    <a:pt x="161774" y="226466"/>
                  </a:lnTo>
                  <a:lnTo>
                    <a:pt x="161774" y="181173"/>
                  </a:lnTo>
                  <a:lnTo>
                    <a:pt x="0" y="181173"/>
                  </a:lnTo>
                  <a:lnTo>
                    <a:pt x="0" y="45293"/>
                  </a:lnTo>
                  <a:close/>
                </a:path>
              </a:pathLst>
            </a:custGeom>
            <a:grpFill/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93" rIns="67939" bIns="4529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4A57A03E-C43B-367C-4671-15BBE2E53779}"/>
                </a:ext>
              </a:extLst>
            </p:cNvPr>
            <p:cNvSpPr/>
            <p:nvPr/>
          </p:nvSpPr>
          <p:spPr>
            <a:xfrm>
              <a:off x="4494604" y="3990981"/>
              <a:ext cx="2186080" cy="623573"/>
            </a:xfrm>
            <a:custGeom>
              <a:avLst/>
              <a:gdLst>
                <a:gd name="connsiteX0" fmla="*/ 0 w 2084410"/>
                <a:gd name="connsiteY0" fmla="*/ 62357 h 623573"/>
                <a:gd name="connsiteX1" fmla="*/ 62357 w 2084410"/>
                <a:gd name="connsiteY1" fmla="*/ 0 h 623573"/>
                <a:gd name="connsiteX2" fmla="*/ 2022053 w 2084410"/>
                <a:gd name="connsiteY2" fmla="*/ 0 h 623573"/>
                <a:gd name="connsiteX3" fmla="*/ 2084410 w 2084410"/>
                <a:gd name="connsiteY3" fmla="*/ 62357 h 623573"/>
                <a:gd name="connsiteX4" fmla="*/ 2084410 w 2084410"/>
                <a:gd name="connsiteY4" fmla="*/ 561216 h 623573"/>
                <a:gd name="connsiteX5" fmla="*/ 2022053 w 2084410"/>
                <a:gd name="connsiteY5" fmla="*/ 623573 h 623573"/>
                <a:gd name="connsiteX6" fmla="*/ 62357 w 2084410"/>
                <a:gd name="connsiteY6" fmla="*/ 623573 h 623573"/>
                <a:gd name="connsiteX7" fmla="*/ 0 w 2084410"/>
                <a:gd name="connsiteY7" fmla="*/ 561216 h 623573"/>
                <a:gd name="connsiteX8" fmla="*/ 0 w 2084410"/>
                <a:gd name="connsiteY8" fmla="*/ 62357 h 623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84410" h="623573">
                  <a:moveTo>
                    <a:pt x="0" y="62357"/>
                  </a:moveTo>
                  <a:cubicBezTo>
                    <a:pt x="0" y="27918"/>
                    <a:pt x="27918" y="0"/>
                    <a:pt x="62357" y="0"/>
                  </a:cubicBezTo>
                  <a:lnTo>
                    <a:pt x="2022053" y="0"/>
                  </a:lnTo>
                  <a:cubicBezTo>
                    <a:pt x="2056492" y="0"/>
                    <a:pt x="2084410" y="27918"/>
                    <a:pt x="2084410" y="62357"/>
                  </a:cubicBezTo>
                  <a:lnTo>
                    <a:pt x="2084410" y="561216"/>
                  </a:lnTo>
                  <a:cubicBezTo>
                    <a:pt x="2084410" y="595655"/>
                    <a:pt x="2056492" y="623573"/>
                    <a:pt x="2022053" y="623573"/>
                  </a:cubicBezTo>
                  <a:lnTo>
                    <a:pt x="62357" y="623573"/>
                  </a:lnTo>
                  <a:cubicBezTo>
                    <a:pt x="27918" y="623573"/>
                    <a:pt x="0" y="595655"/>
                    <a:pt x="0" y="561216"/>
                  </a:cubicBezTo>
                  <a:lnTo>
                    <a:pt x="0" y="62357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8744" tIns="48744" rIns="48744" bIns="48744" numCol="1" spcCol="1270" anchor="ctr" anchorCtr="0">
              <a:noAutofit/>
            </a:bodyPr>
            <a:lstStyle/>
            <a:p>
              <a:pPr marL="0" lvl="0" indent="0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# Available appointments at clinic</a:t>
              </a: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# Attendances at clinic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7EC5A1A0-0677-FD30-F0DE-C395E07264FC}"/>
                </a:ext>
              </a:extLst>
            </p:cNvPr>
            <p:cNvSpPr/>
            <p:nvPr/>
          </p:nvSpPr>
          <p:spPr>
            <a:xfrm rot="21572383">
              <a:off x="6695607" y="4194748"/>
              <a:ext cx="148792" cy="216000"/>
            </a:xfrm>
            <a:custGeom>
              <a:avLst/>
              <a:gdLst>
                <a:gd name="connsiteX0" fmla="*/ 0 w 112186"/>
                <a:gd name="connsiteY0" fmla="*/ 45293 h 226466"/>
                <a:gd name="connsiteX1" fmla="*/ 56093 w 112186"/>
                <a:gd name="connsiteY1" fmla="*/ 45293 h 226466"/>
                <a:gd name="connsiteX2" fmla="*/ 56093 w 112186"/>
                <a:gd name="connsiteY2" fmla="*/ 0 h 226466"/>
                <a:gd name="connsiteX3" fmla="*/ 112186 w 112186"/>
                <a:gd name="connsiteY3" fmla="*/ 113233 h 226466"/>
                <a:gd name="connsiteX4" fmla="*/ 56093 w 112186"/>
                <a:gd name="connsiteY4" fmla="*/ 226466 h 226466"/>
                <a:gd name="connsiteX5" fmla="*/ 56093 w 112186"/>
                <a:gd name="connsiteY5" fmla="*/ 181173 h 226466"/>
                <a:gd name="connsiteX6" fmla="*/ 0 w 112186"/>
                <a:gd name="connsiteY6" fmla="*/ 181173 h 226466"/>
                <a:gd name="connsiteX7" fmla="*/ 0 w 112186"/>
                <a:gd name="connsiteY7" fmla="*/ 45293 h 22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2186" h="226466">
                  <a:moveTo>
                    <a:pt x="0" y="45293"/>
                  </a:moveTo>
                  <a:lnTo>
                    <a:pt x="56093" y="45293"/>
                  </a:lnTo>
                  <a:lnTo>
                    <a:pt x="56093" y="0"/>
                  </a:lnTo>
                  <a:lnTo>
                    <a:pt x="112186" y="113233"/>
                  </a:lnTo>
                  <a:lnTo>
                    <a:pt x="56093" y="226466"/>
                  </a:lnTo>
                  <a:lnTo>
                    <a:pt x="56093" y="181173"/>
                  </a:lnTo>
                  <a:lnTo>
                    <a:pt x="0" y="181173"/>
                  </a:lnTo>
                  <a:lnTo>
                    <a:pt x="0" y="45293"/>
                  </a:lnTo>
                  <a:close/>
                </a:path>
              </a:pathLst>
            </a:custGeom>
            <a:grpFill/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92" rIns="33655" bIns="4529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E8A18178-2B13-7970-8023-B960F6532E73}"/>
                </a:ext>
              </a:extLst>
            </p:cNvPr>
            <p:cNvSpPr/>
            <p:nvPr/>
          </p:nvSpPr>
          <p:spPr>
            <a:xfrm>
              <a:off x="6890868" y="3990981"/>
              <a:ext cx="1111566" cy="623573"/>
            </a:xfrm>
            <a:custGeom>
              <a:avLst/>
              <a:gdLst>
                <a:gd name="connsiteX0" fmla="*/ 0 w 820629"/>
                <a:gd name="connsiteY0" fmla="*/ 62357 h 623573"/>
                <a:gd name="connsiteX1" fmla="*/ 62357 w 820629"/>
                <a:gd name="connsiteY1" fmla="*/ 0 h 623573"/>
                <a:gd name="connsiteX2" fmla="*/ 758272 w 820629"/>
                <a:gd name="connsiteY2" fmla="*/ 0 h 623573"/>
                <a:gd name="connsiteX3" fmla="*/ 820629 w 820629"/>
                <a:gd name="connsiteY3" fmla="*/ 62357 h 623573"/>
                <a:gd name="connsiteX4" fmla="*/ 820629 w 820629"/>
                <a:gd name="connsiteY4" fmla="*/ 561216 h 623573"/>
                <a:gd name="connsiteX5" fmla="*/ 758272 w 820629"/>
                <a:gd name="connsiteY5" fmla="*/ 623573 h 623573"/>
                <a:gd name="connsiteX6" fmla="*/ 62357 w 820629"/>
                <a:gd name="connsiteY6" fmla="*/ 623573 h 623573"/>
                <a:gd name="connsiteX7" fmla="*/ 0 w 820629"/>
                <a:gd name="connsiteY7" fmla="*/ 561216 h 623573"/>
                <a:gd name="connsiteX8" fmla="*/ 0 w 820629"/>
                <a:gd name="connsiteY8" fmla="*/ 62357 h 623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0629" h="623573">
                  <a:moveTo>
                    <a:pt x="0" y="62357"/>
                  </a:moveTo>
                  <a:cubicBezTo>
                    <a:pt x="0" y="27918"/>
                    <a:pt x="27918" y="0"/>
                    <a:pt x="62357" y="0"/>
                  </a:cubicBezTo>
                  <a:lnTo>
                    <a:pt x="758272" y="0"/>
                  </a:lnTo>
                  <a:cubicBezTo>
                    <a:pt x="792711" y="0"/>
                    <a:pt x="820629" y="27918"/>
                    <a:pt x="820629" y="62357"/>
                  </a:cubicBezTo>
                  <a:lnTo>
                    <a:pt x="820629" y="561216"/>
                  </a:lnTo>
                  <a:cubicBezTo>
                    <a:pt x="820629" y="595655"/>
                    <a:pt x="792711" y="623573"/>
                    <a:pt x="758272" y="623573"/>
                  </a:cubicBezTo>
                  <a:lnTo>
                    <a:pt x="62357" y="623573"/>
                  </a:lnTo>
                  <a:cubicBezTo>
                    <a:pt x="27918" y="623573"/>
                    <a:pt x="0" y="595655"/>
                    <a:pt x="0" y="561216"/>
                  </a:cubicBezTo>
                  <a:lnTo>
                    <a:pt x="0" y="62357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8744" tIns="48744" rIns="48744" bIns="48744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Font typeface="Symbol" panose="05050102010706020507" pitchFamily="18" charset="2"/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Clermont-based pregnant females and mothers.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C7C497DB-6196-D53B-2CA5-3300731E567D}"/>
              </a:ext>
            </a:extLst>
          </p:cNvPr>
          <p:cNvGrpSpPr/>
          <p:nvPr/>
        </p:nvGrpSpPr>
        <p:grpSpPr>
          <a:xfrm>
            <a:off x="26490" y="4439065"/>
            <a:ext cx="7879221" cy="648000"/>
            <a:chOff x="228052" y="4630090"/>
            <a:chExt cx="7745780" cy="800101"/>
          </a:xfrm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B26B7965-125E-8A69-644D-9272CFE5A133}"/>
                </a:ext>
              </a:extLst>
            </p:cNvPr>
            <p:cNvSpPr/>
            <p:nvPr/>
          </p:nvSpPr>
          <p:spPr>
            <a:xfrm>
              <a:off x="228052" y="4630090"/>
              <a:ext cx="1074773" cy="800101"/>
            </a:xfrm>
            <a:custGeom>
              <a:avLst/>
              <a:gdLst>
                <a:gd name="connsiteX0" fmla="*/ 0 w 1043995"/>
                <a:gd name="connsiteY0" fmla="*/ 80010 h 800101"/>
                <a:gd name="connsiteX1" fmla="*/ 80010 w 1043995"/>
                <a:gd name="connsiteY1" fmla="*/ 0 h 800101"/>
                <a:gd name="connsiteX2" fmla="*/ 963985 w 1043995"/>
                <a:gd name="connsiteY2" fmla="*/ 0 h 800101"/>
                <a:gd name="connsiteX3" fmla="*/ 1043995 w 1043995"/>
                <a:gd name="connsiteY3" fmla="*/ 80010 h 800101"/>
                <a:gd name="connsiteX4" fmla="*/ 1043995 w 1043995"/>
                <a:gd name="connsiteY4" fmla="*/ 720091 h 800101"/>
                <a:gd name="connsiteX5" fmla="*/ 963985 w 1043995"/>
                <a:gd name="connsiteY5" fmla="*/ 800101 h 800101"/>
                <a:gd name="connsiteX6" fmla="*/ 80010 w 1043995"/>
                <a:gd name="connsiteY6" fmla="*/ 800101 h 800101"/>
                <a:gd name="connsiteX7" fmla="*/ 0 w 1043995"/>
                <a:gd name="connsiteY7" fmla="*/ 720091 h 800101"/>
                <a:gd name="connsiteX8" fmla="*/ 0 w 1043995"/>
                <a:gd name="connsiteY8" fmla="*/ 80010 h 80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3995" h="800101">
                  <a:moveTo>
                    <a:pt x="0" y="80010"/>
                  </a:moveTo>
                  <a:cubicBezTo>
                    <a:pt x="0" y="35822"/>
                    <a:pt x="35822" y="0"/>
                    <a:pt x="80010" y="0"/>
                  </a:cubicBezTo>
                  <a:lnTo>
                    <a:pt x="963985" y="0"/>
                  </a:lnTo>
                  <a:cubicBezTo>
                    <a:pt x="1008173" y="0"/>
                    <a:pt x="1043995" y="35822"/>
                    <a:pt x="1043995" y="80010"/>
                  </a:cubicBezTo>
                  <a:lnTo>
                    <a:pt x="1043995" y="720091"/>
                  </a:lnTo>
                  <a:cubicBezTo>
                    <a:pt x="1043995" y="764279"/>
                    <a:pt x="1008173" y="800101"/>
                    <a:pt x="963985" y="800101"/>
                  </a:cubicBezTo>
                  <a:lnTo>
                    <a:pt x="80010" y="800101"/>
                  </a:lnTo>
                  <a:cubicBezTo>
                    <a:pt x="35822" y="800101"/>
                    <a:pt x="0" y="764279"/>
                    <a:pt x="0" y="720091"/>
                  </a:cubicBezTo>
                  <a:lnTo>
                    <a:pt x="0" y="8001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4" tIns="53914" rIns="53914" bIns="53914" numCol="1" spcCol="1270" anchor="ctr" anchorCtr="0">
              <a:noAutofit/>
            </a:bodyPr>
            <a:lstStyle/>
            <a:p>
              <a:pPr marL="0" lvl="0" indent="0" algn="l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Long-term gap in availability of Clermont-based child health services.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5D3A990F-8EC3-42C2-3EE1-571C43DA6E81}"/>
                </a:ext>
              </a:extLst>
            </p:cNvPr>
            <p:cNvSpPr/>
            <p:nvPr/>
          </p:nvSpPr>
          <p:spPr>
            <a:xfrm>
              <a:off x="1281647" y="4888946"/>
              <a:ext cx="148245" cy="282389"/>
            </a:xfrm>
            <a:custGeom>
              <a:avLst/>
              <a:gdLst>
                <a:gd name="connsiteX0" fmla="*/ 0 w 196496"/>
                <a:gd name="connsiteY0" fmla="*/ 45248 h 226239"/>
                <a:gd name="connsiteX1" fmla="*/ 98248 w 196496"/>
                <a:gd name="connsiteY1" fmla="*/ 45248 h 226239"/>
                <a:gd name="connsiteX2" fmla="*/ 98248 w 196496"/>
                <a:gd name="connsiteY2" fmla="*/ 0 h 226239"/>
                <a:gd name="connsiteX3" fmla="*/ 196496 w 196496"/>
                <a:gd name="connsiteY3" fmla="*/ 113120 h 226239"/>
                <a:gd name="connsiteX4" fmla="*/ 98248 w 196496"/>
                <a:gd name="connsiteY4" fmla="*/ 226239 h 226239"/>
                <a:gd name="connsiteX5" fmla="*/ 98248 w 196496"/>
                <a:gd name="connsiteY5" fmla="*/ 180991 h 226239"/>
                <a:gd name="connsiteX6" fmla="*/ 0 w 196496"/>
                <a:gd name="connsiteY6" fmla="*/ 180991 h 226239"/>
                <a:gd name="connsiteX7" fmla="*/ 0 w 196496"/>
                <a:gd name="connsiteY7" fmla="*/ 45248 h 22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496" h="226239">
                  <a:moveTo>
                    <a:pt x="0" y="45248"/>
                  </a:moveTo>
                  <a:lnTo>
                    <a:pt x="98248" y="45248"/>
                  </a:lnTo>
                  <a:lnTo>
                    <a:pt x="98248" y="0"/>
                  </a:lnTo>
                  <a:lnTo>
                    <a:pt x="196496" y="113120"/>
                  </a:lnTo>
                  <a:lnTo>
                    <a:pt x="98248" y="226239"/>
                  </a:lnTo>
                  <a:lnTo>
                    <a:pt x="98248" y="180991"/>
                  </a:lnTo>
                  <a:lnTo>
                    <a:pt x="0" y="180991"/>
                  </a:lnTo>
                  <a:lnTo>
                    <a:pt x="0" y="45248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48" rIns="58949" bIns="45248" numCol="1" spcCol="1270" anchor="ctr" anchorCtr="0">
              <a:noAutofit/>
            </a:bodyPr>
            <a:lstStyle/>
            <a:p>
              <a:pPr marL="0" lvl="0" indent="0" algn="l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35D156B0-0940-EFFC-6CDC-CF9873E4CDA4}"/>
                </a:ext>
              </a:extLst>
            </p:cNvPr>
            <p:cNvSpPr/>
            <p:nvPr/>
          </p:nvSpPr>
          <p:spPr>
            <a:xfrm>
              <a:off x="1439221" y="4630090"/>
              <a:ext cx="1116000" cy="800101"/>
            </a:xfrm>
            <a:custGeom>
              <a:avLst/>
              <a:gdLst>
                <a:gd name="connsiteX0" fmla="*/ 0 w 1155473"/>
                <a:gd name="connsiteY0" fmla="*/ 80010 h 800101"/>
                <a:gd name="connsiteX1" fmla="*/ 80010 w 1155473"/>
                <a:gd name="connsiteY1" fmla="*/ 0 h 800101"/>
                <a:gd name="connsiteX2" fmla="*/ 1075463 w 1155473"/>
                <a:gd name="connsiteY2" fmla="*/ 0 h 800101"/>
                <a:gd name="connsiteX3" fmla="*/ 1155473 w 1155473"/>
                <a:gd name="connsiteY3" fmla="*/ 80010 h 800101"/>
                <a:gd name="connsiteX4" fmla="*/ 1155473 w 1155473"/>
                <a:gd name="connsiteY4" fmla="*/ 720091 h 800101"/>
                <a:gd name="connsiteX5" fmla="*/ 1075463 w 1155473"/>
                <a:gd name="connsiteY5" fmla="*/ 800101 h 800101"/>
                <a:gd name="connsiteX6" fmla="*/ 80010 w 1155473"/>
                <a:gd name="connsiteY6" fmla="*/ 800101 h 800101"/>
                <a:gd name="connsiteX7" fmla="*/ 0 w 1155473"/>
                <a:gd name="connsiteY7" fmla="*/ 720091 h 800101"/>
                <a:gd name="connsiteX8" fmla="*/ 0 w 1155473"/>
                <a:gd name="connsiteY8" fmla="*/ 80010 h 80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5473" h="800101">
                  <a:moveTo>
                    <a:pt x="0" y="80010"/>
                  </a:moveTo>
                  <a:cubicBezTo>
                    <a:pt x="0" y="35822"/>
                    <a:pt x="35822" y="0"/>
                    <a:pt x="80010" y="0"/>
                  </a:cubicBezTo>
                  <a:lnTo>
                    <a:pt x="1075463" y="0"/>
                  </a:lnTo>
                  <a:cubicBezTo>
                    <a:pt x="1119651" y="0"/>
                    <a:pt x="1155473" y="35822"/>
                    <a:pt x="1155473" y="80010"/>
                  </a:cubicBezTo>
                  <a:lnTo>
                    <a:pt x="1155473" y="720091"/>
                  </a:lnTo>
                  <a:cubicBezTo>
                    <a:pt x="1155473" y="764279"/>
                    <a:pt x="1119651" y="800101"/>
                    <a:pt x="1075463" y="800101"/>
                  </a:cubicBezTo>
                  <a:lnTo>
                    <a:pt x="80010" y="800101"/>
                  </a:lnTo>
                  <a:cubicBezTo>
                    <a:pt x="35822" y="800101"/>
                    <a:pt x="0" y="764279"/>
                    <a:pt x="0" y="720091"/>
                  </a:cubicBezTo>
                  <a:lnTo>
                    <a:pt x="0" y="8001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4" tIns="53914" rIns="53914" bIns="53914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Improve access to local child health services for all children from birth to 5 years in Clermont.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E505A713-01E7-3A8E-4EDE-F22B1059B22C}"/>
                </a:ext>
              </a:extLst>
            </p:cNvPr>
            <p:cNvSpPr/>
            <p:nvPr/>
          </p:nvSpPr>
          <p:spPr>
            <a:xfrm>
              <a:off x="2573662" y="4888946"/>
              <a:ext cx="148245" cy="282389"/>
            </a:xfrm>
            <a:custGeom>
              <a:avLst/>
              <a:gdLst>
                <a:gd name="connsiteX0" fmla="*/ 0 w 193398"/>
                <a:gd name="connsiteY0" fmla="*/ 45248 h 226239"/>
                <a:gd name="connsiteX1" fmla="*/ 96699 w 193398"/>
                <a:gd name="connsiteY1" fmla="*/ 45248 h 226239"/>
                <a:gd name="connsiteX2" fmla="*/ 96699 w 193398"/>
                <a:gd name="connsiteY2" fmla="*/ 0 h 226239"/>
                <a:gd name="connsiteX3" fmla="*/ 193398 w 193398"/>
                <a:gd name="connsiteY3" fmla="*/ 113120 h 226239"/>
                <a:gd name="connsiteX4" fmla="*/ 96699 w 193398"/>
                <a:gd name="connsiteY4" fmla="*/ 226239 h 226239"/>
                <a:gd name="connsiteX5" fmla="*/ 96699 w 193398"/>
                <a:gd name="connsiteY5" fmla="*/ 180991 h 226239"/>
                <a:gd name="connsiteX6" fmla="*/ 0 w 193398"/>
                <a:gd name="connsiteY6" fmla="*/ 180991 h 226239"/>
                <a:gd name="connsiteX7" fmla="*/ 0 w 193398"/>
                <a:gd name="connsiteY7" fmla="*/ 45248 h 22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3398" h="226239">
                  <a:moveTo>
                    <a:pt x="0" y="45248"/>
                  </a:moveTo>
                  <a:lnTo>
                    <a:pt x="96699" y="45248"/>
                  </a:lnTo>
                  <a:lnTo>
                    <a:pt x="96699" y="0"/>
                  </a:lnTo>
                  <a:lnTo>
                    <a:pt x="193398" y="113120"/>
                  </a:lnTo>
                  <a:lnTo>
                    <a:pt x="96699" y="226239"/>
                  </a:lnTo>
                  <a:lnTo>
                    <a:pt x="96699" y="180991"/>
                  </a:lnTo>
                  <a:lnTo>
                    <a:pt x="0" y="180991"/>
                  </a:lnTo>
                  <a:lnTo>
                    <a:pt x="0" y="45248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48" rIns="58019" bIns="4524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8545E713-75E0-52CA-E73A-F9C13BB6E792}"/>
                </a:ext>
              </a:extLst>
            </p:cNvPr>
            <p:cNvSpPr/>
            <p:nvPr/>
          </p:nvSpPr>
          <p:spPr>
            <a:xfrm>
              <a:off x="2758391" y="4630090"/>
              <a:ext cx="1512000" cy="800101"/>
            </a:xfrm>
            <a:custGeom>
              <a:avLst/>
              <a:gdLst>
                <a:gd name="connsiteX0" fmla="*/ 0 w 912256"/>
                <a:gd name="connsiteY0" fmla="*/ 80010 h 800101"/>
                <a:gd name="connsiteX1" fmla="*/ 80010 w 912256"/>
                <a:gd name="connsiteY1" fmla="*/ 0 h 800101"/>
                <a:gd name="connsiteX2" fmla="*/ 832246 w 912256"/>
                <a:gd name="connsiteY2" fmla="*/ 0 h 800101"/>
                <a:gd name="connsiteX3" fmla="*/ 912256 w 912256"/>
                <a:gd name="connsiteY3" fmla="*/ 80010 h 800101"/>
                <a:gd name="connsiteX4" fmla="*/ 912256 w 912256"/>
                <a:gd name="connsiteY4" fmla="*/ 720091 h 800101"/>
                <a:gd name="connsiteX5" fmla="*/ 832246 w 912256"/>
                <a:gd name="connsiteY5" fmla="*/ 800101 h 800101"/>
                <a:gd name="connsiteX6" fmla="*/ 80010 w 912256"/>
                <a:gd name="connsiteY6" fmla="*/ 800101 h 800101"/>
                <a:gd name="connsiteX7" fmla="*/ 0 w 912256"/>
                <a:gd name="connsiteY7" fmla="*/ 720091 h 800101"/>
                <a:gd name="connsiteX8" fmla="*/ 0 w 912256"/>
                <a:gd name="connsiteY8" fmla="*/ 80010 h 80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2256" h="800101">
                  <a:moveTo>
                    <a:pt x="0" y="80010"/>
                  </a:moveTo>
                  <a:cubicBezTo>
                    <a:pt x="0" y="35822"/>
                    <a:pt x="35822" y="0"/>
                    <a:pt x="80010" y="0"/>
                  </a:cubicBezTo>
                  <a:lnTo>
                    <a:pt x="832246" y="0"/>
                  </a:lnTo>
                  <a:cubicBezTo>
                    <a:pt x="876434" y="0"/>
                    <a:pt x="912256" y="35822"/>
                    <a:pt x="912256" y="80010"/>
                  </a:cubicBezTo>
                  <a:lnTo>
                    <a:pt x="912256" y="720091"/>
                  </a:lnTo>
                  <a:cubicBezTo>
                    <a:pt x="912256" y="764279"/>
                    <a:pt x="876434" y="800101"/>
                    <a:pt x="832246" y="800101"/>
                  </a:cubicBezTo>
                  <a:lnTo>
                    <a:pt x="80010" y="800101"/>
                  </a:lnTo>
                  <a:cubicBezTo>
                    <a:pt x="35822" y="800101"/>
                    <a:pt x="0" y="764279"/>
                    <a:pt x="0" y="720091"/>
                  </a:cubicBezTo>
                  <a:lnTo>
                    <a:pt x="0" y="8001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4" tIns="53914" rIns="53914" bIns="53914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Font typeface="Symbol" panose="05050102010706020507" pitchFamily="18" charset="2"/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Establish a virtual child health clinic at Clermont Multi-Purpose Health service.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1DAA09F8-7493-E07D-C604-DCAB4C5AC2FF}"/>
                </a:ext>
              </a:extLst>
            </p:cNvPr>
            <p:cNvSpPr/>
            <p:nvPr/>
          </p:nvSpPr>
          <p:spPr>
            <a:xfrm>
              <a:off x="4288831" y="4888946"/>
              <a:ext cx="148245" cy="282389"/>
            </a:xfrm>
            <a:custGeom>
              <a:avLst/>
              <a:gdLst>
                <a:gd name="connsiteX0" fmla="*/ 0 w 275768"/>
                <a:gd name="connsiteY0" fmla="*/ 45248 h 226239"/>
                <a:gd name="connsiteX1" fmla="*/ 162649 w 275768"/>
                <a:gd name="connsiteY1" fmla="*/ 45248 h 226239"/>
                <a:gd name="connsiteX2" fmla="*/ 162649 w 275768"/>
                <a:gd name="connsiteY2" fmla="*/ 0 h 226239"/>
                <a:gd name="connsiteX3" fmla="*/ 275768 w 275768"/>
                <a:gd name="connsiteY3" fmla="*/ 113120 h 226239"/>
                <a:gd name="connsiteX4" fmla="*/ 162649 w 275768"/>
                <a:gd name="connsiteY4" fmla="*/ 226239 h 226239"/>
                <a:gd name="connsiteX5" fmla="*/ 162649 w 275768"/>
                <a:gd name="connsiteY5" fmla="*/ 180991 h 226239"/>
                <a:gd name="connsiteX6" fmla="*/ 0 w 275768"/>
                <a:gd name="connsiteY6" fmla="*/ 180991 h 226239"/>
                <a:gd name="connsiteX7" fmla="*/ 0 w 275768"/>
                <a:gd name="connsiteY7" fmla="*/ 45248 h 22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5768" h="226239">
                  <a:moveTo>
                    <a:pt x="0" y="45248"/>
                  </a:moveTo>
                  <a:lnTo>
                    <a:pt x="162649" y="45248"/>
                  </a:lnTo>
                  <a:lnTo>
                    <a:pt x="162649" y="0"/>
                  </a:lnTo>
                  <a:lnTo>
                    <a:pt x="275768" y="113120"/>
                  </a:lnTo>
                  <a:lnTo>
                    <a:pt x="162649" y="226239"/>
                  </a:lnTo>
                  <a:lnTo>
                    <a:pt x="162649" y="180991"/>
                  </a:lnTo>
                  <a:lnTo>
                    <a:pt x="0" y="180991"/>
                  </a:lnTo>
                  <a:lnTo>
                    <a:pt x="0" y="45248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48" rIns="67872" bIns="4524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FD46BBEC-F191-9DD8-8CFD-7A6A1587D396}"/>
                </a:ext>
              </a:extLst>
            </p:cNvPr>
            <p:cNvSpPr/>
            <p:nvPr/>
          </p:nvSpPr>
          <p:spPr>
            <a:xfrm>
              <a:off x="4473560" y="4630090"/>
              <a:ext cx="2185720" cy="800101"/>
            </a:xfrm>
            <a:custGeom>
              <a:avLst/>
              <a:gdLst>
                <a:gd name="connsiteX0" fmla="*/ 0 w 2084360"/>
                <a:gd name="connsiteY0" fmla="*/ 80010 h 800101"/>
                <a:gd name="connsiteX1" fmla="*/ 80010 w 2084360"/>
                <a:gd name="connsiteY1" fmla="*/ 0 h 800101"/>
                <a:gd name="connsiteX2" fmla="*/ 2004350 w 2084360"/>
                <a:gd name="connsiteY2" fmla="*/ 0 h 800101"/>
                <a:gd name="connsiteX3" fmla="*/ 2084360 w 2084360"/>
                <a:gd name="connsiteY3" fmla="*/ 80010 h 800101"/>
                <a:gd name="connsiteX4" fmla="*/ 2084360 w 2084360"/>
                <a:gd name="connsiteY4" fmla="*/ 720091 h 800101"/>
                <a:gd name="connsiteX5" fmla="*/ 2004350 w 2084360"/>
                <a:gd name="connsiteY5" fmla="*/ 800101 h 800101"/>
                <a:gd name="connsiteX6" fmla="*/ 80010 w 2084360"/>
                <a:gd name="connsiteY6" fmla="*/ 800101 h 800101"/>
                <a:gd name="connsiteX7" fmla="*/ 0 w 2084360"/>
                <a:gd name="connsiteY7" fmla="*/ 720091 h 800101"/>
                <a:gd name="connsiteX8" fmla="*/ 0 w 2084360"/>
                <a:gd name="connsiteY8" fmla="*/ 80010 h 80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84360" h="800101">
                  <a:moveTo>
                    <a:pt x="0" y="80010"/>
                  </a:moveTo>
                  <a:cubicBezTo>
                    <a:pt x="0" y="35822"/>
                    <a:pt x="35822" y="0"/>
                    <a:pt x="80010" y="0"/>
                  </a:cubicBezTo>
                  <a:lnTo>
                    <a:pt x="2004350" y="0"/>
                  </a:lnTo>
                  <a:cubicBezTo>
                    <a:pt x="2048538" y="0"/>
                    <a:pt x="2084360" y="35822"/>
                    <a:pt x="2084360" y="80010"/>
                  </a:cubicBezTo>
                  <a:lnTo>
                    <a:pt x="2084360" y="720091"/>
                  </a:lnTo>
                  <a:cubicBezTo>
                    <a:pt x="2084360" y="764279"/>
                    <a:pt x="2048538" y="800101"/>
                    <a:pt x="2004350" y="800101"/>
                  </a:cubicBezTo>
                  <a:lnTo>
                    <a:pt x="80010" y="800101"/>
                  </a:lnTo>
                  <a:cubicBezTo>
                    <a:pt x="35822" y="800101"/>
                    <a:pt x="0" y="764279"/>
                    <a:pt x="0" y="720091"/>
                  </a:cubicBezTo>
                  <a:lnTo>
                    <a:pt x="0" y="8001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4" tIns="53914" rIns="53914" bIns="53914" numCol="1" spcCol="1270" anchor="ctr" anchorCtr="0">
              <a:noAutofit/>
            </a:bodyPr>
            <a:lstStyle/>
            <a:p>
              <a:pPr marL="0" lvl="0" indent="0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# Available appointments at clinic</a:t>
              </a: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# Attendances at clinic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E969C4C-B9E7-296B-94EE-D68801D67862}"/>
                </a:ext>
              </a:extLst>
            </p:cNvPr>
            <p:cNvSpPr/>
            <p:nvPr/>
          </p:nvSpPr>
          <p:spPr>
            <a:xfrm>
              <a:off x="6668668" y="4888946"/>
              <a:ext cx="148245" cy="282389"/>
            </a:xfrm>
            <a:custGeom>
              <a:avLst/>
              <a:gdLst>
                <a:gd name="connsiteX0" fmla="*/ 0 w 111028"/>
                <a:gd name="connsiteY0" fmla="*/ 45248 h 226239"/>
                <a:gd name="connsiteX1" fmla="*/ 55514 w 111028"/>
                <a:gd name="connsiteY1" fmla="*/ 45248 h 226239"/>
                <a:gd name="connsiteX2" fmla="*/ 55514 w 111028"/>
                <a:gd name="connsiteY2" fmla="*/ 0 h 226239"/>
                <a:gd name="connsiteX3" fmla="*/ 111028 w 111028"/>
                <a:gd name="connsiteY3" fmla="*/ 113120 h 226239"/>
                <a:gd name="connsiteX4" fmla="*/ 55514 w 111028"/>
                <a:gd name="connsiteY4" fmla="*/ 226239 h 226239"/>
                <a:gd name="connsiteX5" fmla="*/ 55514 w 111028"/>
                <a:gd name="connsiteY5" fmla="*/ 180991 h 226239"/>
                <a:gd name="connsiteX6" fmla="*/ 0 w 111028"/>
                <a:gd name="connsiteY6" fmla="*/ 180991 h 226239"/>
                <a:gd name="connsiteX7" fmla="*/ 0 w 111028"/>
                <a:gd name="connsiteY7" fmla="*/ 45248 h 22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028" h="226239">
                  <a:moveTo>
                    <a:pt x="0" y="45248"/>
                  </a:moveTo>
                  <a:lnTo>
                    <a:pt x="55514" y="45248"/>
                  </a:lnTo>
                  <a:lnTo>
                    <a:pt x="55514" y="0"/>
                  </a:lnTo>
                  <a:lnTo>
                    <a:pt x="111028" y="113120"/>
                  </a:lnTo>
                  <a:lnTo>
                    <a:pt x="55514" y="226239"/>
                  </a:lnTo>
                  <a:lnTo>
                    <a:pt x="55514" y="180991"/>
                  </a:lnTo>
                  <a:lnTo>
                    <a:pt x="0" y="180991"/>
                  </a:lnTo>
                  <a:lnTo>
                    <a:pt x="0" y="45248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48" rIns="33308" bIns="4524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216927A2-FF4C-E5A8-9672-EE42C2E7C09C}"/>
                </a:ext>
              </a:extLst>
            </p:cNvPr>
            <p:cNvSpPr/>
            <p:nvPr/>
          </p:nvSpPr>
          <p:spPr>
            <a:xfrm>
              <a:off x="6862449" y="4630090"/>
              <a:ext cx="1111383" cy="800101"/>
            </a:xfrm>
            <a:custGeom>
              <a:avLst/>
              <a:gdLst>
                <a:gd name="connsiteX0" fmla="*/ 0 w 820611"/>
                <a:gd name="connsiteY0" fmla="*/ 80010 h 800101"/>
                <a:gd name="connsiteX1" fmla="*/ 80010 w 820611"/>
                <a:gd name="connsiteY1" fmla="*/ 0 h 800101"/>
                <a:gd name="connsiteX2" fmla="*/ 740601 w 820611"/>
                <a:gd name="connsiteY2" fmla="*/ 0 h 800101"/>
                <a:gd name="connsiteX3" fmla="*/ 820611 w 820611"/>
                <a:gd name="connsiteY3" fmla="*/ 80010 h 800101"/>
                <a:gd name="connsiteX4" fmla="*/ 820611 w 820611"/>
                <a:gd name="connsiteY4" fmla="*/ 720091 h 800101"/>
                <a:gd name="connsiteX5" fmla="*/ 740601 w 820611"/>
                <a:gd name="connsiteY5" fmla="*/ 800101 h 800101"/>
                <a:gd name="connsiteX6" fmla="*/ 80010 w 820611"/>
                <a:gd name="connsiteY6" fmla="*/ 800101 h 800101"/>
                <a:gd name="connsiteX7" fmla="*/ 0 w 820611"/>
                <a:gd name="connsiteY7" fmla="*/ 720091 h 800101"/>
                <a:gd name="connsiteX8" fmla="*/ 0 w 820611"/>
                <a:gd name="connsiteY8" fmla="*/ 80010 h 80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0611" h="800101">
                  <a:moveTo>
                    <a:pt x="0" y="80010"/>
                  </a:moveTo>
                  <a:cubicBezTo>
                    <a:pt x="0" y="35822"/>
                    <a:pt x="35822" y="0"/>
                    <a:pt x="80010" y="0"/>
                  </a:cubicBezTo>
                  <a:lnTo>
                    <a:pt x="740601" y="0"/>
                  </a:lnTo>
                  <a:cubicBezTo>
                    <a:pt x="784789" y="0"/>
                    <a:pt x="820611" y="35822"/>
                    <a:pt x="820611" y="80010"/>
                  </a:cubicBezTo>
                  <a:lnTo>
                    <a:pt x="820611" y="720091"/>
                  </a:lnTo>
                  <a:cubicBezTo>
                    <a:pt x="820611" y="764279"/>
                    <a:pt x="784789" y="800101"/>
                    <a:pt x="740601" y="800101"/>
                  </a:cubicBezTo>
                  <a:lnTo>
                    <a:pt x="80010" y="800101"/>
                  </a:lnTo>
                  <a:cubicBezTo>
                    <a:pt x="35822" y="800101"/>
                    <a:pt x="0" y="764279"/>
                    <a:pt x="0" y="720091"/>
                  </a:cubicBezTo>
                  <a:lnTo>
                    <a:pt x="0" y="8001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914" tIns="53914" rIns="53914" bIns="53914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Font typeface="Symbol" panose="05050102010706020507" pitchFamily="18" charset="2"/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Clermont-based children aged 0 to 5 years in Clermont.</a:t>
              </a: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Parents of children aged 0 to 5 years in Clermont.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4ED80A64-4435-A3D5-DBFF-7398B12A3775}"/>
              </a:ext>
            </a:extLst>
          </p:cNvPr>
          <p:cNvGrpSpPr/>
          <p:nvPr/>
        </p:nvGrpSpPr>
        <p:grpSpPr>
          <a:xfrm>
            <a:off x="26490" y="5817548"/>
            <a:ext cx="7878106" cy="900000"/>
            <a:chOff x="228053" y="6019764"/>
            <a:chExt cx="7522936" cy="900000"/>
          </a:xfrm>
          <a:solidFill>
            <a:srgbClr val="CC99FF"/>
          </a:solidFill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271327AD-A130-544C-E4BD-1A8A4F6AE14C}"/>
                </a:ext>
              </a:extLst>
            </p:cNvPr>
            <p:cNvSpPr/>
            <p:nvPr/>
          </p:nvSpPr>
          <p:spPr>
            <a:xfrm>
              <a:off x="228053" y="6019764"/>
              <a:ext cx="1044000" cy="900000"/>
            </a:xfrm>
            <a:custGeom>
              <a:avLst/>
              <a:gdLst>
                <a:gd name="connsiteX0" fmla="*/ 0 w 1043995"/>
                <a:gd name="connsiteY0" fmla="*/ 90000 h 900000"/>
                <a:gd name="connsiteX1" fmla="*/ 90000 w 1043995"/>
                <a:gd name="connsiteY1" fmla="*/ 0 h 900000"/>
                <a:gd name="connsiteX2" fmla="*/ 953995 w 1043995"/>
                <a:gd name="connsiteY2" fmla="*/ 0 h 900000"/>
                <a:gd name="connsiteX3" fmla="*/ 1043995 w 1043995"/>
                <a:gd name="connsiteY3" fmla="*/ 90000 h 900000"/>
                <a:gd name="connsiteX4" fmla="*/ 1043995 w 1043995"/>
                <a:gd name="connsiteY4" fmla="*/ 810000 h 900000"/>
                <a:gd name="connsiteX5" fmla="*/ 953995 w 1043995"/>
                <a:gd name="connsiteY5" fmla="*/ 900000 h 900000"/>
                <a:gd name="connsiteX6" fmla="*/ 90000 w 1043995"/>
                <a:gd name="connsiteY6" fmla="*/ 900000 h 900000"/>
                <a:gd name="connsiteX7" fmla="*/ 0 w 1043995"/>
                <a:gd name="connsiteY7" fmla="*/ 810000 h 900000"/>
                <a:gd name="connsiteX8" fmla="*/ 0 w 1043995"/>
                <a:gd name="connsiteY8" fmla="*/ 9000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3995" h="900000">
                  <a:moveTo>
                    <a:pt x="0" y="90000"/>
                  </a:moveTo>
                  <a:cubicBezTo>
                    <a:pt x="0" y="40294"/>
                    <a:pt x="40294" y="0"/>
                    <a:pt x="90000" y="0"/>
                  </a:cubicBezTo>
                  <a:lnTo>
                    <a:pt x="953995" y="0"/>
                  </a:lnTo>
                  <a:cubicBezTo>
                    <a:pt x="1003701" y="0"/>
                    <a:pt x="1043995" y="40294"/>
                    <a:pt x="1043995" y="90000"/>
                  </a:cubicBezTo>
                  <a:lnTo>
                    <a:pt x="1043995" y="810000"/>
                  </a:lnTo>
                  <a:cubicBezTo>
                    <a:pt x="1043995" y="859706"/>
                    <a:pt x="1003701" y="900000"/>
                    <a:pt x="953995" y="900000"/>
                  </a:cubicBezTo>
                  <a:lnTo>
                    <a:pt x="90000" y="900000"/>
                  </a:lnTo>
                  <a:cubicBezTo>
                    <a:pt x="40294" y="900000"/>
                    <a:pt x="0" y="859706"/>
                    <a:pt x="0" y="810000"/>
                  </a:cubicBezTo>
                  <a:lnTo>
                    <a:pt x="0" y="9000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840" tIns="56840" rIns="56840" bIns="56840" numCol="1" spcCol="1270" anchor="ctr" anchorCtr="0">
              <a:noAutofit/>
            </a:bodyPr>
            <a:lstStyle/>
            <a:p>
              <a:pPr marL="0" lvl="0" indent="0" algn="l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Need for support for individuals experiencing end of life and health conditions was identified through community engagement.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19F8619B-D46A-DA2A-9616-6C0722DF0498}"/>
                </a:ext>
              </a:extLst>
            </p:cNvPr>
            <p:cNvSpPr/>
            <p:nvPr/>
          </p:nvSpPr>
          <p:spPr>
            <a:xfrm>
              <a:off x="1249420" y="6361764"/>
              <a:ext cx="144000" cy="216000"/>
            </a:xfrm>
            <a:custGeom>
              <a:avLst/>
              <a:gdLst>
                <a:gd name="connsiteX0" fmla="*/ 0 w 195432"/>
                <a:gd name="connsiteY0" fmla="*/ 45248 h 226239"/>
                <a:gd name="connsiteX1" fmla="*/ 97716 w 195432"/>
                <a:gd name="connsiteY1" fmla="*/ 45248 h 226239"/>
                <a:gd name="connsiteX2" fmla="*/ 97716 w 195432"/>
                <a:gd name="connsiteY2" fmla="*/ 0 h 226239"/>
                <a:gd name="connsiteX3" fmla="*/ 195432 w 195432"/>
                <a:gd name="connsiteY3" fmla="*/ 113120 h 226239"/>
                <a:gd name="connsiteX4" fmla="*/ 97716 w 195432"/>
                <a:gd name="connsiteY4" fmla="*/ 226239 h 226239"/>
                <a:gd name="connsiteX5" fmla="*/ 97716 w 195432"/>
                <a:gd name="connsiteY5" fmla="*/ 180991 h 226239"/>
                <a:gd name="connsiteX6" fmla="*/ 0 w 195432"/>
                <a:gd name="connsiteY6" fmla="*/ 180991 h 226239"/>
                <a:gd name="connsiteX7" fmla="*/ 0 w 195432"/>
                <a:gd name="connsiteY7" fmla="*/ 45248 h 22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5432" h="226239">
                  <a:moveTo>
                    <a:pt x="0" y="45248"/>
                  </a:moveTo>
                  <a:lnTo>
                    <a:pt x="97716" y="45248"/>
                  </a:lnTo>
                  <a:lnTo>
                    <a:pt x="97716" y="0"/>
                  </a:lnTo>
                  <a:lnTo>
                    <a:pt x="195432" y="113120"/>
                  </a:lnTo>
                  <a:lnTo>
                    <a:pt x="97716" y="226239"/>
                  </a:lnTo>
                  <a:lnTo>
                    <a:pt x="97716" y="180991"/>
                  </a:lnTo>
                  <a:lnTo>
                    <a:pt x="0" y="180991"/>
                  </a:lnTo>
                  <a:lnTo>
                    <a:pt x="0" y="45248"/>
                  </a:lnTo>
                  <a:close/>
                </a:path>
              </a:pathLst>
            </a:custGeom>
            <a:grpFill/>
          </p:spPr>
          <p:style>
            <a:ln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48" rIns="58630" bIns="45248" numCol="1" spcCol="1270" anchor="ctr" anchorCtr="0">
              <a:noAutofit/>
            </a:bodyPr>
            <a:lstStyle/>
            <a:p>
              <a:pPr marL="0" lvl="0" indent="0" algn="l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D8AC03E6-3A09-F39B-68E3-DB81E32F3857}"/>
                </a:ext>
              </a:extLst>
            </p:cNvPr>
            <p:cNvSpPr/>
            <p:nvPr/>
          </p:nvSpPr>
          <p:spPr>
            <a:xfrm>
              <a:off x="1406787" y="6019764"/>
              <a:ext cx="1116000" cy="900000"/>
            </a:xfrm>
            <a:custGeom>
              <a:avLst/>
              <a:gdLst>
                <a:gd name="connsiteX0" fmla="*/ 0 w 1156632"/>
                <a:gd name="connsiteY0" fmla="*/ 90000 h 900000"/>
                <a:gd name="connsiteX1" fmla="*/ 90000 w 1156632"/>
                <a:gd name="connsiteY1" fmla="*/ 0 h 900000"/>
                <a:gd name="connsiteX2" fmla="*/ 1066632 w 1156632"/>
                <a:gd name="connsiteY2" fmla="*/ 0 h 900000"/>
                <a:gd name="connsiteX3" fmla="*/ 1156632 w 1156632"/>
                <a:gd name="connsiteY3" fmla="*/ 90000 h 900000"/>
                <a:gd name="connsiteX4" fmla="*/ 1156632 w 1156632"/>
                <a:gd name="connsiteY4" fmla="*/ 810000 h 900000"/>
                <a:gd name="connsiteX5" fmla="*/ 1066632 w 1156632"/>
                <a:gd name="connsiteY5" fmla="*/ 900000 h 900000"/>
                <a:gd name="connsiteX6" fmla="*/ 90000 w 1156632"/>
                <a:gd name="connsiteY6" fmla="*/ 900000 h 900000"/>
                <a:gd name="connsiteX7" fmla="*/ 0 w 1156632"/>
                <a:gd name="connsiteY7" fmla="*/ 810000 h 900000"/>
                <a:gd name="connsiteX8" fmla="*/ 0 w 1156632"/>
                <a:gd name="connsiteY8" fmla="*/ 9000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6632" h="900000">
                  <a:moveTo>
                    <a:pt x="0" y="90000"/>
                  </a:moveTo>
                  <a:cubicBezTo>
                    <a:pt x="0" y="40294"/>
                    <a:pt x="40294" y="0"/>
                    <a:pt x="90000" y="0"/>
                  </a:cubicBezTo>
                  <a:lnTo>
                    <a:pt x="1066632" y="0"/>
                  </a:lnTo>
                  <a:cubicBezTo>
                    <a:pt x="1116338" y="0"/>
                    <a:pt x="1156632" y="40294"/>
                    <a:pt x="1156632" y="90000"/>
                  </a:cubicBezTo>
                  <a:lnTo>
                    <a:pt x="1156632" y="810000"/>
                  </a:lnTo>
                  <a:cubicBezTo>
                    <a:pt x="1156632" y="859706"/>
                    <a:pt x="1116338" y="900000"/>
                    <a:pt x="1066632" y="900000"/>
                  </a:cubicBezTo>
                  <a:lnTo>
                    <a:pt x="90000" y="900000"/>
                  </a:lnTo>
                  <a:cubicBezTo>
                    <a:pt x="40294" y="900000"/>
                    <a:pt x="0" y="859706"/>
                    <a:pt x="0" y="810000"/>
                  </a:cubicBezTo>
                  <a:lnTo>
                    <a:pt x="0" y="9000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840" tIns="56840" rIns="56840" bIns="5684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Foster development of peer support networks for all Clermont community members experiencing challenges with health and wellbeing.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F5E5760B-643D-DE79-220C-776B6E6CDB65}"/>
                </a:ext>
              </a:extLst>
            </p:cNvPr>
            <p:cNvSpPr/>
            <p:nvPr/>
          </p:nvSpPr>
          <p:spPr>
            <a:xfrm>
              <a:off x="2527362" y="6361764"/>
              <a:ext cx="144000" cy="216000"/>
            </a:xfrm>
            <a:custGeom>
              <a:avLst/>
              <a:gdLst>
                <a:gd name="connsiteX0" fmla="*/ 0 w 193398"/>
                <a:gd name="connsiteY0" fmla="*/ 45248 h 226239"/>
                <a:gd name="connsiteX1" fmla="*/ 96699 w 193398"/>
                <a:gd name="connsiteY1" fmla="*/ 45248 h 226239"/>
                <a:gd name="connsiteX2" fmla="*/ 96699 w 193398"/>
                <a:gd name="connsiteY2" fmla="*/ 0 h 226239"/>
                <a:gd name="connsiteX3" fmla="*/ 193398 w 193398"/>
                <a:gd name="connsiteY3" fmla="*/ 113120 h 226239"/>
                <a:gd name="connsiteX4" fmla="*/ 96699 w 193398"/>
                <a:gd name="connsiteY4" fmla="*/ 226239 h 226239"/>
                <a:gd name="connsiteX5" fmla="*/ 96699 w 193398"/>
                <a:gd name="connsiteY5" fmla="*/ 180991 h 226239"/>
                <a:gd name="connsiteX6" fmla="*/ 0 w 193398"/>
                <a:gd name="connsiteY6" fmla="*/ 180991 h 226239"/>
                <a:gd name="connsiteX7" fmla="*/ 0 w 193398"/>
                <a:gd name="connsiteY7" fmla="*/ 45248 h 22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3398" h="226239">
                  <a:moveTo>
                    <a:pt x="0" y="45248"/>
                  </a:moveTo>
                  <a:lnTo>
                    <a:pt x="96699" y="45248"/>
                  </a:lnTo>
                  <a:lnTo>
                    <a:pt x="96699" y="0"/>
                  </a:lnTo>
                  <a:lnTo>
                    <a:pt x="193398" y="113120"/>
                  </a:lnTo>
                  <a:lnTo>
                    <a:pt x="96699" y="226239"/>
                  </a:lnTo>
                  <a:lnTo>
                    <a:pt x="96699" y="180991"/>
                  </a:lnTo>
                  <a:lnTo>
                    <a:pt x="0" y="180991"/>
                  </a:lnTo>
                  <a:lnTo>
                    <a:pt x="0" y="45248"/>
                  </a:lnTo>
                  <a:close/>
                </a:path>
              </a:pathLst>
            </a:custGeom>
            <a:grpFill/>
          </p:spPr>
          <p:style>
            <a:ln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48" rIns="58019" bIns="4524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3065D50C-AA87-386B-AC39-F9B2B16FBCAA}"/>
                </a:ext>
              </a:extLst>
            </p:cNvPr>
            <p:cNvSpPr/>
            <p:nvPr/>
          </p:nvSpPr>
          <p:spPr>
            <a:xfrm>
              <a:off x="2693521" y="6019764"/>
              <a:ext cx="1476000" cy="900000"/>
            </a:xfrm>
            <a:custGeom>
              <a:avLst/>
              <a:gdLst>
                <a:gd name="connsiteX0" fmla="*/ 0 w 912256"/>
                <a:gd name="connsiteY0" fmla="*/ 90000 h 900000"/>
                <a:gd name="connsiteX1" fmla="*/ 90000 w 912256"/>
                <a:gd name="connsiteY1" fmla="*/ 0 h 900000"/>
                <a:gd name="connsiteX2" fmla="*/ 822256 w 912256"/>
                <a:gd name="connsiteY2" fmla="*/ 0 h 900000"/>
                <a:gd name="connsiteX3" fmla="*/ 912256 w 912256"/>
                <a:gd name="connsiteY3" fmla="*/ 90000 h 900000"/>
                <a:gd name="connsiteX4" fmla="*/ 912256 w 912256"/>
                <a:gd name="connsiteY4" fmla="*/ 810000 h 900000"/>
                <a:gd name="connsiteX5" fmla="*/ 822256 w 912256"/>
                <a:gd name="connsiteY5" fmla="*/ 900000 h 900000"/>
                <a:gd name="connsiteX6" fmla="*/ 90000 w 912256"/>
                <a:gd name="connsiteY6" fmla="*/ 900000 h 900000"/>
                <a:gd name="connsiteX7" fmla="*/ 0 w 912256"/>
                <a:gd name="connsiteY7" fmla="*/ 810000 h 900000"/>
                <a:gd name="connsiteX8" fmla="*/ 0 w 912256"/>
                <a:gd name="connsiteY8" fmla="*/ 9000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2256" h="900000">
                  <a:moveTo>
                    <a:pt x="0" y="90000"/>
                  </a:moveTo>
                  <a:cubicBezTo>
                    <a:pt x="0" y="40294"/>
                    <a:pt x="40294" y="0"/>
                    <a:pt x="90000" y="0"/>
                  </a:cubicBezTo>
                  <a:lnTo>
                    <a:pt x="822256" y="0"/>
                  </a:lnTo>
                  <a:cubicBezTo>
                    <a:pt x="871962" y="0"/>
                    <a:pt x="912256" y="40294"/>
                    <a:pt x="912256" y="90000"/>
                  </a:cubicBezTo>
                  <a:lnTo>
                    <a:pt x="912256" y="810000"/>
                  </a:lnTo>
                  <a:cubicBezTo>
                    <a:pt x="912256" y="859706"/>
                    <a:pt x="871962" y="900000"/>
                    <a:pt x="822256" y="900000"/>
                  </a:cubicBezTo>
                  <a:lnTo>
                    <a:pt x="90000" y="900000"/>
                  </a:lnTo>
                  <a:cubicBezTo>
                    <a:pt x="40294" y="900000"/>
                    <a:pt x="0" y="859706"/>
                    <a:pt x="0" y="810000"/>
                  </a:cubicBezTo>
                  <a:lnTo>
                    <a:pt x="0" y="9000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840" tIns="56840" rIns="56840" bIns="5684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Font typeface="Symbol" panose="05050102010706020507" pitchFamily="18" charset="2"/>
                <a:buNone/>
              </a:pPr>
              <a:r>
                <a: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Secure funding for Clermont CONNECT Video Conferencing and Meeting Room.</a:t>
              </a:r>
              <a:br>
                <a: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Partner with NQPHN and Clermont CONNECT to deliver the Compassionate Communities workshop in Clermont.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01E9EE81-4BE3-7ED0-B3EC-57CDD0B49E38}"/>
                </a:ext>
              </a:extLst>
            </p:cNvPr>
            <p:cNvSpPr/>
            <p:nvPr/>
          </p:nvSpPr>
          <p:spPr>
            <a:xfrm>
              <a:off x="4174928" y="6361764"/>
              <a:ext cx="144000" cy="216000"/>
            </a:xfrm>
            <a:custGeom>
              <a:avLst/>
              <a:gdLst>
                <a:gd name="connsiteX0" fmla="*/ 0 w 275797"/>
                <a:gd name="connsiteY0" fmla="*/ 45248 h 226239"/>
                <a:gd name="connsiteX1" fmla="*/ 162678 w 275797"/>
                <a:gd name="connsiteY1" fmla="*/ 45248 h 226239"/>
                <a:gd name="connsiteX2" fmla="*/ 162678 w 275797"/>
                <a:gd name="connsiteY2" fmla="*/ 0 h 226239"/>
                <a:gd name="connsiteX3" fmla="*/ 275797 w 275797"/>
                <a:gd name="connsiteY3" fmla="*/ 113120 h 226239"/>
                <a:gd name="connsiteX4" fmla="*/ 162678 w 275797"/>
                <a:gd name="connsiteY4" fmla="*/ 226239 h 226239"/>
                <a:gd name="connsiteX5" fmla="*/ 162678 w 275797"/>
                <a:gd name="connsiteY5" fmla="*/ 180991 h 226239"/>
                <a:gd name="connsiteX6" fmla="*/ 0 w 275797"/>
                <a:gd name="connsiteY6" fmla="*/ 180991 h 226239"/>
                <a:gd name="connsiteX7" fmla="*/ 0 w 275797"/>
                <a:gd name="connsiteY7" fmla="*/ 45248 h 22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5797" h="226239">
                  <a:moveTo>
                    <a:pt x="0" y="45248"/>
                  </a:moveTo>
                  <a:lnTo>
                    <a:pt x="162678" y="45248"/>
                  </a:lnTo>
                  <a:lnTo>
                    <a:pt x="162678" y="0"/>
                  </a:lnTo>
                  <a:lnTo>
                    <a:pt x="275797" y="113120"/>
                  </a:lnTo>
                  <a:lnTo>
                    <a:pt x="162678" y="226239"/>
                  </a:lnTo>
                  <a:lnTo>
                    <a:pt x="162678" y="180991"/>
                  </a:lnTo>
                  <a:lnTo>
                    <a:pt x="0" y="180991"/>
                  </a:lnTo>
                  <a:lnTo>
                    <a:pt x="0" y="45248"/>
                  </a:lnTo>
                  <a:close/>
                </a:path>
              </a:pathLst>
            </a:custGeom>
            <a:grpFill/>
          </p:spPr>
          <p:style>
            <a:ln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48" rIns="67872" bIns="4524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30ECF9EF-4BD7-2577-3991-F4A8C7CF266A}"/>
                </a:ext>
              </a:extLst>
            </p:cNvPr>
            <p:cNvSpPr/>
            <p:nvPr/>
          </p:nvSpPr>
          <p:spPr>
            <a:xfrm>
              <a:off x="4358671" y="6019764"/>
              <a:ext cx="2124000" cy="900000"/>
            </a:xfrm>
            <a:custGeom>
              <a:avLst/>
              <a:gdLst>
                <a:gd name="connsiteX0" fmla="*/ 0 w 2086404"/>
                <a:gd name="connsiteY0" fmla="*/ 90000 h 900000"/>
                <a:gd name="connsiteX1" fmla="*/ 90000 w 2086404"/>
                <a:gd name="connsiteY1" fmla="*/ 0 h 900000"/>
                <a:gd name="connsiteX2" fmla="*/ 1996404 w 2086404"/>
                <a:gd name="connsiteY2" fmla="*/ 0 h 900000"/>
                <a:gd name="connsiteX3" fmla="*/ 2086404 w 2086404"/>
                <a:gd name="connsiteY3" fmla="*/ 90000 h 900000"/>
                <a:gd name="connsiteX4" fmla="*/ 2086404 w 2086404"/>
                <a:gd name="connsiteY4" fmla="*/ 810000 h 900000"/>
                <a:gd name="connsiteX5" fmla="*/ 1996404 w 2086404"/>
                <a:gd name="connsiteY5" fmla="*/ 900000 h 900000"/>
                <a:gd name="connsiteX6" fmla="*/ 90000 w 2086404"/>
                <a:gd name="connsiteY6" fmla="*/ 900000 h 900000"/>
                <a:gd name="connsiteX7" fmla="*/ 0 w 2086404"/>
                <a:gd name="connsiteY7" fmla="*/ 810000 h 900000"/>
                <a:gd name="connsiteX8" fmla="*/ 0 w 2086404"/>
                <a:gd name="connsiteY8" fmla="*/ 9000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86404" h="900000">
                  <a:moveTo>
                    <a:pt x="0" y="90000"/>
                  </a:moveTo>
                  <a:cubicBezTo>
                    <a:pt x="0" y="40294"/>
                    <a:pt x="40294" y="0"/>
                    <a:pt x="90000" y="0"/>
                  </a:cubicBezTo>
                  <a:lnTo>
                    <a:pt x="1996404" y="0"/>
                  </a:lnTo>
                  <a:cubicBezTo>
                    <a:pt x="2046110" y="0"/>
                    <a:pt x="2086404" y="40294"/>
                    <a:pt x="2086404" y="90000"/>
                  </a:cubicBezTo>
                  <a:lnTo>
                    <a:pt x="2086404" y="810000"/>
                  </a:lnTo>
                  <a:cubicBezTo>
                    <a:pt x="2086404" y="859706"/>
                    <a:pt x="2046110" y="900000"/>
                    <a:pt x="1996404" y="900000"/>
                  </a:cubicBezTo>
                  <a:lnTo>
                    <a:pt x="90000" y="900000"/>
                  </a:lnTo>
                  <a:cubicBezTo>
                    <a:pt x="40294" y="900000"/>
                    <a:pt x="0" y="859706"/>
                    <a:pt x="0" y="810000"/>
                  </a:cubicBezTo>
                  <a:lnTo>
                    <a:pt x="0" y="9000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840" tIns="56840" rIns="56840" bIns="56840" numCol="1" spcCol="1270" anchor="ctr" anchorCtr="0">
              <a:noAutofit/>
            </a:bodyPr>
            <a:lstStyle/>
            <a:p>
              <a:pPr marL="0" lvl="0" indent="0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# </a:t>
              </a: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Equipment/room uses by support groups</a:t>
              </a: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# Workshop registrations </a:t>
              </a: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# Work</a:t>
              </a:r>
              <a:r>
                <a: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shop attendances</a:t>
              </a:r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A30B172B-CE92-CE43-0033-BF6D4490BF4B}"/>
                </a:ext>
              </a:extLst>
            </p:cNvPr>
            <p:cNvSpPr/>
            <p:nvPr/>
          </p:nvSpPr>
          <p:spPr>
            <a:xfrm>
              <a:off x="6487246" y="6361764"/>
              <a:ext cx="144000" cy="216000"/>
            </a:xfrm>
            <a:custGeom>
              <a:avLst/>
              <a:gdLst>
                <a:gd name="connsiteX0" fmla="*/ 0 w 110999"/>
                <a:gd name="connsiteY0" fmla="*/ 45248 h 226239"/>
                <a:gd name="connsiteX1" fmla="*/ 55500 w 110999"/>
                <a:gd name="connsiteY1" fmla="*/ 45248 h 226239"/>
                <a:gd name="connsiteX2" fmla="*/ 55500 w 110999"/>
                <a:gd name="connsiteY2" fmla="*/ 0 h 226239"/>
                <a:gd name="connsiteX3" fmla="*/ 110999 w 110999"/>
                <a:gd name="connsiteY3" fmla="*/ 113120 h 226239"/>
                <a:gd name="connsiteX4" fmla="*/ 55500 w 110999"/>
                <a:gd name="connsiteY4" fmla="*/ 226239 h 226239"/>
                <a:gd name="connsiteX5" fmla="*/ 55500 w 110999"/>
                <a:gd name="connsiteY5" fmla="*/ 180991 h 226239"/>
                <a:gd name="connsiteX6" fmla="*/ 0 w 110999"/>
                <a:gd name="connsiteY6" fmla="*/ 180991 h 226239"/>
                <a:gd name="connsiteX7" fmla="*/ 0 w 110999"/>
                <a:gd name="connsiteY7" fmla="*/ 45248 h 22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0999" h="226239">
                  <a:moveTo>
                    <a:pt x="0" y="45248"/>
                  </a:moveTo>
                  <a:lnTo>
                    <a:pt x="55500" y="45248"/>
                  </a:lnTo>
                  <a:lnTo>
                    <a:pt x="55500" y="0"/>
                  </a:lnTo>
                  <a:lnTo>
                    <a:pt x="110999" y="113120"/>
                  </a:lnTo>
                  <a:lnTo>
                    <a:pt x="55500" y="226239"/>
                  </a:lnTo>
                  <a:lnTo>
                    <a:pt x="55500" y="180991"/>
                  </a:lnTo>
                  <a:lnTo>
                    <a:pt x="0" y="180991"/>
                  </a:lnTo>
                  <a:lnTo>
                    <a:pt x="0" y="45248"/>
                  </a:lnTo>
                  <a:close/>
                </a:path>
              </a:pathLst>
            </a:custGeom>
            <a:grpFill/>
          </p:spPr>
          <p:style>
            <a:ln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48" rIns="33300" bIns="4524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272E633-8564-896D-5252-A26EB0C1EF34}"/>
                </a:ext>
              </a:extLst>
            </p:cNvPr>
            <p:cNvSpPr/>
            <p:nvPr/>
          </p:nvSpPr>
          <p:spPr>
            <a:xfrm>
              <a:off x="6670989" y="6019764"/>
              <a:ext cx="1080000" cy="900000"/>
            </a:xfrm>
            <a:custGeom>
              <a:avLst/>
              <a:gdLst>
                <a:gd name="connsiteX0" fmla="*/ 0 w 821423"/>
                <a:gd name="connsiteY0" fmla="*/ 82142 h 900000"/>
                <a:gd name="connsiteX1" fmla="*/ 82142 w 821423"/>
                <a:gd name="connsiteY1" fmla="*/ 0 h 900000"/>
                <a:gd name="connsiteX2" fmla="*/ 739281 w 821423"/>
                <a:gd name="connsiteY2" fmla="*/ 0 h 900000"/>
                <a:gd name="connsiteX3" fmla="*/ 821423 w 821423"/>
                <a:gd name="connsiteY3" fmla="*/ 82142 h 900000"/>
                <a:gd name="connsiteX4" fmla="*/ 821423 w 821423"/>
                <a:gd name="connsiteY4" fmla="*/ 817858 h 900000"/>
                <a:gd name="connsiteX5" fmla="*/ 739281 w 821423"/>
                <a:gd name="connsiteY5" fmla="*/ 900000 h 900000"/>
                <a:gd name="connsiteX6" fmla="*/ 82142 w 821423"/>
                <a:gd name="connsiteY6" fmla="*/ 900000 h 900000"/>
                <a:gd name="connsiteX7" fmla="*/ 0 w 821423"/>
                <a:gd name="connsiteY7" fmla="*/ 817858 h 900000"/>
                <a:gd name="connsiteX8" fmla="*/ 0 w 821423"/>
                <a:gd name="connsiteY8" fmla="*/ 82142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1423" h="900000">
                  <a:moveTo>
                    <a:pt x="0" y="82142"/>
                  </a:moveTo>
                  <a:cubicBezTo>
                    <a:pt x="0" y="36776"/>
                    <a:pt x="36776" y="0"/>
                    <a:pt x="82142" y="0"/>
                  </a:cubicBezTo>
                  <a:lnTo>
                    <a:pt x="739281" y="0"/>
                  </a:lnTo>
                  <a:cubicBezTo>
                    <a:pt x="784647" y="0"/>
                    <a:pt x="821423" y="36776"/>
                    <a:pt x="821423" y="82142"/>
                  </a:cubicBezTo>
                  <a:lnTo>
                    <a:pt x="821423" y="817858"/>
                  </a:lnTo>
                  <a:cubicBezTo>
                    <a:pt x="821423" y="863224"/>
                    <a:pt x="784647" y="900000"/>
                    <a:pt x="739281" y="900000"/>
                  </a:cubicBezTo>
                  <a:lnTo>
                    <a:pt x="82142" y="900000"/>
                  </a:lnTo>
                  <a:cubicBezTo>
                    <a:pt x="36776" y="900000"/>
                    <a:pt x="0" y="863224"/>
                    <a:pt x="0" y="817858"/>
                  </a:cubicBezTo>
                  <a:lnTo>
                    <a:pt x="0" y="82142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4539" tIns="54539" rIns="54539" bIns="54539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Font typeface="Symbol" panose="05050102010706020507" pitchFamily="18" charset="2"/>
                <a:buNone/>
              </a:pP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Clermont health and community service providers.</a:t>
              </a:r>
              <a:b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Individuals</a:t>
              </a:r>
              <a:r>
                <a:rPr lang="en-US" sz="8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 and </a:t>
              </a:r>
              <a:r>
                <a:rPr lang="en-US" sz="800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families in Clermont experiencing health challenges.</a:t>
              </a:r>
              <a:endParaRPr lang="en-AU" sz="800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769AFDCB-121B-1874-266F-688CD348D2FE}"/>
              </a:ext>
            </a:extLst>
          </p:cNvPr>
          <p:cNvGrpSpPr/>
          <p:nvPr/>
        </p:nvGrpSpPr>
        <p:grpSpPr>
          <a:xfrm>
            <a:off x="26490" y="590532"/>
            <a:ext cx="7879221" cy="936000"/>
            <a:chOff x="210161" y="578802"/>
            <a:chExt cx="7483353" cy="93600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C453723-9250-E939-58CF-8D47F85989D9}"/>
                </a:ext>
              </a:extLst>
            </p:cNvPr>
            <p:cNvGrpSpPr/>
            <p:nvPr/>
          </p:nvGrpSpPr>
          <p:grpSpPr>
            <a:xfrm>
              <a:off x="210161" y="578802"/>
              <a:ext cx="7483353" cy="936000"/>
              <a:chOff x="236537" y="701890"/>
              <a:chExt cx="7483353" cy="1011357"/>
            </a:xfrm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273F3C8E-55BD-9FAE-380E-588C87136883}"/>
                  </a:ext>
                </a:extLst>
              </p:cNvPr>
              <p:cNvSpPr/>
              <p:nvPr/>
            </p:nvSpPr>
            <p:spPr>
              <a:xfrm>
                <a:off x="236537" y="701890"/>
                <a:ext cx="1038360" cy="1011357"/>
              </a:xfrm>
              <a:custGeom>
                <a:avLst/>
                <a:gdLst>
                  <a:gd name="connsiteX0" fmla="*/ 0 w 1044003"/>
                  <a:gd name="connsiteY0" fmla="*/ 101136 h 1011357"/>
                  <a:gd name="connsiteX1" fmla="*/ 101136 w 1044003"/>
                  <a:gd name="connsiteY1" fmla="*/ 0 h 1011357"/>
                  <a:gd name="connsiteX2" fmla="*/ 942867 w 1044003"/>
                  <a:gd name="connsiteY2" fmla="*/ 0 h 1011357"/>
                  <a:gd name="connsiteX3" fmla="*/ 1044003 w 1044003"/>
                  <a:gd name="connsiteY3" fmla="*/ 101136 h 1011357"/>
                  <a:gd name="connsiteX4" fmla="*/ 1044003 w 1044003"/>
                  <a:gd name="connsiteY4" fmla="*/ 910221 h 1011357"/>
                  <a:gd name="connsiteX5" fmla="*/ 942867 w 1044003"/>
                  <a:gd name="connsiteY5" fmla="*/ 1011357 h 1011357"/>
                  <a:gd name="connsiteX6" fmla="*/ 101136 w 1044003"/>
                  <a:gd name="connsiteY6" fmla="*/ 1011357 h 1011357"/>
                  <a:gd name="connsiteX7" fmla="*/ 0 w 1044003"/>
                  <a:gd name="connsiteY7" fmla="*/ 910221 h 1011357"/>
                  <a:gd name="connsiteX8" fmla="*/ 0 w 1044003"/>
                  <a:gd name="connsiteY8" fmla="*/ 101136 h 1011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44003" h="1011357">
                    <a:moveTo>
                      <a:pt x="0" y="101136"/>
                    </a:moveTo>
                    <a:cubicBezTo>
                      <a:pt x="0" y="45280"/>
                      <a:pt x="45280" y="0"/>
                      <a:pt x="101136" y="0"/>
                    </a:cubicBezTo>
                    <a:lnTo>
                      <a:pt x="942867" y="0"/>
                    </a:lnTo>
                    <a:cubicBezTo>
                      <a:pt x="998723" y="0"/>
                      <a:pt x="1044003" y="45280"/>
                      <a:pt x="1044003" y="101136"/>
                    </a:cubicBezTo>
                    <a:lnTo>
                      <a:pt x="1044003" y="910221"/>
                    </a:lnTo>
                    <a:cubicBezTo>
                      <a:pt x="1044003" y="966077"/>
                      <a:pt x="998723" y="1011357"/>
                      <a:pt x="942867" y="1011357"/>
                    </a:cubicBezTo>
                    <a:lnTo>
                      <a:pt x="101136" y="1011357"/>
                    </a:lnTo>
                    <a:cubicBezTo>
                      <a:pt x="45280" y="1011357"/>
                      <a:pt x="0" y="966077"/>
                      <a:pt x="0" y="910221"/>
                    </a:cubicBezTo>
                    <a:lnTo>
                      <a:pt x="0" y="101136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0102" tIns="60102" rIns="60102" bIns="60102" numCol="1" spcCol="1270" anchor="ctr" anchorCtr="0">
                <a:noAutofit/>
              </a:bodyPr>
              <a:lstStyle/>
              <a:p>
                <a:pPr marL="0" lvl="0" indent="0" algn="l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Lack of collaboration and access to service information among local and regional services and providers.</a:t>
                </a: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DC70655-4ADA-36EF-BC61-DA4BE6477980}"/>
                  </a:ext>
                </a:extLst>
              </p:cNvPr>
              <p:cNvSpPr/>
              <p:nvPr/>
            </p:nvSpPr>
            <p:spPr>
              <a:xfrm>
                <a:off x="1270300" y="1081149"/>
                <a:ext cx="144000" cy="252839"/>
              </a:xfrm>
              <a:custGeom>
                <a:avLst/>
                <a:gdLst>
                  <a:gd name="connsiteX0" fmla="*/ 0 w 99017"/>
                  <a:gd name="connsiteY0" fmla="*/ 47014 h 235071"/>
                  <a:gd name="connsiteX1" fmla="*/ 49509 w 99017"/>
                  <a:gd name="connsiteY1" fmla="*/ 47014 h 235071"/>
                  <a:gd name="connsiteX2" fmla="*/ 49509 w 99017"/>
                  <a:gd name="connsiteY2" fmla="*/ 0 h 235071"/>
                  <a:gd name="connsiteX3" fmla="*/ 99017 w 99017"/>
                  <a:gd name="connsiteY3" fmla="*/ 117536 h 235071"/>
                  <a:gd name="connsiteX4" fmla="*/ 49509 w 99017"/>
                  <a:gd name="connsiteY4" fmla="*/ 235071 h 235071"/>
                  <a:gd name="connsiteX5" fmla="*/ 49509 w 99017"/>
                  <a:gd name="connsiteY5" fmla="*/ 188057 h 235071"/>
                  <a:gd name="connsiteX6" fmla="*/ 0 w 99017"/>
                  <a:gd name="connsiteY6" fmla="*/ 188057 h 235071"/>
                  <a:gd name="connsiteX7" fmla="*/ 0 w 99017"/>
                  <a:gd name="connsiteY7" fmla="*/ 47014 h 235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17" h="235071">
                    <a:moveTo>
                      <a:pt x="0" y="47014"/>
                    </a:moveTo>
                    <a:lnTo>
                      <a:pt x="49509" y="47014"/>
                    </a:lnTo>
                    <a:lnTo>
                      <a:pt x="49509" y="0"/>
                    </a:lnTo>
                    <a:lnTo>
                      <a:pt x="99017" y="117536"/>
                    </a:lnTo>
                    <a:lnTo>
                      <a:pt x="49509" y="235071"/>
                    </a:lnTo>
                    <a:lnTo>
                      <a:pt x="49509" y="188057"/>
                    </a:lnTo>
                    <a:lnTo>
                      <a:pt x="0" y="188057"/>
                    </a:lnTo>
                    <a:lnTo>
                      <a:pt x="0" y="47014"/>
                    </a:lnTo>
                    <a:close/>
                  </a:path>
                </a:pathLst>
              </a:custGeom>
            </p:spPr>
            <p:style>
              <a:lnRef idx="0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47014" rIns="29705" bIns="47014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AU" sz="800" kern="120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7B467A25-6A51-9EA7-73F4-980C17D6FC4E}"/>
                  </a:ext>
                </a:extLst>
              </p:cNvPr>
              <p:cNvSpPr/>
              <p:nvPr/>
            </p:nvSpPr>
            <p:spPr>
              <a:xfrm>
                <a:off x="1405084" y="701890"/>
                <a:ext cx="1116000" cy="1011357"/>
              </a:xfrm>
              <a:custGeom>
                <a:avLst/>
                <a:gdLst>
                  <a:gd name="connsiteX0" fmla="*/ 0 w 931832"/>
                  <a:gd name="connsiteY0" fmla="*/ 93183 h 1011357"/>
                  <a:gd name="connsiteX1" fmla="*/ 93183 w 931832"/>
                  <a:gd name="connsiteY1" fmla="*/ 0 h 1011357"/>
                  <a:gd name="connsiteX2" fmla="*/ 838649 w 931832"/>
                  <a:gd name="connsiteY2" fmla="*/ 0 h 1011357"/>
                  <a:gd name="connsiteX3" fmla="*/ 931832 w 931832"/>
                  <a:gd name="connsiteY3" fmla="*/ 93183 h 1011357"/>
                  <a:gd name="connsiteX4" fmla="*/ 931832 w 931832"/>
                  <a:gd name="connsiteY4" fmla="*/ 918174 h 1011357"/>
                  <a:gd name="connsiteX5" fmla="*/ 838649 w 931832"/>
                  <a:gd name="connsiteY5" fmla="*/ 1011357 h 1011357"/>
                  <a:gd name="connsiteX6" fmla="*/ 93183 w 931832"/>
                  <a:gd name="connsiteY6" fmla="*/ 1011357 h 1011357"/>
                  <a:gd name="connsiteX7" fmla="*/ 0 w 931832"/>
                  <a:gd name="connsiteY7" fmla="*/ 918174 h 1011357"/>
                  <a:gd name="connsiteX8" fmla="*/ 0 w 931832"/>
                  <a:gd name="connsiteY8" fmla="*/ 93183 h 1011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31832" h="1011357">
                    <a:moveTo>
                      <a:pt x="0" y="93183"/>
                    </a:moveTo>
                    <a:cubicBezTo>
                      <a:pt x="0" y="41719"/>
                      <a:pt x="41719" y="0"/>
                      <a:pt x="93183" y="0"/>
                    </a:cubicBezTo>
                    <a:lnTo>
                      <a:pt x="838649" y="0"/>
                    </a:lnTo>
                    <a:cubicBezTo>
                      <a:pt x="890113" y="0"/>
                      <a:pt x="931832" y="41719"/>
                      <a:pt x="931832" y="93183"/>
                    </a:cubicBezTo>
                    <a:lnTo>
                      <a:pt x="931832" y="918174"/>
                    </a:lnTo>
                    <a:cubicBezTo>
                      <a:pt x="931832" y="969638"/>
                      <a:pt x="890113" y="1011357"/>
                      <a:pt x="838649" y="1011357"/>
                    </a:cubicBezTo>
                    <a:lnTo>
                      <a:pt x="93183" y="1011357"/>
                    </a:lnTo>
                    <a:cubicBezTo>
                      <a:pt x="41719" y="1011357"/>
                      <a:pt x="0" y="969638"/>
                      <a:pt x="0" y="918174"/>
                    </a:cubicBezTo>
                    <a:lnTo>
                      <a:pt x="0" y="93183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7772" tIns="57772" rIns="57772" bIns="5777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Strengthen connections between all health and health-related service providers and </a:t>
                </a:r>
                <a:r>
                  <a:rPr lang="en-US" sz="800" kern="1200" dirty="0" err="1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organisations</a:t>
                </a: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 that serve the Clermont community.</a:t>
                </a: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1DA0AA2F-4AC2-0081-9EA3-D4599D3B3DA9}"/>
                  </a:ext>
                </a:extLst>
              </p:cNvPr>
              <p:cNvSpPr/>
              <p:nvPr/>
            </p:nvSpPr>
            <p:spPr>
              <a:xfrm>
                <a:off x="2529357" y="1081149"/>
                <a:ext cx="144000" cy="252839"/>
              </a:xfrm>
              <a:custGeom>
                <a:avLst/>
                <a:gdLst>
                  <a:gd name="connsiteX0" fmla="*/ 0 w 170382"/>
                  <a:gd name="connsiteY0" fmla="*/ 47014 h 235071"/>
                  <a:gd name="connsiteX1" fmla="*/ 85191 w 170382"/>
                  <a:gd name="connsiteY1" fmla="*/ 47014 h 235071"/>
                  <a:gd name="connsiteX2" fmla="*/ 85191 w 170382"/>
                  <a:gd name="connsiteY2" fmla="*/ 0 h 235071"/>
                  <a:gd name="connsiteX3" fmla="*/ 170382 w 170382"/>
                  <a:gd name="connsiteY3" fmla="*/ 117536 h 235071"/>
                  <a:gd name="connsiteX4" fmla="*/ 85191 w 170382"/>
                  <a:gd name="connsiteY4" fmla="*/ 235071 h 235071"/>
                  <a:gd name="connsiteX5" fmla="*/ 85191 w 170382"/>
                  <a:gd name="connsiteY5" fmla="*/ 188057 h 235071"/>
                  <a:gd name="connsiteX6" fmla="*/ 0 w 170382"/>
                  <a:gd name="connsiteY6" fmla="*/ 188057 h 235071"/>
                  <a:gd name="connsiteX7" fmla="*/ 0 w 170382"/>
                  <a:gd name="connsiteY7" fmla="*/ 47014 h 235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0382" h="235071">
                    <a:moveTo>
                      <a:pt x="0" y="47014"/>
                    </a:moveTo>
                    <a:lnTo>
                      <a:pt x="85191" y="47014"/>
                    </a:lnTo>
                    <a:lnTo>
                      <a:pt x="85191" y="0"/>
                    </a:lnTo>
                    <a:lnTo>
                      <a:pt x="170382" y="117536"/>
                    </a:lnTo>
                    <a:lnTo>
                      <a:pt x="85191" y="235071"/>
                    </a:lnTo>
                    <a:lnTo>
                      <a:pt x="85191" y="188057"/>
                    </a:lnTo>
                    <a:lnTo>
                      <a:pt x="0" y="188057"/>
                    </a:lnTo>
                    <a:lnTo>
                      <a:pt x="0" y="47014"/>
                    </a:lnTo>
                    <a:close/>
                  </a:path>
                </a:pathLst>
              </a:custGeom>
            </p:spPr>
            <p:style>
              <a:lnRef idx="0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47014" rIns="51115" bIns="47014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D353E68F-89AD-5FE2-A6A3-6DC58A4EF1B1}"/>
                  </a:ext>
                </a:extLst>
              </p:cNvPr>
              <p:cNvSpPr/>
              <p:nvPr/>
            </p:nvSpPr>
            <p:spPr>
              <a:xfrm>
                <a:off x="2681630" y="701890"/>
                <a:ext cx="1512000" cy="1011357"/>
              </a:xfrm>
              <a:custGeom>
                <a:avLst/>
                <a:gdLst>
                  <a:gd name="connsiteX0" fmla="*/ 0 w 1151586"/>
                  <a:gd name="connsiteY0" fmla="*/ 101136 h 1011357"/>
                  <a:gd name="connsiteX1" fmla="*/ 101136 w 1151586"/>
                  <a:gd name="connsiteY1" fmla="*/ 0 h 1011357"/>
                  <a:gd name="connsiteX2" fmla="*/ 1050450 w 1151586"/>
                  <a:gd name="connsiteY2" fmla="*/ 0 h 1011357"/>
                  <a:gd name="connsiteX3" fmla="*/ 1151586 w 1151586"/>
                  <a:gd name="connsiteY3" fmla="*/ 101136 h 1011357"/>
                  <a:gd name="connsiteX4" fmla="*/ 1151586 w 1151586"/>
                  <a:gd name="connsiteY4" fmla="*/ 910221 h 1011357"/>
                  <a:gd name="connsiteX5" fmla="*/ 1050450 w 1151586"/>
                  <a:gd name="connsiteY5" fmla="*/ 1011357 h 1011357"/>
                  <a:gd name="connsiteX6" fmla="*/ 101136 w 1151586"/>
                  <a:gd name="connsiteY6" fmla="*/ 1011357 h 1011357"/>
                  <a:gd name="connsiteX7" fmla="*/ 0 w 1151586"/>
                  <a:gd name="connsiteY7" fmla="*/ 910221 h 1011357"/>
                  <a:gd name="connsiteX8" fmla="*/ 0 w 1151586"/>
                  <a:gd name="connsiteY8" fmla="*/ 101136 h 1011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51586" h="1011357">
                    <a:moveTo>
                      <a:pt x="0" y="101136"/>
                    </a:moveTo>
                    <a:cubicBezTo>
                      <a:pt x="0" y="45280"/>
                      <a:pt x="45280" y="0"/>
                      <a:pt x="101136" y="0"/>
                    </a:cubicBezTo>
                    <a:lnTo>
                      <a:pt x="1050450" y="0"/>
                    </a:lnTo>
                    <a:cubicBezTo>
                      <a:pt x="1106306" y="0"/>
                      <a:pt x="1151586" y="45280"/>
                      <a:pt x="1151586" y="101136"/>
                    </a:cubicBezTo>
                    <a:lnTo>
                      <a:pt x="1151586" y="910221"/>
                    </a:lnTo>
                    <a:cubicBezTo>
                      <a:pt x="1151586" y="966077"/>
                      <a:pt x="1106306" y="1011357"/>
                      <a:pt x="1050450" y="1011357"/>
                    </a:cubicBezTo>
                    <a:lnTo>
                      <a:pt x="101136" y="1011357"/>
                    </a:lnTo>
                    <a:cubicBezTo>
                      <a:pt x="45280" y="1011357"/>
                      <a:pt x="0" y="966077"/>
                      <a:pt x="0" y="910221"/>
                    </a:cubicBezTo>
                    <a:lnTo>
                      <a:pt x="0" y="101136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0102" tIns="60102" rIns="60102" bIns="601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Clermont service provider forum held in Clermont and online, at regular intervals. 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Ongoing facilitation and coordination by Greater Whitsunday Communities.</a:t>
                </a: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01004306-B29F-D93A-6433-03CB0C5BFD17}"/>
                  </a:ext>
                </a:extLst>
              </p:cNvPr>
              <p:cNvSpPr/>
              <p:nvPr/>
            </p:nvSpPr>
            <p:spPr>
              <a:xfrm>
                <a:off x="4201903" y="1081149"/>
                <a:ext cx="144000" cy="252839"/>
              </a:xfrm>
              <a:custGeom>
                <a:avLst/>
                <a:gdLst>
                  <a:gd name="connsiteX0" fmla="*/ 0 w 437149"/>
                  <a:gd name="connsiteY0" fmla="*/ 47014 h 235071"/>
                  <a:gd name="connsiteX1" fmla="*/ 319614 w 437149"/>
                  <a:gd name="connsiteY1" fmla="*/ 47014 h 235071"/>
                  <a:gd name="connsiteX2" fmla="*/ 319614 w 437149"/>
                  <a:gd name="connsiteY2" fmla="*/ 0 h 235071"/>
                  <a:gd name="connsiteX3" fmla="*/ 437149 w 437149"/>
                  <a:gd name="connsiteY3" fmla="*/ 117536 h 235071"/>
                  <a:gd name="connsiteX4" fmla="*/ 319614 w 437149"/>
                  <a:gd name="connsiteY4" fmla="*/ 235071 h 235071"/>
                  <a:gd name="connsiteX5" fmla="*/ 319614 w 437149"/>
                  <a:gd name="connsiteY5" fmla="*/ 188057 h 235071"/>
                  <a:gd name="connsiteX6" fmla="*/ 0 w 437149"/>
                  <a:gd name="connsiteY6" fmla="*/ 188057 h 235071"/>
                  <a:gd name="connsiteX7" fmla="*/ 0 w 437149"/>
                  <a:gd name="connsiteY7" fmla="*/ 47014 h 235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37149" h="235071">
                    <a:moveTo>
                      <a:pt x="0" y="47014"/>
                    </a:moveTo>
                    <a:lnTo>
                      <a:pt x="319614" y="47014"/>
                    </a:lnTo>
                    <a:lnTo>
                      <a:pt x="319614" y="0"/>
                    </a:lnTo>
                    <a:lnTo>
                      <a:pt x="437149" y="117536"/>
                    </a:lnTo>
                    <a:lnTo>
                      <a:pt x="319614" y="235071"/>
                    </a:lnTo>
                    <a:lnTo>
                      <a:pt x="319614" y="188057"/>
                    </a:lnTo>
                    <a:lnTo>
                      <a:pt x="0" y="188057"/>
                    </a:lnTo>
                    <a:lnTo>
                      <a:pt x="0" y="47014"/>
                    </a:lnTo>
                    <a:close/>
                  </a:path>
                </a:pathLst>
              </a:custGeom>
            </p:spPr>
            <p:style>
              <a:lnRef idx="0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47014" rIns="70521" bIns="47014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EFDCC8E8-F3C6-FD31-3B78-166014ECE047}"/>
                  </a:ext>
                </a:extLst>
              </p:cNvPr>
              <p:cNvSpPr/>
              <p:nvPr/>
            </p:nvSpPr>
            <p:spPr>
              <a:xfrm>
                <a:off x="4354176" y="703569"/>
                <a:ext cx="2125168" cy="1008000"/>
              </a:xfrm>
              <a:custGeom>
                <a:avLst/>
                <a:gdLst>
                  <a:gd name="connsiteX0" fmla="*/ 0 w 2041399"/>
                  <a:gd name="connsiteY0" fmla="*/ 101136 h 1011357"/>
                  <a:gd name="connsiteX1" fmla="*/ 101136 w 2041399"/>
                  <a:gd name="connsiteY1" fmla="*/ 0 h 1011357"/>
                  <a:gd name="connsiteX2" fmla="*/ 1940263 w 2041399"/>
                  <a:gd name="connsiteY2" fmla="*/ 0 h 1011357"/>
                  <a:gd name="connsiteX3" fmla="*/ 2041399 w 2041399"/>
                  <a:gd name="connsiteY3" fmla="*/ 101136 h 1011357"/>
                  <a:gd name="connsiteX4" fmla="*/ 2041399 w 2041399"/>
                  <a:gd name="connsiteY4" fmla="*/ 910221 h 1011357"/>
                  <a:gd name="connsiteX5" fmla="*/ 1940263 w 2041399"/>
                  <a:gd name="connsiteY5" fmla="*/ 1011357 h 1011357"/>
                  <a:gd name="connsiteX6" fmla="*/ 101136 w 2041399"/>
                  <a:gd name="connsiteY6" fmla="*/ 1011357 h 1011357"/>
                  <a:gd name="connsiteX7" fmla="*/ 0 w 2041399"/>
                  <a:gd name="connsiteY7" fmla="*/ 910221 h 1011357"/>
                  <a:gd name="connsiteX8" fmla="*/ 0 w 2041399"/>
                  <a:gd name="connsiteY8" fmla="*/ 101136 h 1011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41399" h="1011357">
                    <a:moveTo>
                      <a:pt x="0" y="101136"/>
                    </a:moveTo>
                    <a:cubicBezTo>
                      <a:pt x="0" y="45280"/>
                      <a:pt x="45280" y="0"/>
                      <a:pt x="101136" y="0"/>
                    </a:cubicBezTo>
                    <a:lnTo>
                      <a:pt x="1940263" y="0"/>
                    </a:lnTo>
                    <a:cubicBezTo>
                      <a:pt x="1996119" y="0"/>
                      <a:pt x="2041399" y="45280"/>
                      <a:pt x="2041399" y="101136"/>
                    </a:cubicBezTo>
                    <a:lnTo>
                      <a:pt x="2041399" y="910221"/>
                    </a:lnTo>
                    <a:cubicBezTo>
                      <a:pt x="2041399" y="966077"/>
                      <a:pt x="1996119" y="1011357"/>
                      <a:pt x="1940263" y="1011357"/>
                    </a:cubicBezTo>
                    <a:lnTo>
                      <a:pt x="101136" y="1011357"/>
                    </a:lnTo>
                    <a:cubicBezTo>
                      <a:pt x="45280" y="1011357"/>
                      <a:pt x="0" y="966077"/>
                      <a:pt x="0" y="910221"/>
                    </a:cubicBezTo>
                    <a:lnTo>
                      <a:pt x="0" y="101136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0102" tIns="60102" rIns="60102" bIns="60102" numCol="1" spcCol="1270" anchor="ctr" anchorCtr="0">
                <a:noAutofit/>
              </a:bodyPr>
              <a:lstStyle/>
              <a:p>
                <a:pPr marL="0" lvl="0" indent="0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# Face to face forums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# Online forums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# Service provider participants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# Service </a:t>
                </a:r>
                <a:r>
                  <a:rPr lang="en-US" sz="800" kern="1200" dirty="0" err="1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organisation</a:t>
                </a: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 participants</a:t>
                </a: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F92A9996-B70A-B95F-0DBD-D26B709EB2BD}"/>
                  </a:ext>
                </a:extLst>
              </p:cNvPr>
              <p:cNvSpPr/>
              <p:nvPr/>
            </p:nvSpPr>
            <p:spPr>
              <a:xfrm>
                <a:off x="6784342" y="1090032"/>
                <a:ext cx="97245" cy="235071"/>
              </a:xfrm>
              <a:custGeom>
                <a:avLst/>
                <a:gdLst>
                  <a:gd name="connsiteX0" fmla="*/ 0 w 97245"/>
                  <a:gd name="connsiteY0" fmla="*/ 47014 h 235071"/>
                  <a:gd name="connsiteX1" fmla="*/ 48623 w 97245"/>
                  <a:gd name="connsiteY1" fmla="*/ 47014 h 235071"/>
                  <a:gd name="connsiteX2" fmla="*/ 48623 w 97245"/>
                  <a:gd name="connsiteY2" fmla="*/ 0 h 235071"/>
                  <a:gd name="connsiteX3" fmla="*/ 97245 w 97245"/>
                  <a:gd name="connsiteY3" fmla="*/ 117536 h 235071"/>
                  <a:gd name="connsiteX4" fmla="*/ 48623 w 97245"/>
                  <a:gd name="connsiteY4" fmla="*/ 235071 h 235071"/>
                  <a:gd name="connsiteX5" fmla="*/ 48623 w 97245"/>
                  <a:gd name="connsiteY5" fmla="*/ 188057 h 235071"/>
                  <a:gd name="connsiteX6" fmla="*/ 0 w 97245"/>
                  <a:gd name="connsiteY6" fmla="*/ 188057 h 235071"/>
                  <a:gd name="connsiteX7" fmla="*/ 0 w 97245"/>
                  <a:gd name="connsiteY7" fmla="*/ 47014 h 235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7245" h="235071">
                    <a:moveTo>
                      <a:pt x="0" y="47014"/>
                    </a:moveTo>
                    <a:lnTo>
                      <a:pt x="48623" y="47014"/>
                    </a:lnTo>
                    <a:lnTo>
                      <a:pt x="48623" y="0"/>
                    </a:lnTo>
                    <a:lnTo>
                      <a:pt x="97245" y="117536"/>
                    </a:lnTo>
                    <a:lnTo>
                      <a:pt x="48623" y="235071"/>
                    </a:lnTo>
                    <a:lnTo>
                      <a:pt x="48623" y="188057"/>
                    </a:lnTo>
                    <a:lnTo>
                      <a:pt x="0" y="188057"/>
                    </a:lnTo>
                    <a:lnTo>
                      <a:pt x="0" y="47014"/>
                    </a:lnTo>
                    <a:close/>
                  </a:path>
                </a:pathLst>
              </a:custGeom>
            </p:spPr>
            <p:style>
              <a:lnRef idx="0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47014" rIns="29173" bIns="47014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AU" sz="800" kern="120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1980C2D-59AA-421F-E23C-472F943AD192}"/>
                  </a:ext>
                </a:extLst>
              </p:cNvPr>
              <p:cNvSpPr/>
              <p:nvPr/>
            </p:nvSpPr>
            <p:spPr>
              <a:xfrm>
                <a:off x="6639890" y="701890"/>
                <a:ext cx="1080000" cy="1011357"/>
              </a:xfrm>
              <a:custGeom>
                <a:avLst/>
                <a:gdLst>
                  <a:gd name="connsiteX0" fmla="*/ 0 w 785613"/>
                  <a:gd name="connsiteY0" fmla="*/ 78561 h 1011357"/>
                  <a:gd name="connsiteX1" fmla="*/ 78561 w 785613"/>
                  <a:gd name="connsiteY1" fmla="*/ 0 h 1011357"/>
                  <a:gd name="connsiteX2" fmla="*/ 707052 w 785613"/>
                  <a:gd name="connsiteY2" fmla="*/ 0 h 1011357"/>
                  <a:gd name="connsiteX3" fmla="*/ 785613 w 785613"/>
                  <a:gd name="connsiteY3" fmla="*/ 78561 h 1011357"/>
                  <a:gd name="connsiteX4" fmla="*/ 785613 w 785613"/>
                  <a:gd name="connsiteY4" fmla="*/ 932796 h 1011357"/>
                  <a:gd name="connsiteX5" fmla="*/ 707052 w 785613"/>
                  <a:gd name="connsiteY5" fmla="*/ 1011357 h 1011357"/>
                  <a:gd name="connsiteX6" fmla="*/ 78561 w 785613"/>
                  <a:gd name="connsiteY6" fmla="*/ 1011357 h 1011357"/>
                  <a:gd name="connsiteX7" fmla="*/ 0 w 785613"/>
                  <a:gd name="connsiteY7" fmla="*/ 932796 h 1011357"/>
                  <a:gd name="connsiteX8" fmla="*/ 0 w 785613"/>
                  <a:gd name="connsiteY8" fmla="*/ 78561 h 1011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85613" h="1011357">
                    <a:moveTo>
                      <a:pt x="0" y="78561"/>
                    </a:moveTo>
                    <a:cubicBezTo>
                      <a:pt x="0" y="35173"/>
                      <a:pt x="35173" y="0"/>
                      <a:pt x="78561" y="0"/>
                    </a:cubicBezTo>
                    <a:lnTo>
                      <a:pt x="707052" y="0"/>
                    </a:lnTo>
                    <a:cubicBezTo>
                      <a:pt x="750440" y="0"/>
                      <a:pt x="785613" y="35173"/>
                      <a:pt x="785613" y="78561"/>
                    </a:cubicBezTo>
                    <a:lnTo>
                      <a:pt x="785613" y="932796"/>
                    </a:lnTo>
                    <a:cubicBezTo>
                      <a:pt x="785613" y="976184"/>
                      <a:pt x="750440" y="1011357"/>
                      <a:pt x="707052" y="1011357"/>
                    </a:cubicBezTo>
                    <a:lnTo>
                      <a:pt x="78561" y="1011357"/>
                    </a:lnTo>
                    <a:cubicBezTo>
                      <a:pt x="35173" y="1011357"/>
                      <a:pt x="0" y="976184"/>
                      <a:pt x="0" y="932796"/>
                    </a:cubicBezTo>
                    <a:lnTo>
                      <a:pt x="0" y="78561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490" tIns="53490" rIns="53490" bIns="53490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Clermont health, community and education service providers.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Regional health and community service providers.</a:t>
                </a:r>
                <a:b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</a:br>
                <a:r>
                  <a:rPr lang="en-US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Clermont community.</a:t>
                </a:r>
                <a:endParaRPr lang="en-AU" sz="800" kern="1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E3CDF973-BA8B-6EA1-D007-2167E4909E18}"/>
                </a:ext>
              </a:extLst>
            </p:cNvPr>
            <p:cNvSpPr/>
            <p:nvPr/>
          </p:nvSpPr>
          <p:spPr>
            <a:xfrm>
              <a:off x="6461241" y="929802"/>
              <a:ext cx="144000" cy="234000"/>
            </a:xfrm>
            <a:custGeom>
              <a:avLst/>
              <a:gdLst>
                <a:gd name="connsiteX0" fmla="*/ 0 w 437149"/>
                <a:gd name="connsiteY0" fmla="*/ 47014 h 235071"/>
                <a:gd name="connsiteX1" fmla="*/ 319614 w 437149"/>
                <a:gd name="connsiteY1" fmla="*/ 47014 h 235071"/>
                <a:gd name="connsiteX2" fmla="*/ 319614 w 437149"/>
                <a:gd name="connsiteY2" fmla="*/ 0 h 235071"/>
                <a:gd name="connsiteX3" fmla="*/ 437149 w 437149"/>
                <a:gd name="connsiteY3" fmla="*/ 117536 h 235071"/>
                <a:gd name="connsiteX4" fmla="*/ 319614 w 437149"/>
                <a:gd name="connsiteY4" fmla="*/ 235071 h 235071"/>
                <a:gd name="connsiteX5" fmla="*/ 319614 w 437149"/>
                <a:gd name="connsiteY5" fmla="*/ 188057 h 235071"/>
                <a:gd name="connsiteX6" fmla="*/ 0 w 437149"/>
                <a:gd name="connsiteY6" fmla="*/ 188057 h 235071"/>
                <a:gd name="connsiteX7" fmla="*/ 0 w 437149"/>
                <a:gd name="connsiteY7" fmla="*/ 47014 h 235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7149" h="235071">
                  <a:moveTo>
                    <a:pt x="0" y="47014"/>
                  </a:moveTo>
                  <a:lnTo>
                    <a:pt x="319614" y="47014"/>
                  </a:lnTo>
                  <a:lnTo>
                    <a:pt x="319614" y="0"/>
                  </a:lnTo>
                  <a:lnTo>
                    <a:pt x="437149" y="117536"/>
                  </a:lnTo>
                  <a:lnTo>
                    <a:pt x="319614" y="235071"/>
                  </a:lnTo>
                  <a:lnTo>
                    <a:pt x="319614" y="188057"/>
                  </a:lnTo>
                  <a:lnTo>
                    <a:pt x="0" y="188057"/>
                  </a:lnTo>
                  <a:lnTo>
                    <a:pt x="0" y="47014"/>
                  </a:lnTo>
                  <a:close/>
                </a:path>
              </a:pathLst>
            </a:custGeom>
          </p:spPr>
          <p:style>
            <a:lnRef idx="0">
              <a:schemeClr val="accent4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7014" rIns="70521" bIns="47014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13FB9EF9-7000-82AA-0FE2-B5C1DC6BEB9C}"/>
              </a:ext>
            </a:extLst>
          </p:cNvPr>
          <p:cNvGrpSpPr/>
          <p:nvPr/>
        </p:nvGrpSpPr>
        <p:grpSpPr>
          <a:xfrm>
            <a:off x="26490" y="5128306"/>
            <a:ext cx="7847736" cy="648000"/>
            <a:chOff x="201676" y="5257871"/>
            <a:chExt cx="7784733" cy="623573"/>
          </a:xfrm>
          <a:solidFill>
            <a:srgbClr val="FF99CC"/>
          </a:solidFill>
        </p:grpSpPr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B19FCFBC-18BD-34A8-A74C-9B28785797F7}"/>
                </a:ext>
              </a:extLst>
            </p:cNvPr>
            <p:cNvSpPr/>
            <p:nvPr/>
          </p:nvSpPr>
          <p:spPr>
            <a:xfrm>
              <a:off x="1269577" y="5461657"/>
              <a:ext cx="149588" cy="187072"/>
            </a:xfrm>
            <a:custGeom>
              <a:avLst/>
              <a:gdLst>
                <a:gd name="connsiteX0" fmla="*/ 0 w 193592"/>
                <a:gd name="connsiteY0" fmla="*/ 45293 h 226466"/>
                <a:gd name="connsiteX1" fmla="*/ 96796 w 193592"/>
                <a:gd name="connsiteY1" fmla="*/ 45293 h 226466"/>
                <a:gd name="connsiteX2" fmla="*/ 96796 w 193592"/>
                <a:gd name="connsiteY2" fmla="*/ 0 h 226466"/>
                <a:gd name="connsiteX3" fmla="*/ 193592 w 193592"/>
                <a:gd name="connsiteY3" fmla="*/ 113233 h 226466"/>
                <a:gd name="connsiteX4" fmla="*/ 96796 w 193592"/>
                <a:gd name="connsiteY4" fmla="*/ 226466 h 226466"/>
                <a:gd name="connsiteX5" fmla="*/ 96796 w 193592"/>
                <a:gd name="connsiteY5" fmla="*/ 181173 h 226466"/>
                <a:gd name="connsiteX6" fmla="*/ 0 w 193592"/>
                <a:gd name="connsiteY6" fmla="*/ 181173 h 226466"/>
                <a:gd name="connsiteX7" fmla="*/ 0 w 193592"/>
                <a:gd name="connsiteY7" fmla="*/ 45293 h 22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3592" h="226466">
                  <a:moveTo>
                    <a:pt x="0" y="45293"/>
                  </a:moveTo>
                  <a:lnTo>
                    <a:pt x="96796" y="45293"/>
                  </a:lnTo>
                  <a:lnTo>
                    <a:pt x="96796" y="0"/>
                  </a:lnTo>
                  <a:lnTo>
                    <a:pt x="193592" y="113233"/>
                  </a:lnTo>
                  <a:lnTo>
                    <a:pt x="96796" y="226466"/>
                  </a:lnTo>
                  <a:lnTo>
                    <a:pt x="96796" y="181173"/>
                  </a:lnTo>
                  <a:lnTo>
                    <a:pt x="0" y="181173"/>
                  </a:lnTo>
                  <a:lnTo>
                    <a:pt x="0" y="45293"/>
                  </a:lnTo>
                  <a:close/>
                </a:path>
              </a:pathLst>
            </a:custGeom>
            <a:grpFill/>
          </p:spPr>
          <p:style>
            <a:lnRef idx="0">
              <a:schemeClr val="accent4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45293" rIns="58078" bIns="4529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800" kern="12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31C6A465-CF1D-CE82-613D-0E754F610868}"/>
                </a:ext>
              </a:extLst>
            </p:cNvPr>
            <p:cNvGrpSpPr/>
            <p:nvPr/>
          </p:nvGrpSpPr>
          <p:grpSpPr>
            <a:xfrm>
              <a:off x="201676" y="5257871"/>
              <a:ext cx="7784733" cy="623573"/>
              <a:chOff x="201676" y="5257871"/>
              <a:chExt cx="7784733" cy="623573"/>
            </a:xfrm>
            <a:grpFill/>
          </p:grpSpPr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4D07AFCB-24EE-7861-7906-1B9D02FA403E}"/>
                  </a:ext>
                </a:extLst>
              </p:cNvPr>
              <p:cNvGrpSpPr/>
              <p:nvPr/>
            </p:nvGrpSpPr>
            <p:grpSpPr>
              <a:xfrm>
                <a:off x="201676" y="5257871"/>
                <a:ext cx="7784733" cy="623573"/>
                <a:chOff x="228052" y="5416103"/>
                <a:chExt cx="7784733" cy="623573"/>
              </a:xfrm>
              <a:grpFill/>
            </p:grpSpPr>
            <p:sp>
              <p:nvSpPr>
                <p:cNvPr id="64" name="Freeform: Shape 63">
                  <a:extLst>
                    <a:ext uri="{FF2B5EF4-FFF2-40B4-BE49-F238E27FC236}">
                      <a16:creationId xmlns:a16="http://schemas.microsoft.com/office/drawing/2014/main" id="{05F8E91F-ECAA-628B-D94B-4F1EAF2874B1}"/>
                    </a:ext>
                  </a:extLst>
                </p:cNvPr>
                <p:cNvSpPr/>
                <p:nvPr/>
              </p:nvSpPr>
              <p:spPr>
                <a:xfrm>
                  <a:off x="228052" y="5416103"/>
                  <a:ext cx="1084512" cy="623573"/>
                </a:xfrm>
                <a:custGeom>
                  <a:avLst/>
                  <a:gdLst>
                    <a:gd name="connsiteX0" fmla="*/ 0 w 1042976"/>
                    <a:gd name="connsiteY0" fmla="*/ 62357 h 623573"/>
                    <a:gd name="connsiteX1" fmla="*/ 62357 w 1042976"/>
                    <a:gd name="connsiteY1" fmla="*/ 0 h 623573"/>
                    <a:gd name="connsiteX2" fmla="*/ 980619 w 1042976"/>
                    <a:gd name="connsiteY2" fmla="*/ 0 h 623573"/>
                    <a:gd name="connsiteX3" fmla="*/ 1042976 w 1042976"/>
                    <a:gd name="connsiteY3" fmla="*/ 62357 h 623573"/>
                    <a:gd name="connsiteX4" fmla="*/ 1042976 w 1042976"/>
                    <a:gd name="connsiteY4" fmla="*/ 561216 h 623573"/>
                    <a:gd name="connsiteX5" fmla="*/ 980619 w 1042976"/>
                    <a:gd name="connsiteY5" fmla="*/ 623573 h 623573"/>
                    <a:gd name="connsiteX6" fmla="*/ 62357 w 1042976"/>
                    <a:gd name="connsiteY6" fmla="*/ 623573 h 623573"/>
                    <a:gd name="connsiteX7" fmla="*/ 0 w 1042976"/>
                    <a:gd name="connsiteY7" fmla="*/ 561216 h 623573"/>
                    <a:gd name="connsiteX8" fmla="*/ 0 w 1042976"/>
                    <a:gd name="connsiteY8" fmla="*/ 62357 h 6235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42976" h="623573">
                      <a:moveTo>
                        <a:pt x="0" y="62357"/>
                      </a:moveTo>
                      <a:cubicBezTo>
                        <a:pt x="0" y="27918"/>
                        <a:pt x="27918" y="0"/>
                        <a:pt x="62357" y="0"/>
                      </a:cubicBezTo>
                      <a:lnTo>
                        <a:pt x="980619" y="0"/>
                      </a:lnTo>
                      <a:cubicBezTo>
                        <a:pt x="1015058" y="0"/>
                        <a:pt x="1042976" y="27918"/>
                        <a:pt x="1042976" y="62357"/>
                      </a:cubicBezTo>
                      <a:lnTo>
                        <a:pt x="1042976" y="561216"/>
                      </a:lnTo>
                      <a:cubicBezTo>
                        <a:pt x="1042976" y="595655"/>
                        <a:pt x="1015058" y="623573"/>
                        <a:pt x="980619" y="623573"/>
                      </a:cubicBezTo>
                      <a:lnTo>
                        <a:pt x="62357" y="623573"/>
                      </a:lnTo>
                      <a:cubicBezTo>
                        <a:pt x="27918" y="623573"/>
                        <a:pt x="0" y="595655"/>
                        <a:pt x="0" y="561216"/>
                      </a:cubicBezTo>
                      <a:lnTo>
                        <a:pt x="0" y="62357"/>
                      </a:lnTo>
                      <a:close/>
                    </a:path>
                  </a:pathLst>
                </a:custGeom>
                <a:grpFill/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4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4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744" tIns="48744" rIns="48744" bIns="48744" numCol="1" spcCol="1270" anchor="ctr" anchorCtr="0">
                  <a:noAutofit/>
                </a:bodyPr>
                <a:lstStyle/>
                <a:p>
                  <a:pPr marL="0" lvl="0" indent="0" algn="l" defTabSz="355600">
                    <a:lnSpc>
                      <a:spcPts val="1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US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Inadequate access to local primary healthcare, including insufficient access to blood collection services.</a:t>
                  </a:r>
                  <a:endParaRPr lang="en-AU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65" name="Freeform: Shape 64">
                  <a:extLst>
                    <a:ext uri="{FF2B5EF4-FFF2-40B4-BE49-F238E27FC236}">
                      <a16:creationId xmlns:a16="http://schemas.microsoft.com/office/drawing/2014/main" id="{ED4C5D99-BC12-3C5F-8D8F-6B77DAF0C3E7}"/>
                    </a:ext>
                  </a:extLst>
                </p:cNvPr>
                <p:cNvSpPr/>
                <p:nvPr/>
              </p:nvSpPr>
              <p:spPr>
                <a:xfrm rot="18962">
                  <a:off x="1728524" y="5604657"/>
                  <a:ext cx="144000" cy="216000"/>
                </a:xfrm>
                <a:custGeom>
                  <a:avLst/>
                  <a:gdLst>
                    <a:gd name="connsiteX0" fmla="*/ 0 w 196002"/>
                    <a:gd name="connsiteY0" fmla="*/ 45293 h 226466"/>
                    <a:gd name="connsiteX1" fmla="*/ 98001 w 196002"/>
                    <a:gd name="connsiteY1" fmla="*/ 45293 h 226466"/>
                    <a:gd name="connsiteX2" fmla="*/ 98001 w 196002"/>
                    <a:gd name="connsiteY2" fmla="*/ 0 h 226466"/>
                    <a:gd name="connsiteX3" fmla="*/ 196002 w 196002"/>
                    <a:gd name="connsiteY3" fmla="*/ 113233 h 226466"/>
                    <a:gd name="connsiteX4" fmla="*/ 98001 w 196002"/>
                    <a:gd name="connsiteY4" fmla="*/ 226466 h 226466"/>
                    <a:gd name="connsiteX5" fmla="*/ 98001 w 196002"/>
                    <a:gd name="connsiteY5" fmla="*/ 181173 h 226466"/>
                    <a:gd name="connsiteX6" fmla="*/ 0 w 196002"/>
                    <a:gd name="connsiteY6" fmla="*/ 181173 h 226466"/>
                    <a:gd name="connsiteX7" fmla="*/ 0 w 196002"/>
                    <a:gd name="connsiteY7" fmla="*/ 45293 h 2264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6002" h="226466">
                      <a:moveTo>
                        <a:pt x="0" y="45293"/>
                      </a:moveTo>
                      <a:lnTo>
                        <a:pt x="98001" y="45293"/>
                      </a:lnTo>
                      <a:lnTo>
                        <a:pt x="98001" y="0"/>
                      </a:lnTo>
                      <a:lnTo>
                        <a:pt x="196002" y="113233"/>
                      </a:lnTo>
                      <a:lnTo>
                        <a:pt x="98001" y="226466"/>
                      </a:lnTo>
                      <a:lnTo>
                        <a:pt x="98001" y="181173"/>
                      </a:lnTo>
                      <a:lnTo>
                        <a:pt x="0" y="181173"/>
                      </a:lnTo>
                      <a:lnTo>
                        <a:pt x="0" y="45293"/>
                      </a:lnTo>
                      <a:close/>
                    </a:path>
                  </a:pathLst>
                </a:custGeom>
                <a:grpFill/>
              </p:spPr>
              <p:style>
                <a:lnRef idx="0">
                  <a:schemeClr val="accent4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4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4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-1" tIns="45293" rIns="58801" bIns="45292" numCol="1" spcCol="1270" anchor="ctr" anchorCtr="0">
                  <a:noAutofit/>
                </a:bodyPr>
                <a:lstStyle/>
                <a:p>
                  <a:pPr marL="0" lvl="0" indent="0" algn="l" defTabSz="355600">
                    <a:lnSpc>
                      <a:spcPts val="1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AU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66" name="Freeform: Shape 65">
                  <a:extLst>
                    <a:ext uri="{FF2B5EF4-FFF2-40B4-BE49-F238E27FC236}">
                      <a16:creationId xmlns:a16="http://schemas.microsoft.com/office/drawing/2014/main" id="{82C1ACB7-E281-BC35-2650-283879F858B2}"/>
                    </a:ext>
                  </a:extLst>
                </p:cNvPr>
                <p:cNvSpPr/>
                <p:nvPr/>
              </p:nvSpPr>
              <p:spPr>
                <a:xfrm>
                  <a:off x="1466312" y="5416103"/>
                  <a:ext cx="1116000" cy="623573"/>
                </a:xfrm>
                <a:custGeom>
                  <a:avLst/>
                  <a:gdLst>
                    <a:gd name="connsiteX0" fmla="*/ 0 w 1156657"/>
                    <a:gd name="connsiteY0" fmla="*/ 62357 h 623573"/>
                    <a:gd name="connsiteX1" fmla="*/ 62357 w 1156657"/>
                    <a:gd name="connsiteY1" fmla="*/ 0 h 623573"/>
                    <a:gd name="connsiteX2" fmla="*/ 1094300 w 1156657"/>
                    <a:gd name="connsiteY2" fmla="*/ 0 h 623573"/>
                    <a:gd name="connsiteX3" fmla="*/ 1156657 w 1156657"/>
                    <a:gd name="connsiteY3" fmla="*/ 62357 h 623573"/>
                    <a:gd name="connsiteX4" fmla="*/ 1156657 w 1156657"/>
                    <a:gd name="connsiteY4" fmla="*/ 561216 h 623573"/>
                    <a:gd name="connsiteX5" fmla="*/ 1094300 w 1156657"/>
                    <a:gd name="connsiteY5" fmla="*/ 623573 h 623573"/>
                    <a:gd name="connsiteX6" fmla="*/ 62357 w 1156657"/>
                    <a:gd name="connsiteY6" fmla="*/ 623573 h 623573"/>
                    <a:gd name="connsiteX7" fmla="*/ 0 w 1156657"/>
                    <a:gd name="connsiteY7" fmla="*/ 561216 h 623573"/>
                    <a:gd name="connsiteX8" fmla="*/ 0 w 1156657"/>
                    <a:gd name="connsiteY8" fmla="*/ 62357 h 6235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56657" h="623573">
                      <a:moveTo>
                        <a:pt x="0" y="62357"/>
                      </a:moveTo>
                      <a:cubicBezTo>
                        <a:pt x="0" y="27918"/>
                        <a:pt x="27918" y="0"/>
                        <a:pt x="62357" y="0"/>
                      </a:cubicBezTo>
                      <a:lnTo>
                        <a:pt x="1094300" y="0"/>
                      </a:lnTo>
                      <a:cubicBezTo>
                        <a:pt x="1128739" y="0"/>
                        <a:pt x="1156657" y="27918"/>
                        <a:pt x="1156657" y="62357"/>
                      </a:cubicBezTo>
                      <a:lnTo>
                        <a:pt x="1156657" y="561216"/>
                      </a:lnTo>
                      <a:cubicBezTo>
                        <a:pt x="1156657" y="595655"/>
                        <a:pt x="1128739" y="623573"/>
                        <a:pt x="1094300" y="623573"/>
                      </a:cubicBezTo>
                      <a:lnTo>
                        <a:pt x="62357" y="623573"/>
                      </a:lnTo>
                      <a:cubicBezTo>
                        <a:pt x="27918" y="623573"/>
                        <a:pt x="0" y="595655"/>
                        <a:pt x="0" y="561216"/>
                      </a:cubicBezTo>
                      <a:lnTo>
                        <a:pt x="0" y="62357"/>
                      </a:lnTo>
                      <a:close/>
                    </a:path>
                  </a:pathLst>
                </a:custGeom>
                <a:grpFill/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4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4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744" tIns="48744" rIns="48744" bIns="48744" numCol="1" spcCol="1270" anchor="ctr" anchorCtr="0">
                  <a:noAutofit/>
                </a:bodyPr>
                <a:lstStyle/>
                <a:p>
                  <a:pPr marL="0" lvl="0" indent="0" algn="ctr" defTabSz="355600">
                    <a:lnSpc>
                      <a:spcPts val="1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US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Improve access to general practice services for the Clermont community.</a:t>
                  </a:r>
                  <a:endParaRPr lang="en-AU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67" name="Freeform: Shape 66">
                  <a:extLst>
                    <a:ext uri="{FF2B5EF4-FFF2-40B4-BE49-F238E27FC236}">
                      <a16:creationId xmlns:a16="http://schemas.microsoft.com/office/drawing/2014/main" id="{0930BCF2-400F-4EB3-F806-A0FAA8FF0DEC}"/>
                    </a:ext>
                  </a:extLst>
                </p:cNvPr>
                <p:cNvSpPr/>
                <p:nvPr/>
              </p:nvSpPr>
              <p:spPr>
                <a:xfrm>
                  <a:off x="2590402" y="5619889"/>
                  <a:ext cx="149588" cy="187072"/>
                </a:xfrm>
                <a:custGeom>
                  <a:avLst/>
                  <a:gdLst>
                    <a:gd name="connsiteX0" fmla="*/ 0 w 193592"/>
                    <a:gd name="connsiteY0" fmla="*/ 45293 h 226466"/>
                    <a:gd name="connsiteX1" fmla="*/ 96796 w 193592"/>
                    <a:gd name="connsiteY1" fmla="*/ 45293 h 226466"/>
                    <a:gd name="connsiteX2" fmla="*/ 96796 w 193592"/>
                    <a:gd name="connsiteY2" fmla="*/ 0 h 226466"/>
                    <a:gd name="connsiteX3" fmla="*/ 193592 w 193592"/>
                    <a:gd name="connsiteY3" fmla="*/ 113233 h 226466"/>
                    <a:gd name="connsiteX4" fmla="*/ 96796 w 193592"/>
                    <a:gd name="connsiteY4" fmla="*/ 226466 h 226466"/>
                    <a:gd name="connsiteX5" fmla="*/ 96796 w 193592"/>
                    <a:gd name="connsiteY5" fmla="*/ 181173 h 226466"/>
                    <a:gd name="connsiteX6" fmla="*/ 0 w 193592"/>
                    <a:gd name="connsiteY6" fmla="*/ 181173 h 226466"/>
                    <a:gd name="connsiteX7" fmla="*/ 0 w 193592"/>
                    <a:gd name="connsiteY7" fmla="*/ 45293 h 2264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3592" h="226466">
                      <a:moveTo>
                        <a:pt x="0" y="45293"/>
                      </a:moveTo>
                      <a:lnTo>
                        <a:pt x="96796" y="45293"/>
                      </a:lnTo>
                      <a:lnTo>
                        <a:pt x="96796" y="0"/>
                      </a:lnTo>
                      <a:lnTo>
                        <a:pt x="193592" y="113233"/>
                      </a:lnTo>
                      <a:lnTo>
                        <a:pt x="96796" y="226466"/>
                      </a:lnTo>
                      <a:lnTo>
                        <a:pt x="96796" y="181173"/>
                      </a:lnTo>
                      <a:lnTo>
                        <a:pt x="0" y="181173"/>
                      </a:lnTo>
                      <a:lnTo>
                        <a:pt x="0" y="45293"/>
                      </a:lnTo>
                      <a:close/>
                    </a:path>
                  </a:pathLst>
                </a:custGeom>
                <a:grpFill/>
              </p:spPr>
              <p:style>
                <a:lnRef idx="0">
                  <a:schemeClr val="accent4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4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4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0" tIns="45293" rIns="58078" bIns="45293" numCol="1" spcCol="1270" anchor="ctr" anchorCtr="0">
                  <a:noAutofit/>
                </a:bodyPr>
                <a:lstStyle/>
                <a:p>
                  <a:pPr marL="0" lvl="0" indent="0" algn="ctr" defTabSz="355600">
                    <a:lnSpc>
                      <a:spcPts val="1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AU" sz="800" kern="1200">
                    <a:solidFill>
                      <a:schemeClr val="tx1"/>
                    </a:solidFill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3893B959-DF6E-1BCA-5F4B-20A17A6D39BC}"/>
                    </a:ext>
                  </a:extLst>
                </p:cNvPr>
                <p:cNvSpPr/>
                <p:nvPr/>
              </p:nvSpPr>
              <p:spPr>
                <a:xfrm>
                  <a:off x="2779027" y="5416103"/>
                  <a:ext cx="1533275" cy="623573"/>
                </a:xfrm>
                <a:custGeom>
                  <a:avLst/>
                  <a:gdLst>
                    <a:gd name="connsiteX0" fmla="*/ 0 w 913169"/>
                    <a:gd name="connsiteY0" fmla="*/ 62357 h 623573"/>
                    <a:gd name="connsiteX1" fmla="*/ 62357 w 913169"/>
                    <a:gd name="connsiteY1" fmla="*/ 0 h 623573"/>
                    <a:gd name="connsiteX2" fmla="*/ 850812 w 913169"/>
                    <a:gd name="connsiteY2" fmla="*/ 0 h 623573"/>
                    <a:gd name="connsiteX3" fmla="*/ 913169 w 913169"/>
                    <a:gd name="connsiteY3" fmla="*/ 62357 h 623573"/>
                    <a:gd name="connsiteX4" fmla="*/ 913169 w 913169"/>
                    <a:gd name="connsiteY4" fmla="*/ 561216 h 623573"/>
                    <a:gd name="connsiteX5" fmla="*/ 850812 w 913169"/>
                    <a:gd name="connsiteY5" fmla="*/ 623573 h 623573"/>
                    <a:gd name="connsiteX6" fmla="*/ 62357 w 913169"/>
                    <a:gd name="connsiteY6" fmla="*/ 623573 h 623573"/>
                    <a:gd name="connsiteX7" fmla="*/ 0 w 913169"/>
                    <a:gd name="connsiteY7" fmla="*/ 561216 h 623573"/>
                    <a:gd name="connsiteX8" fmla="*/ 0 w 913169"/>
                    <a:gd name="connsiteY8" fmla="*/ 62357 h 6235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13169" h="623573">
                      <a:moveTo>
                        <a:pt x="0" y="62357"/>
                      </a:moveTo>
                      <a:cubicBezTo>
                        <a:pt x="0" y="27918"/>
                        <a:pt x="27918" y="0"/>
                        <a:pt x="62357" y="0"/>
                      </a:cubicBezTo>
                      <a:lnTo>
                        <a:pt x="850812" y="0"/>
                      </a:lnTo>
                      <a:cubicBezTo>
                        <a:pt x="885251" y="0"/>
                        <a:pt x="913169" y="27918"/>
                        <a:pt x="913169" y="62357"/>
                      </a:cubicBezTo>
                      <a:lnTo>
                        <a:pt x="913169" y="561216"/>
                      </a:lnTo>
                      <a:cubicBezTo>
                        <a:pt x="913169" y="595655"/>
                        <a:pt x="885251" y="623573"/>
                        <a:pt x="850812" y="623573"/>
                      </a:cubicBezTo>
                      <a:lnTo>
                        <a:pt x="62357" y="623573"/>
                      </a:lnTo>
                      <a:cubicBezTo>
                        <a:pt x="27918" y="623573"/>
                        <a:pt x="0" y="595655"/>
                        <a:pt x="0" y="561216"/>
                      </a:cubicBezTo>
                      <a:lnTo>
                        <a:pt x="0" y="62357"/>
                      </a:lnTo>
                      <a:close/>
                    </a:path>
                  </a:pathLst>
                </a:custGeom>
                <a:grpFill/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4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4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744" tIns="48744" rIns="48744" bIns="48744" numCol="1" spcCol="1270" anchor="ctr" anchorCtr="0">
                  <a:noAutofit/>
                </a:bodyPr>
                <a:lstStyle/>
                <a:p>
                  <a:pPr marL="0" lvl="0" indent="0" algn="ctr" defTabSz="355600">
                    <a:lnSpc>
                      <a:spcPts val="1000"/>
                    </a:lnSpc>
                    <a:spcBef>
                      <a:spcPct val="0"/>
                    </a:spcBef>
                    <a:spcAft>
                      <a:spcPct val="35000"/>
                    </a:spcAft>
                    <a:buFont typeface="Symbol" panose="05050102010706020507" pitchFamily="18" charset="2"/>
                    <a:buNone/>
                  </a:pPr>
                  <a:r>
                    <a:rPr lang="en-AU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Use </a:t>
                  </a:r>
                  <a:r>
                    <a:rPr lang="en-AU" sz="8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pr</a:t>
                  </a:r>
                  <a:r>
                    <a:rPr lang="en-AU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oject findings to advocate for increased access to general practitioner services.</a:t>
                  </a: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DBBCC840-A10B-30EB-F06C-223739B0DAFC}"/>
                    </a:ext>
                  </a:extLst>
                </p:cNvPr>
                <p:cNvSpPr/>
                <p:nvPr/>
              </p:nvSpPr>
              <p:spPr>
                <a:xfrm>
                  <a:off x="4487743" y="5416103"/>
                  <a:ext cx="2206421" cy="623573"/>
                </a:xfrm>
                <a:custGeom>
                  <a:avLst/>
                  <a:gdLst>
                    <a:gd name="connsiteX0" fmla="*/ 0 w 2084410"/>
                    <a:gd name="connsiteY0" fmla="*/ 62357 h 623573"/>
                    <a:gd name="connsiteX1" fmla="*/ 62357 w 2084410"/>
                    <a:gd name="connsiteY1" fmla="*/ 0 h 623573"/>
                    <a:gd name="connsiteX2" fmla="*/ 2022053 w 2084410"/>
                    <a:gd name="connsiteY2" fmla="*/ 0 h 623573"/>
                    <a:gd name="connsiteX3" fmla="*/ 2084410 w 2084410"/>
                    <a:gd name="connsiteY3" fmla="*/ 62357 h 623573"/>
                    <a:gd name="connsiteX4" fmla="*/ 2084410 w 2084410"/>
                    <a:gd name="connsiteY4" fmla="*/ 561216 h 623573"/>
                    <a:gd name="connsiteX5" fmla="*/ 2022053 w 2084410"/>
                    <a:gd name="connsiteY5" fmla="*/ 623573 h 623573"/>
                    <a:gd name="connsiteX6" fmla="*/ 62357 w 2084410"/>
                    <a:gd name="connsiteY6" fmla="*/ 623573 h 623573"/>
                    <a:gd name="connsiteX7" fmla="*/ 0 w 2084410"/>
                    <a:gd name="connsiteY7" fmla="*/ 561216 h 623573"/>
                    <a:gd name="connsiteX8" fmla="*/ 0 w 2084410"/>
                    <a:gd name="connsiteY8" fmla="*/ 62357 h 6235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84410" h="623573">
                      <a:moveTo>
                        <a:pt x="0" y="62357"/>
                      </a:moveTo>
                      <a:cubicBezTo>
                        <a:pt x="0" y="27918"/>
                        <a:pt x="27918" y="0"/>
                        <a:pt x="62357" y="0"/>
                      </a:cubicBezTo>
                      <a:lnTo>
                        <a:pt x="2022053" y="0"/>
                      </a:lnTo>
                      <a:cubicBezTo>
                        <a:pt x="2056492" y="0"/>
                        <a:pt x="2084410" y="27918"/>
                        <a:pt x="2084410" y="62357"/>
                      </a:cubicBezTo>
                      <a:lnTo>
                        <a:pt x="2084410" y="561216"/>
                      </a:lnTo>
                      <a:cubicBezTo>
                        <a:pt x="2084410" y="595655"/>
                        <a:pt x="2056492" y="623573"/>
                        <a:pt x="2022053" y="623573"/>
                      </a:cubicBezTo>
                      <a:lnTo>
                        <a:pt x="62357" y="623573"/>
                      </a:lnTo>
                      <a:cubicBezTo>
                        <a:pt x="27918" y="623573"/>
                        <a:pt x="0" y="595655"/>
                        <a:pt x="0" y="561216"/>
                      </a:cubicBezTo>
                      <a:lnTo>
                        <a:pt x="0" y="62357"/>
                      </a:lnTo>
                      <a:close/>
                    </a:path>
                  </a:pathLst>
                </a:custGeom>
                <a:grpFill/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4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4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744" tIns="48744" rIns="48744" bIns="48744" numCol="1" spcCol="1270" anchor="ctr" anchorCtr="0">
                  <a:noAutofit/>
                </a:bodyPr>
                <a:lstStyle/>
                <a:p>
                  <a:pPr marL="0" lvl="0" indent="0" defTabSz="355600">
                    <a:lnSpc>
                      <a:spcPts val="1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AU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# </a:t>
                  </a:r>
                  <a:r>
                    <a:rPr lang="en-US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Health workforce</a:t>
                  </a:r>
                  <a:br>
                    <a:rPr lang="en-US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</a:br>
                  <a:r>
                    <a:rPr lang="en-US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# Available appointments</a:t>
                  </a:r>
                  <a:br>
                    <a:rPr lang="en-US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</a:br>
                  <a:r>
                    <a:rPr lang="en-US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# Atte</a:t>
                  </a:r>
                  <a:r>
                    <a:rPr lang="en-AU" sz="800" kern="1200" dirty="0" err="1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ndances</a:t>
                  </a:r>
                  <a:r>
                    <a:rPr lang="en-AU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 </a:t>
                  </a:r>
                </a:p>
              </p:txBody>
            </p:sp>
            <p:sp>
              <p:nvSpPr>
                <p:cNvPr id="71" name="Freeform: Shape 70">
                  <a:extLst>
                    <a:ext uri="{FF2B5EF4-FFF2-40B4-BE49-F238E27FC236}">
                      <a16:creationId xmlns:a16="http://schemas.microsoft.com/office/drawing/2014/main" id="{9131470D-F613-DE86-32B2-73A48D05D5D6}"/>
                    </a:ext>
                  </a:extLst>
                </p:cNvPr>
                <p:cNvSpPr/>
                <p:nvPr/>
              </p:nvSpPr>
              <p:spPr>
                <a:xfrm rot="51483">
                  <a:off x="6702514" y="5619925"/>
                  <a:ext cx="149588" cy="187072"/>
                </a:xfrm>
                <a:custGeom>
                  <a:avLst/>
                  <a:gdLst>
                    <a:gd name="connsiteX0" fmla="*/ 0 w 102034"/>
                    <a:gd name="connsiteY0" fmla="*/ 45293 h 226466"/>
                    <a:gd name="connsiteX1" fmla="*/ 51017 w 102034"/>
                    <a:gd name="connsiteY1" fmla="*/ 45293 h 226466"/>
                    <a:gd name="connsiteX2" fmla="*/ 51017 w 102034"/>
                    <a:gd name="connsiteY2" fmla="*/ 0 h 226466"/>
                    <a:gd name="connsiteX3" fmla="*/ 102034 w 102034"/>
                    <a:gd name="connsiteY3" fmla="*/ 113233 h 226466"/>
                    <a:gd name="connsiteX4" fmla="*/ 51017 w 102034"/>
                    <a:gd name="connsiteY4" fmla="*/ 226466 h 226466"/>
                    <a:gd name="connsiteX5" fmla="*/ 51017 w 102034"/>
                    <a:gd name="connsiteY5" fmla="*/ 181173 h 226466"/>
                    <a:gd name="connsiteX6" fmla="*/ 0 w 102034"/>
                    <a:gd name="connsiteY6" fmla="*/ 181173 h 226466"/>
                    <a:gd name="connsiteX7" fmla="*/ 0 w 102034"/>
                    <a:gd name="connsiteY7" fmla="*/ 45293 h 2264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2034" h="226466">
                      <a:moveTo>
                        <a:pt x="0" y="45293"/>
                      </a:moveTo>
                      <a:lnTo>
                        <a:pt x="51017" y="45293"/>
                      </a:lnTo>
                      <a:lnTo>
                        <a:pt x="51017" y="0"/>
                      </a:lnTo>
                      <a:lnTo>
                        <a:pt x="102034" y="113233"/>
                      </a:lnTo>
                      <a:lnTo>
                        <a:pt x="51017" y="226466"/>
                      </a:lnTo>
                      <a:lnTo>
                        <a:pt x="51017" y="181173"/>
                      </a:lnTo>
                      <a:lnTo>
                        <a:pt x="0" y="181173"/>
                      </a:lnTo>
                      <a:lnTo>
                        <a:pt x="0" y="45293"/>
                      </a:lnTo>
                      <a:close/>
                    </a:path>
                  </a:pathLst>
                </a:custGeom>
                <a:grpFill/>
              </p:spPr>
              <p:style>
                <a:lnRef idx="0">
                  <a:schemeClr val="accent4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4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4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0" tIns="45293" rIns="30609" bIns="45292" numCol="1" spcCol="1270" anchor="ctr" anchorCtr="0">
                  <a:noAutofit/>
                </a:bodyPr>
                <a:lstStyle/>
                <a:p>
                  <a:pPr marL="0" lvl="0" indent="0" algn="ctr" defTabSz="355600">
                    <a:lnSpc>
                      <a:spcPts val="1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AU" sz="800" kern="1200">
                    <a:solidFill>
                      <a:schemeClr val="tx1"/>
                    </a:solidFill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7989166B-BE40-7F62-62DD-01A85A537988}"/>
                    </a:ext>
                  </a:extLst>
                </p:cNvPr>
                <p:cNvSpPr/>
                <p:nvPr/>
              </p:nvSpPr>
              <p:spPr>
                <a:xfrm>
                  <a:off x="6890876" y="5416103"/>
                  <a:ext cx="1121909" cy="623573"/>
                </a:xfrm>
                <a:custGeom>
                  <a:avLst/>
                  <a:gdLst>
                    <a:gd name="connsiteX0" fmla="*/ 0 w 820629"/>
                    <a:gd name="connsiteY0" fmla="*/ 62357 h 623573"/>
                    <a:gd name="connsiteX1" fmla="*/ 62357 w 820629"/>
                    <a:gd name="connsiteY1" fmla="*/ 0 h 623573"/>
                    <a:gd name="connsiteX2" fmla="*/ 758272 w 820629"/>
                    <a:gd name="connsiteY2" fmla="*/ 0 h 623573"/>
                    <a:gd name="connsiteX3" fmla="*/ 820629 w 820629"/>
                    <a:gd name="connsiteY3" fmla="*/ 62357 h 623573"/>
                    <a:gd name="connsiteX4" fmla="*/ 820629 w 820629"/>
                    <a:gd name="connsiteY4" fmla="*/ 561216 h 623573"/>
                    <a:gd name="connsiteX5" fmla="*/ 758272 w 820629"/>
                    <a:gd name="connsiteY5" fmla="*/ 623573 h 623573"/>
                    <a:gd name="connsiteX6" fmla="*/ 62357 w 820629"/>
                    <a:gd name="connsiteY6" fmla="*/ 623573 h 623573"/>
                    <a:gd name="connsiteX7" fmla="*/ 0 w 820629"/>
                    <a:gd name="connsiteY7" fmla="*/ 561216 h 623573"/>
                    <a:gd name="connsiteX8" fmla="*/ 0 w 820629"/>
                    <a:gd name="connsiteY8" fmla="*/ 62357 h 6235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820629" h="623573">
                      <a:moveTo>
                        <a:pt x="0" y="62357"/>
                      </a:moveTo>
                      <a:cubicBezTo>
                        <a:pt x="0" y="27918"/>
                        <a:pt x="27918" y="0"/>
                        <a:pt x="62357" y="0"/>
                      </a:cubicBezTo>
                      <a:lnTo>
                        <a:pt x="758272" y="0"/>
                      </a:lnTo>
                      <a:cubicBezTo>
                        <a:pt x="792711" y="0"/>
                        <a:pt x="820629" y="27918"/>
                        <a:pt x="820629" y="62357"/>
                      </a:cubicBezTo>
                      <a:lnTo>
                        <a:pt x="820629" y="561216"/>
                      </a:lnTo>
                      <a:cubicBezTo>
                        <a:pt x="820629" y="595655"/>
                        <a:pt x="792711" y="623573"/>
                        <a:pt x="758272" y="623573"/>
                      </a:cubicBezTo>
                      <a:lnTo>
                        <a:pt x="62357" y="623573"/>
                      </a:lnTo>
                      <a:cubicBezTo>
                        <a:pt x="27918" y="623573"/>
                        <a:pt x="0" y="595655"/>
                        <a:pt x="0" y="561216"/>
                      </a:cubicBezTo>
                      <a:lnTo>
                        <a:pt x="0" y="62357"/>
                      </a:lnTo>
                      <a:close/>
                    </a:path>
                  </a:pathLst>
                </a:custGeom>
                <a:grpFill/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4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4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744" tIns="48744" rIns="48744" bIns="48744" numCol="1" spcCol="1270" anchor="ctr" anchorCtr="0">
                  <a:noAutofit/>
                </a:bodyPr>
                <a:lstStyle/>
                <a:p>
                  <a:pPr marL="0" lvl="0" indent="0" algn="ctr" defTabSz="355600">
                    <a:lnSpc>
                      <a:spcPts val="1000"/>
                    </a:lnSpc>
                    <a:spcBef>
                      <a:spcPct val="0"/>
                    </a:spcBef>
                    <a:spcAft>
                      <a:spcPct val="35000"/>
                    </a:spcAft>
                    <a:buFont typeface="Symbol" panose="05050102010706020507" pitchFamily="18" charset="2"/>
                    <a:buNone/>
                  </a:pPr>
                  <a:r>
                    <a:rPr lang="en-US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Clermont community.</a:t>
                  </a:r>
                  <a:br>
                    <a:rPr lang="en-US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</a:br>
                  <a:r>
                    <a:rPr lang="en-US" sz="800" kern="1200" dirty="0">
                      <a:solidFill>
                        <a:schemeClr val="tx1"/>
                      </a:solidFill>
                      <a:latin typeface="Arial Narrow" panose="020B0606020202030204" pitchFamily="34" charset="0"/>
                    </a:rPr>
                    <a:t>Clermont health service providers.</a:t>
                  </a:r>
                  <a:endParaRPr lang="en-AU" sz="800" kern="1200" dirty="0">
                    <a:solidFill>
                      <a:schemeClr val="tx1"/>
                    </a:solidFill>
                    <a:latin typeface="Arial Narrow" panose="020B0606020202030204" pitchFamily="34" charset="0"/>
                  </a:endParaRPr>
                </a:p>
              </p:txBody>
            </p:sp>
          </p:grp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4BBC012F-697C-3DD3-661A-638CD8678545}"/>
                  </a:ext>
                </a:extLst>
              </p:cNvPr>
              <p:cNvSpPr/>
              <p:nvPr/>
            </p:nvSpPr>
            <p:spPr>
              <a:xfrm>
                <a:off x="4291008" y="5461657"/>
                <a:ext cx="149588" cy="187072"/>
              </a:xfrm>
              <a:custGeom>
                <a:avLst/>
                <a:gdLst>
                  <a:gd name="connsiteX0" fmla="*/ 0 w 193592"/>
                  <a:gd name="connsiteY0" fmla="*/ 45293 h 226466"/>
                  <a:gd name="connsiteX1" fmla="*/ 96796 w 193592"/>
                  <a:gd name="connsiteY1" fmla="*/ 45293 h 226466"/>
                  <a:gd name="connsiteX2" fmla="*/ 96796 w 193592"/>
                  <a:gd name="connsiteY2" fmla="*/ 0 h 226466"/>
                  <a:gd name="connsiteX3" fmla="*/ 193592 w 193592"/>
                  <a:gd name="connsiteY3" fmla="*/ 113233 h 226466"/>
                  <a:gd name="connsiteX4" fmla="*/ 96796 w 193592"/>
                  <a:gd name="connsiteY4" fmla="*/ 226466 h 226466"/>
                  <a:gd name="connsiteX5" fmla="*/ 96796 w 193592"/>
                  <a:gd name="connsiteY5" fmla="*/ 181173 h 226466"/>
                  <a:gd name="connsiteX6" fmla="*/ 0 w 193592"/>
                  <a:gd name="connsiteY6" fmla="*/ 181173 h 226466"/>
                  <a:gd name="connsiteX7" fmla="*/ 0 w 193592"/>
                  <a:gd name="connsiteY7" fmla="*/ 45293 h 226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3592" h="226466">
                    <a:moveTo>
                      <a:pt x="0" y="45293"/>
                    </a:moveTo>
                    <a:lnTo>
                      <a:pt x="96796" y="45293"/>
                    </a:lnTo>
                    <a:lnTo>
                      <a:pt x="96796" y="0"/>
                    </a:lnTo>
                    <a:lnTo>
                      <a:pt x="193592" y="113233"/>
                    </a:lnTo>
                    <a:lnTo>
                      <a:pt x="96796" y="226466"/>
                    </a:lnTo>
                    <a:lnTo>
                      <a:pt x="96796" y="181173"/>
                    </a:lnTo>
                    <a:lnTo>
                      <a:pt x="0" y="181173"/>
                    </a:lnTo>
                    <a:lnTo>
                      <a:pt x="0" y="45293"/>
                    </a:lnTo>
                    <a:close/>
                  </a:path>
                </a:pathLst>
              </a:custGeom>
              <a:grpFill/>
            </p:spPr>
            <p:style>
              <a:lnRef idx="0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45293" rIns="58078" bIns="4529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ts val="1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AU" sz="800" kern="120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26D8C6E-1291-9803-0E2A-50DB40DC0D23}"/>
              </a:ext>
            </a:extLst>
          </p:cNvPr>
          <p:cNvSpPr txBox="1"/>
          <p:nvPr/>
        </p:nvSpPr>
        <p:spPr>
          <a:xfrm>
            <a:off x="26490" y="6690467"/>
            <a:ext cx="961513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Guidelines for participatory place-based health planning © 2025 by Deborah Smith and Karen Johnston is licensed under CC BY-NC-SA 4.0. To view a copy of this license, visit https://creativecommons.org/licenses/by-nc-sa/4.0/</a:t>
            </a:r>
            <a:endParaRPr lang="en-AU" sz="800" dirty="0"/>
          </a:p>
        </p:txBody>
      </p:sp>
    </p:spTree>
    <p:extLst>
      <p:ext uri="{BB962C8B-B14F-4D97-AF65-F5344CB8AC3E}">
        <p14:creationId xmlns:p14="http://schemas.microsoft.com/office/powerpoint/2010/main" val="1274972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1320</TotalTime>
  <Words>821</Words>
  <Application>Microsoft Office PowerPoint</Application>
  <PresentationFormat>A4 Paper (210x297 mm)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 Smith</dc:creator>
  <cp:lastModifiedBy>Deb Smith</cp:lastModifiedBy>
  <cp:revision>14</cp:revision>
  <dcterms:created xsi:type="dcterms:W3CDTF">2024-12-03T04:12:48Z</dcterms:created>
  <dcterms:modified xsi:type="dcterms:W3CDTF">2025-09-24T00:32:31Z</dcterms:modified>
</cp:coreProperties>
</file>